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56.jpg" ContentType="image/jp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0" r:id="rId1"/>
    <p:sldMasterId id="2147483702" r:id="rId2"/>
  </p:sldMasterIdLst>
  <p:notesMasterIdLst>
    <p:notesMasterId r:id="rId82"/>
  </p:notesMasterIdLst>
  <p:sldIdLst>
    <p:sldId id="499" r:id="rId3"/>
    <p:sldId id="436" r:id="rId4"/>
    <p:sldId id="500" r:id="rId5"/>
    <p:sldId id="503" r:id="rId6"/>
    <p:sldId id="550" r:id="rId7"/>
    <p:sldId id="504" r:id="rId8"/>
    <p:sldId id="505" r:id="rId9"/>
    <p:sldId id="506" r:id="rId10"/>
    <p:sldId id="507" r:id="rId11"/>
    <p:sldId id="508" r:id="rId12"/>
    <p:sldId id="566" r:id="rId13"/>
    <p:sldId id="573" r:id="rId14"/>
    <p:sldId id="568" r:id="rId15"/>
    <p:sldId id="569" r:id="rId16"/>
    <p:sldId id="570" r:id="rId17"/>
    <p:sldId id="549" r:id="rId18"/>
    <p:sldId id="571" r:id="rId19"/>
    <p:sldId id="574" r:id="rId20"/>
    <p:sldId id="575" r:id="rId21"/>
    <p:sldId id="527" r:id="rId22"/>
    <p:sldId id="529" r:id="rId23"/>
    <p:sldId id="391" r:id="rId24"/>
    <p:sldId id="538" r:id="rId25"/>
    <p:sldId id="576" r:id="rId26"/>
    <p:sldId id="515" r:id="rId27"/>
    <p:sldId id="577" r:id="rId28"/>
    <p:sldId id="578" r:id="rId29"/>
    <p:sldId id="579" r:id="rId30"/>
    <p:sldId id="580" r:id="rId31"/>
    <p:sldId id="548" r:id="rId32"/>
    <p:sldId id="531" r:id="rId33"/>
    <p:sldId id="532" r:id="rId34"/>
    <p:sldId id="533" r:id="rId35"/>
    <p:sldId id="581" r:id="rId36"/>
    <p:sldId id="539" r:id="rId37"/>
    <p:sldId id="540" r:id="rId38"/>
    <p:sldId id="551" r:id="rId39"/>
    <p:sldId id="552" r:id="rId40"/>
    <p:sldId id="553" r:id="rId41"/>
    <p:sldId id="554" r:id="rId42"/>
    <p:sldId id="555" r:id="rId43"/>
    <p:sldId id="556" r:id="rId44"/>
    <p:sldId id="557" r:id="rId45"/>
    <p:sldId id="558" r:id="rId46"/>
    <p:sldId id="559" r:id="rId47"/>
    <p:sldId id="560" r:id="rId48"/>
    <p:sldId id="561" r:id="rId49"/>
    <p:sldId id="562" r:id="rId50"/>
    <p:sldId id="265" r:id="rId51"/>
    <p:sldId id="498" r:id="rId52"/>
    <p:sldId id="582" r:id="rId53"/>
    <p:sldId id="267" r:id="rId54"/>
    <p:sldId id="583" r:id="rId55"/>
    <p:sldId id="266" r:id="rId56"/>
    <p:sldId id="275" r:id="rId57"/>
    <p:sldId id="276" r:id="rId58"/>
    <p:sldId id="372" r:id="rId59"/>
    <p:sldId id="373" r:id="rId60"/>
    <p:sldId id="374" r:id="rId61"/>
    <p:sldId id="375" r:id="rId62"/>
    <p:sldId id="376" r:id="rId63"/>
    <p:sldId id="377" r:id="rId64"/>
    <p:sldId id="378" r:id="rId65"/>
    <p:sldId id="379" r:id="rId66"/>
    <p:sldId id="380" r:id="rId67"/>
    <p:sldId id="381" r:id="rId68"/>
    <p:sldId id="382" r:id="rId69"/>
    <p:sldId id="383" r:id="rId70"/>
    <p:sldId id="384" r:id="rId71"/>
    <p:sldId id="385" r:id="rId72"/>
    <p:sldId id="512" r:id="rId73"/>
    <p:sldId id="546" r:id="rId74"/>
    <p:sldId id="547" r:id="rId75"/>
    <p:sldId id="541" r:id="rId76"/>
    <p:sldId id="542" r:id="rId77"/>
    <p:sldId id="543" r:id="rId78"/>
    <p:sldId id="544" r:id="rId79"/>
    <p:sldId id="545" r:id="rId80"/>
    <p:sldId id="485" r:id="rId81"/>
  </p:sldIdLst>
  <p:sldSz cx="9144000" cy="5143500" type="screen16x9"/>
  <p:notesSz cx="9144000" cy="5143500"/>
  <p:embeddedFontLst>
    <p:embeddedFont>
      <p:font typeface="Calibri" panose="020F0502020204030204" pitchFamily="34" charset="0"/>
      <p:regular r:id="rId83"/>
      <p:bold r:id="rId84"/>
      <p:italic r:id="rId85"/>
      <p:boldItalic r:id="rId86"/>
    </p:embeddedFont>
    <p:embeddedFont>
      <p:font typeface="Georgia" panose="02040502050405020303" pitchFamily="18" charset="0"/>
      <p:regular r:id="rId87"/>
      <p:bold r:id="rId88"/>
      <p:italic r:id="rId89"/>
      <p:boldItalic r:id="rId90"/>
    </p:embeddedFont>
    <p:embeddedFont>
      <p:font typeface="Helvetica" panose="020B0604020202020204" pitchFamily="34" charset="0"/>
      <p:regular r:id="rId91"/>
      <p:bold r:id="rId92"/>
      <p:italic r:id="rId93"/>
      <p:boldItalic r:id="rId9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54DE3C-02EF-4F77-8C5A-797069FE32B3}" v="108" dt="2020-04-10T14:56:44.06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4"/>
  </p:normalViewPr>
  <p:slideViewPr>
    <p:cSldViewPr>
      <p:cViewPr varScale="1">
        <p:scale>
          <a:sx n="150" d="100"/>
          <a:sy n="150" d="100"/>
        </p:scale>
        <p:origin x="510" y="12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font" Target="fonts/font2.fntdata"/><Relationship Id="rId89" Type="http://schemas.openxmlformats.org/officeDocument/2006/relationships/font" Target="fonts/font7.fntdata"/><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font" Target="fonts/font5.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notesMaster" Target="notesMasters/notesMaster1.xml"/><Relationship Id="rId90" Type="http://schemas.openxmlformats.org/officeDocument/2006/relationships/font" Target="fonts/font8.fntdata"/><Relationship Id="rId95"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font" Target="fonts/font3.fntdata"/><Relationship Id="rId93" Type="http://schemas.openxmlformats.org/officeDocument/2006/relationships/font" Target="fonts/font11.fntdata"/><Relationship Id="rId98"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4.fntdata"/><Relationship Id="rId94" Type="http://schemas.openxmlformats.org/officeDocument/2006/relationships/font" Target="fonts/font12.fntdata"/><Relationship Id="rId9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74549BB3-E51A-4BA3-BBEE-8B2C608C7DD1}" type="datetimeFigureOut">
              <a:rPr lang="en-US" smtClean="0"/>
              <a:t>4/10/2020</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0DF07736-F237-410A-BB09-6BFABFEECB53}" type="slidenum">
              <a:rPr lang="en-US" smtClean="0"/>
              <a:t>‹#›</a:t>
            </a:fld>
            <a:endParaRPr lang="en-US"/>
          </a:p>
        </p:txBody>
      </p:sp>
    </p:spTree>
    <p:extLst>
      <p:ext uri="{BB962C8B-B14F-4D97-AF65-F5344CB8AC3E}">
        <p14:creationId xmlns:p14="http://schemas.microsoft.com/office/powerpoint/2010/main" val="26832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83879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25516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99862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8424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82464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57435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EDD9086C-A8FF-4200-B44F-207F004B2AA3}" type="slidenum">
              <a:rPr lang="en-US" altLang="en-US" sz="1200"/>
              <a:pPr/>
              <a:t>12</a:t>
            </a:fld>
            <a:endParaRPr lang="en-US" altLang="en-US" sz="1200"/>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85547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EDD9086C-A8FF-4200-B44F-207F004B2AA3}" type="slidenum">
              <a:rPr lang="en-US" altLang="en-US" sz="1200"/>
              <a:pPr/>
              <a:t>16</a:t>
            </a:fld>
            <a:endParaRPr lang="en-US" altLang="en-US" sz="1200"/>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90443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647E899A-A76F-44A6-9CE3-447C0BB0F1F6}" type="slidenum">
              <a:rPr lang="en-US" altLang="en-US" sz="1200"/>
              <a:pPr/>
              <a:t>18</a:t>
            </a:fld>
            <a:endParaRPr lang="en-US" altLang="en-US" sz="1200"/>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55014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594575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368701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1079374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13004800" h="9753600">
                <a:moveTo>
                  <a:pt x="0" y="9753600"/>
                </a:moveTo>
                <a:lnTo>
                  <a:pt x="13004800" y="9753600"/>
                </a:lnTo>
                <a:lnTo>
                  <a:pt x="13004800" y="0"/>
                </a:lnTo>
                <a:lnTo>
                  <a:pt x="0" y="0"/>
                </a:lnTo>
                <a:lnTo>
                  <a:pt x="0" y="9753600"/>
                </a:lnTo>
                <a:close/>
              </a:path>
            </a:pathLst>
          </a:custGeom>
          <a:solidFill>
            <a:srgbClr val="ECEFF2"/>
          </a:solidFill>
        </p:spPr>
        <p:txBody>
          <a:bodyPr wrap="square" lIns="0" tIns="0" rIns="0" bIns="0" rtlCol="0"/>
          <a:lstStyle/>
          <a:p>
            <a:endParaRPr sz="949"/>
          </a:p>
        </p:txBody>
      </p:sp>
      <p:sp>
        <p:nvSpPr>
          <p:cNvPr id="17" name="bk object 17"/>
          <p:cNvSpPr/>
          <p:nvPr/>
        </p:nvSpPr>
        <p:spPr>
          <a:xfrm>
            <a:off x="151805" y="93761"/>
            <a:ext cx="1803797" cy="442020"/>
          </a:xfrm>
          <a:prstGeom prst="rect">
            <a:avLst/>
          </a:prstGeom>
          <a:blipFill>
            <a:blip r:embed="rId2" cstate="print"/>
            <a:stretch>
              <a:fillRect/>
            </a:stretch>
          </a:blipFill>
        </p:spPr>
        <p:txBody>
          <a:bodyPr wrap="square" lIns="0" tIns="0" rIns="0" bIns="0" rtlCol="0"/>
          <a:lstStyle/>
          <a:p>
            <a:endParaRPr sz="949"/>
          </a:p>
        </p:txBody>
      </p:sp>
      <p:sp>
        <p:nvSpPr>
          <p:cNvPr id="2" name="Holder 2"/>
          <p:cNvSpPr>
            <a:spLocks noGrp="1"/>
          </p:cNvSpPr>
          <p:nvPr>
            <p:ph type="ctrTitle"/>
          </p:nvPr>
        </p:nvSpPr>
        <p:spPr>
          <a:xfrm>
            <a:off x="200918" y="142128"/>
            <a:ext cx="8742164" cy="288092"/>
          </a:xfrm>
          <a:prstGeom prst="rect">
            <a:avLst/>
          </a:prstGeom>
        </p:spPr>
        <p:txBody>
          <a:bodyPr wrap="square" lIns="0" tIns="0" rIns="0" bIns="0">
            <a:spAutoFit/>
          </a:bodyPr>
          <a:lstStyle>
            <a:lvl1pPr>
              <a:defRPr sz="1872" b="1" i="0" u="heavy">
                <a:solidFill>
                  <a:srgbClr val="0365C0"/>
                </a:solidFill>
                <a:latin typeface="Arial"/>
                <a:cs typeface="Arial"/>
              </a:defRPr>
            </a:lvl1pPr>
          </a:lstStyle>
          <a:p>
            <a:endParaRPr/>
          </a:p>
        </p:txBody>
      </p:sp>
      <p:sp>
        <p:nvSpPr>
          <p:cNvPr id="3" name="Holder 3"/>
          <p:cNvSpPr>
            <a:spLocks noGrp="1"/>
          </p:cNvSpPr>
          <p:nvPr>
            <p:ph type="subTitle" idx="4"/>
          </p:nvPr>
        </p:nvSpPr>
        <p:spPr>
          <a:xfrm>
            <a:off x="1371600" y="2880360"/>
            <a:ext cx="6400800" cy="36933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1576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6"/>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446145"/>
          </a:xfrm>
          <a:prstGeom prst="rect">
            <a:avLst/>
          </a:prstGeom>
        </p:spPr>
        <p:txBody>
          <a:bodyPr spcFirstLastPara="1" wrap="square" lIns="91425" tIns="91425" rIns="91425" bIns="91425" anchor="t" anchorCtr="0"/>
          <a:lstStyle>
            <a:lvl1pPr marL="456805" lvl="0" indent="-342604">
              <a:spcBef>
                <a:spcPts val="0"/>
              </a:spcBef>
              <a:spcAft>
                <a:spcPts val="0"/>
              </a:spcAft>
              <a:buSzPts val="1800"/>
              <a:buChar char="●"/>
              <a:defRPr/>
            </a:lvl1pPr>
            <a:lvl2pPr marL="913610" lvl="1" indent="-317226">
              <a:spcBef>
                <a:spcPts val="1598"/>
              </a:spcBef>
              <a:spcAft>
                <a:spcPts val="0"/>
              </a:spcAft>
              <a:buSzPts val="1400"/>
              <a:buChar char="○"/>
              <a:defRPr/>
            </a:lvl2pPr>
            <a:lvl3pPr marL="1370416" lvl="2" indent="-317226">
              <a:spcBef>
                <a:spcPts val="1598"/>
              </a:spcBef>
              <a:spcAft>
                <a:spcPts val="0"/>
              </a:spcAft>
              <a:buSzPts val="1400"/>
              <a:buChar char="■"/>
              <a:defRPr/>
            </a:lvl3pPr>
            <a:lvl4pPr marL="1827222" lvl="3" indent="-317226">
              <a:spcBef>
                <a:spcPts val="1598"/>
              </a:spcBef>
              <a:spcAft>
                <a:spcPts val="0"/>
              </a:spcAft>
              <a:buSzPts val="1400"/>
              <a:buChar char="●"/>
              <a:defRPr/>
            </a:lvl4pPr>
            <a:lvl5pPr marL="2284027" lvl="4" indent="-317226">
              <a:spcBef>
                <a:spcPts val="1598"/>
              </a:spcBef>
              <a:spcAft>
                <a:spcPts val="0"/>
              </a:spcAft>
              <a:buSzPts val="1400"/>
              <a:buChar char="○"/>
              <a:defRPr/>
            </a:lvl5pPr>
            <a:lvl6pPr marL="2740832" lvl="5" indent="-317226">
              <a:spcBef>
                <a:spcPts val="1598"/>
              </a:spcBef>
              <a:spcAft>
                <a:spcPts val="0"/>
              </a:spcAft>
              <a:buSzPts val="1400"/>
              <a:buChar char="■"/>
              <a:defRPr/>
            </a:lvl6pPr>
            <a:lvl7pPr marL="3197637" lvl="6" indent="-317226">
              <a:spcBef>
                <a:spcPts val="1598"/>
              </a:spcBef>
              <a:spcAft>
                <a:spcPts val="0"/>
              </a:spcAft>
              <a:buSzPts val="1400"/>
              <a:buChar char="●"/>
              <a:defRPr/>
            </a:lvl7pPr>
            <a:lvl8pPr marL="3654443" lvl="7" indent="-317226">
              <a:spcBef>
                <a:spcPts val="1598"/>
              </a:spcBef>
              <a:spcAft>
                <a:spcPts val="0"/>
              </a:spcAft>
              <a:buSzPts val="1400"/>
              <a:buChar char="○"/>
              <a:defRPr/>
            </a:lvl8pPr>
            <a:lvl9pPr marL="4111248" lvl="8" indent="-317226">
              <a:spcBef>
                <a:spcPts val="1598"/>
              </a:spcBef>
              <a:spcAft>
                <a:spcPts val="1598"/>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3700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a:solidFill>
                  <a:srgbClr val="FFFFFF"/>
                </a:solidFill>
                <a:latin typeface="Helvetica"/>
                <a:cs typeface="Helvetica"/>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rgbClr val="FFFFFF"/>
                </a:solidFill>
                <a:latin typeface="Helvetica"/>
                <a:cs typeface="Helvetica"/>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3579051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659000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2592937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4/10/2020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617685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4/10/2020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1309195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4/10/2020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3114139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425922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4/10/2020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21256870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11197892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22767188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10189137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4089493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4064776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4/10/2020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875587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4/10/2020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3095155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4/10/2020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36329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4/10/2020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1564902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2840124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2180198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5"/>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4/10/2020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55712931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14" r:id="rId12"/>
    <p:sldLayoutId id="2147483715" r:id="rId13"/>
  </p:sldLayoutIdLst>
  <p:txStyles>
    <p:titleStyle>
      <a:lvl1pPr algn="ctr" defTabSz="342900" rtl="0" eaLnBrk="1" latinLnBrk="0" hangingPunct="1">
        <a:spcBef>
          <a:spcPct val="0"/>
        </a:spcBef>
        <a:buNone/>
        <a:defRPr sz="3300" kern="1200">
          <a:solidFill>
            <a:schemeClr val="tx1"/>
          </a:solidFill>
          <a:latin typeface="Helvetica"/>
          <a:ea typeface="+mj-ea"/>
          <a:cs typeface="Helvetica"/>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Helvetica"/>
          <a:ea typeface="+mn-ea"/>
          <a:cs typeface="Helvetica"/>
        </a:defRPr>
      </a:lvl1pPr>
      <a:lvl2pPr marL="557213" indent="-214313" algn="l" defTabSz="342900" rtl="0" eaLnBrk="1" latinLnBrk="0" hangingPunct="1">
        <a:spcBef>
          <a:spcPct val="20000"/>
        </a:spcBef>
        <a:buFont typeface="Arial"/>
        <a:buChar char="–"/>
        <a:defRPr sz="2100" kern="1200">
          <a:solidFill>
            <a:schemeClr val="tx1"/>
          </a:solidFill>
          <a:latin typeface="Helvetica"/>
          <a:ea typeface="+mn-ea"/>
          <a:cs typeface="Helvetica"/>
        </a:defRPr>
      </a:lvl2pPr>
      <a:lvl3pPr marL="857250" indent="-171450" algn="l" defTabSz="342900" rtl="0" eaLnBrk="1" latinLnBrk="0" hangingPunct="1">
        <a:spcBef>
          <a:spcPct val="20000"/>
        </a:spcBef>
        <a:buFont typeface="Arial"/>
        <a:buChar char="•"/>
        <a:defRPr sz="1800" kern="1200">
          <a:solidFill>
            <a:schemeClr val="tx1"/>
          </a:solidFill>
          <a:latin typeface="Helvetica"/>
          <a:ea typeface="+mn-ea"/>
          <a:cs typeface="Helvetica"/>
        </a:defRPr>
      </a:lvl3pPr>
      <a:lvl4pPr marL="1200150" indent="-171450" algn="l" defTabSz="342900" rtl="0" eaLnBrk="1" latinLnBrk="0" hangingPunct="1">
        <a:spcBef>
          <a:spcPct val="20000"/>
        </a:spcBef>
        <a:buFont typeface="Arial"/>
        <a:buChar char="–"/>
        <a:defRPr sz="1500" kern="1200">
          <a:solidFill>
            <a:schemeClr val="tx1"/>
          </a:solidFill>
          <a:latin typeface="Helvetica"/>
          <a:ea typeface="+mn-ea"/>
          <a:cs typeface="Helvetica"/>
        </a:defRPr>
      </a:lvl4pPr>
      <a:lvl5pPr marL="1543050" indent="-171450" algn="l" defTabSz="342900" rtl="0" eaLnBrk="1" latinLnBrk="0" hangingPunct="1">
        <a:spcBef>
          <a:spcPct val="20000"/>
        </a:spcBef>
        <a:buFont typeface="Arial"/>
        <a:buChar char="»"/>
        <a:defRPr sz="1500" kern="1200">
          <a:solidFill>
            <a:schemeClr val="tx1"/>
          </a:solidFill>
          <a:latin typeface="Helvetica"/>
          <a:ea typeface="+mn-ea"/>
          <a:cs typeface="Helvetica"/>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4/10/2020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95885">
              <a:lnSpc>
                <a:spcPts val="1110"/>
              </a:lnSpc>
            </a:pPr>
            <a:fld id="{81D60167-4931-47E6-BA6A-407CBD079E47}" type="slidenum">
              <a:rPr lang="en-US" spc="-5" smtClean="0"/>
              <a:t>‹#›</a:t>
            </a:fld>
            <a:endParaRPr lang="en-US" spc="-5" dirty="0"/>
          </a:p>
        </p:txBody>
      </p:sp>
    </p:spTree>
    <p:extLst>
      <p:ext uri="{BB962C8B-B14F-4D97-AF65-F5344CB8AC3E}">
        <p14:creationId xmlns:p14="http://schemas.microsoft.com/office/powerpoint/2010/main" val="289929874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15.xml"/><Relationship Id="rId1" Type="http://schemas.openxmlformats.org/officeDocument/2006/relationships/themeOverride" Target="../theme/themeOverride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www.udemy.com/complete-guide-to-tensorflow-for-deep-learning-with-python/learn/v4/overview"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machinelearningmastery.com/gentle-introduction-to-the-bias-variance-trade-off-in-machine-learning/" TargetMode="External"/><Relationship Id="rId4" Type="http://schemas.openxmlformats.org/officeDocument/2006/relationships/hyperlink" Target="https://www.geeksforgeeks.org/underfitting-and-overfitting-in-machine-learning/"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www.geeksforgeeks.org/underfitting-and-overfitting-in-machine-learnin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machinelearningmastery.com/ensemble-methods-for-deep-learning-neural-network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hyperlink" Target="http://arxiv.org/pdf/1501.02876v2.pdf" TargetMode="External"/><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keras.io/callbacks/#history"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keras.io/callbacks/#modelcheckpoint"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keras.io/callbacks/#earlystopping" TargetMode="Externa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keras.io/callbacks/#reducelronplateau"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keras.io/callbacks/#tensorboard"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ntt-review.jp/archive/ntttechnical.php?contents=ntr201711fa4.html" TargetMode="External"/><Relationship Id="rId2" Type="http://schemas.openxmlformats.org/officeDocument/2006/relationships/hyperlink" Target="https://www.analyticsvidhya.com/blog/2017/06/word-embeddings-count-word2veec/" TargetMode="Externa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36.xml.rels><?xml version="1.0" encoding="UTF-8" standalone="yes"?>
<Relationships xmlns="http://schemas.openxmlformats.org/package/2006/relationships"><Relationship Id="rId3" Type="http://schemas.openxmlformats.org/officeDocument/2006/relationships/hyperlink" Target="https://www.analyticsvidhya.com/blog/2017/06/word-embeddings-count-word2veec/" TargetMode="External"/><Relationship Id="rId2" Type="http://schemas.openxmlformats.org/officeDocument/2006/relationships/hyperlink" Target="https://arxiv.org/pdf/1301.3781.pdf"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analyticsvidhya.com/blog/2017/06/word-embeddings-count-word2veec/"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udemy.com/complete-guide-to-tensorflow-for-deep-learning-with-python/learn/v4/overview"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www.researchgate.net/figure/Illustration-of-the-Skip-gram-and-Continuous-Bag-of-Word-CBOW-models_fig1_281812760" TargetMode="External"/><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analyticsvidhya.com/blog/2017/06/word-embeddings-count-word2veec/"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www.analyticsvidhya.com/blog/2017/06/word-embeddings-count-word2veec/"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hyperlink" Target="https://www.analyticsvidhya.com/blog/2017/06/word-embeddings-count-word2veec/"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analyticsvidhya.com/blog/2017/06/word-embeddings-count-word2veec/" TargetMode="Externa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mccormickml.com/2016/04/19/word2vec-tutorial-the-skip-gram-model/" TargetMode="External"/><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udemy.com/complete-guide-to-tensorflow-for-deep-learning-with-python/learn/v4/overview"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udemy.com/complete-guide-to-tensorflow-for-deep-learning-with-python/learn/v4/overview"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keras.io/preprocessing/text/#text_to_word_sequence" TargetMode="External"/><Relationship Id="rId2" Type="http://schemas.openxmlformats.org/officeDocument/2006/relationships/hyperlink" Target="https://keras.io/preprocessing/text/#Tokenizer" TargetMode="External"/><Relationship Id="rId1" Type="http://schemas.openxmlformats.org/officeDocument/2006/relationships/slideLayout" Target="../slideLayouts/slideLayout2.xml"/><Relationship Id="rId5" Type="http://schemas.openxmlformats.org/officeDocument/2006/relationships/hyperlink" Target="https://keras.io/layers/embeddings/#embedding" TargetMode="External"/><Relationship Id="rId4" Type="http://schemas.openxmlformats.org/officeDocument/2006/relationships/hyperlink" Target="https://keras.io/preprocessing/sequence/#pad_sequences"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keras.io/preprocessing/text/#tokenizer"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hyperlink" Target="https://becominghuman.ai/how-does-word2vecs-skip-gram-work-f92e0525def4" TargetMode="External"/><Relationship Id="rId3" Type="http://schemas.openxmlformats.org/officeDocument/2006/relationships/hyperlink" Target="https://towardsdatascience.com/tagged/word2vec" TargetMode="External"/><Relationship Id="rId7" Type="http://schemas.openxmlformats.org/officeDocument/2006/relationships/hyperlink" Target="http://mccormickml.com/2016/04/19/word2vec-tutorial-the-skip-gram-model/" TargetMode="External"/><Relationship Id="rId2" Type="http://schemas.openxmlformats.org/officeDocument/2006/relationships/hyperlink" Target="https://deeplearning4j.org/word2vec.html" TargetMode="External"/><Relationship Id="rId1" Type="http://schemas.openxmlformats.org/officeDocument/2006/relationships/slideLayout" Target="../slideLayouts/slideLayout2.xml"/><Relationship Id="rId6" Type="http://schemas.openxmlformats.org/officeDocument/2006/relationships/hyperlink" Target="https://www.analyticsvidhya.com/blog/2017/06/word-embeddings-count-word2veec/" TargetMode="External"/><Relationship Id="rId5" Type="http://schemas.openxmlformats.org/officeDocument/2006/relationships/hyperlink" Target="https://medium.com/tag/word2vec" TargetMode="External"/><Relationship Id="rId4" Type="http://schemas.openxmlformats.org/officeDocument/2006/relationships/hyperlink" Target="https://medium.com/@Aj.Cheng/word2vec-3b2cc79d674"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udemy.com/complete-guide-to-tensorflow-for-deep-learning-with-python/learn/v4/overview"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www.udemy.com/complete-guide-to-tensorflow-for-deep-learning-with-python/learn/v4/overview"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474" y="1962660"/>
            <a:ext cx="5639052" cy="800219"/>
          </a:xfrm>
          <a:prstGeom prst="rect">
            <a:avLst/>
          </a:prstGeom>
        </p:spPr>
        <p:txBody>
          <a:bodyPr vert="horz" wrap="square" lIns="0" tIns="0" rIns="0" bIns="0" rtlCol="0">
            <a:spAutoFit/>
          </a:bodyPr>
          <a:lstStyle/>
          <a:p>
            <a:pPr marL="12700">
              <a:lnSpc>
                <a:spcPct val="100000"/>
              </a:lnSpc>
            </a:pPr>
            <a:r>
              <a:rPr lang="en-US" sz="5200" b="0" spc="-5" dirty="0">
                <a:solidFill>
                  <a:schemeClr val="bg1"/>
                </a:solidFill>
                <a:latin typeface="Georgia" panose="02040502050405020303" pitchFamily="18" charset="0"/>
                <a:cs typeface="Georgia"/>
              </a:rPr>
              <a:t>Word Embedding</a:t>
            </a:r>
            <a:endParaRPr sz="5200" dirty="0">
              <a:solidFill>
                <a:schemeClr val="bg1"/>
              </a:solidFill>
              <a:latin typeface="Georgia"/>
              <a:cs typeface="Georgia"/>
            </a:endParaRP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95885" marR="0" lvl="0" indent="0" algn="r" defTabSz="914400" rtl="0" eaLnBrk="1" fontAlgn="auto" latinLnBrk="0" hangingPunct="1">
              <a:lnSpc>
                <a:spcPts val="1110"/>
              </a:lnSpc>
              <a:spcBef>
                <a:spcPts val="0"/>
              </a:spcBef>
              <a:spcAft>
                <a:spcPts val="0"/>
              </a:spcAft>
              <a:buClrTx/>
              <a:buSzTx/>
              <a:buFontTx/>
              <a:buNone/>
              <a:tabLst/>
              <a:defRPr/>
            </a:pPr>
            <a:fld id="{81D60167-4931-47E6-BA6A-407CBD079E47}" type="slidenum">
              <a:rPr kumimoji="0" sz="900" b="0" i="0" u="none" strike="noStrike" kern="1200" cap="none" spc="-5" normalizeH="0" baseline="0" noProof="0" dirty="0">
                <a:ln>
                  <a:noFill/>
                </a:ln>
                <a:solidFill>
                  <a:prstClr val="black">
                    <a:tint val="75000"/>
                  </a:prstClr>
                </a:solidFill>
                <a:effectLst/>
                <a:uLnTx/>
                <a:uFillTx/>
                <a:latin typeface="Calibri"/>
                <a:ea typeface="+mn-ea"/>
                <a:cs typeface="+mn-cs"/>
              </a:rPr>
              <a:pPr marL="95885" marR="0" lvl="0" indent="0" algn="r" defTabSz="914400" rtl="0" eaLnBrk="1" fontAlgn="auto" latinLnBrk="0" hangingPunct="1">
                <a:lnSpc>
                  <a:spcPts val="1110"/>
                </a:lnSpc>
                <a:spcBef>
                  <a:spcPts val="0"/>
                </a:spcBef>
                <a:spcAft>
                  <a:spcPts val="0"/>
                </a:spcAft>
                <a:buClrTx/>
                <a:buSzTx/>
                <a:buFontTx/>
                <a:buNone/>
                <a:tabLst/>
                <a:defRPr/>
              </a:pPr>
              <a:t>1</a:t>
            </a:fld>
            <a:endParaRPr kumimoji="0" sz="900" b="0" i="0" u="none" strike="noStrike" kern="1200" cap="none" spc="-5" normalizeH="0" baseline="0" noProof="0" dirty="0">
              <a:ln>
                <a:noFill/>
              </a:ln>
              <a:solidFill>
                <a:prstClr val="black">
                  <a:tint val="75000"/>
                </a:prstClr>
              </a:solidFill>
              <a:effectLst/>
              <a:uLnTx/>
              <a:uFillTx/>
              <a:latin typeface="Calibri"/>
              <a:ea typeface="+mn-ea"/>
              <a:cs typeface="+mn-cs"/>
            </a:endParaRPr>
          </a:p>
        </p:txBody>
      </p:sp>
      <p:sp>
        <p:nvSpPr>
          <p:cNvPr id="3" name="object 3"/>
          <p:cNvSpPr txBox="1"/>
          <p:nvPr/>
        </p:nvSpPr>
        <p:spPr>
          <a:xfrm>
            <a:off x="1937865" y="3257550"/>
            <a:ext cx="5105400" cy="559512"/>
          </a:xfrm>
          <a:prstGeom prst="rect">
            <a:avLst/>
          </a:prstGeom>
        </p:spPr>
        <p:txBody>
          <a:bodyPr vert="horz" wrap="square" lIns="0" tIns="0" rIns="0" bIns="0" rtlCol="0">
            <a:spAutoFit/>
          </a:bodyPr>
          <a:lstStyle/>
          <a:p>
            <a:pPr marL="12065" marR="5080" lvl="0" indent="0" algn="ctr" defTabSz="914400" rtl="0" eaLnBrk="1" fontAlgn="auto" latinLnBrk="0" hangingPunct="1">
              <a:lnSpc>
                <a:spcPct val="100699"/>
              </a:lnSpc>
              <a:spcBef>
                <a:spcPts val="0"/>
              </a:spcBef>
              <a:spcAft>
                <a:spcPts val="0"/>
              </a:spcAft>
              <a:buClrTx/>
              <a:buSzTx/>
              <a:buFontTx/>
              <a:buNone/>
              <a:tabLst/>
              <a:defRPr/>
            </a:pPr>
            <a:r>
              <a:rPr lang="en-US" spc="-5" dirty="0" err="1">
                <a:solidFill>
                  <a:prstClr val="white"/>
                </a:solidFill>
                <a:latin typeface="Georgia"/>
                <a:cs typeface="Georgia"/>
              </a:rPr>
              <a:t>Keras</a:t>
            </a:r>
            <a:r>
              <a:rPr kumimoji="0" sz="1800" b="0" i="0" u="none" strike="noStrike" kern="1200" cap="none" spc="-5" normalizeH="0" baseline="0" noProof="0" dirty="0">
                <a:ln>
                  <a:noFill/>
                </a:ln>
                <a:solidFill>
                  <a:prstClr val="white"/>
                </a:solidFill>
                <a:effectLst/>
                <a:uLnTx/>
                <a:uFillTx/>
                <a:latin typeface="Georgia"/>
                <a:ea typeface="+mn-ea"/>
                <a:cs typeface="Georgia"/>
              </a:rPr>
              <a:t> for Deep Learning Research  </a:t>
            </a:r>
            <a:endParaRPr kumimoji="0" lang="en-US" sz="1800" b="0" i="0" u="none" strike="noStrike" kern="1200" cap="none" spc="-5" normalizeH="0" baseline="0" noProof="0" dirty="0">
              <a:ln>
                <a:noFill/>
              </a:ln>
              <a:solidFill>
                <a:prstClr val="white"/>
              </a:solidFill>
              <a:effectLst/>
              <a:uLnTx/>
              <a:uFillTx/>
              <a:latin typeface="Georgia"/>
              <a:ea typeface="+mn-ea"/>
              <a:cs typeface="Georgia"/>
            </a:endParaRPr>
          </a:p>
          <a:p>
            <a:pPr marL="12065" marR="5080" lvl="0" indent="0" algn="ctr" defTabSz="914400" rtl="0" eaLnBrk="1" fontAlgn="auto" latinLnBrk="0" hangingPunct="1">
              <a:lnSpc>
                <a:spcPct val="100699"/>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Georgia"/>
              <a:ea typeface="+mn-ea"/>
              <a:cs typeface="Georgia"/>
            </a:endParaRPr>
          </a:p>
        </p:txBody>
      </p:sp>
      <p:sp>
        <p:nvSpPr>
          <p:cNvPr id="4" name="object 4"/>
          <p:cNvSpPr/>
          <p:nvPr/>
        </p:nvSpPr>
        <p:spPr>
          <a:xfrm>
            <a:off x="3820967" y="384424"/>
            <a:ext cx="1339197" cy="133919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6" name="Title 1">
            <a:extLst>
              <a:ext uri="{FF2B5EF4-FFF2-40B4-BE49-F238E27FC236}">
                <a16:creationId xmlns:a16="http://schemas.microsoft.com/office/drawing/2014/main" id="{5DBB5DCF-E86C-4C3B-A802-F12E4D9949AD}"/>
              </a:ext>
            </a:extLst>
          </p:cNvPr>
          <p:cNvSpPr>
            <a:spLocks noGrp="1"/>
          </p:cNvSpPr>
          <p:nvPr>
            <p:ph type="title"/>
          </p:nvPr>
        </p:nvSpPr>
        <p:spPr>
          <a:xfrm>
            <a:off x="460652" y="207963"/>
            <a:ext cx="8222696" cy="856531"/>
          </a:xfrm>
        </p:spPr>
        <p:txBody>
          <a:bodyPr>
            <a:normAutofit/>
          </a:bodyPr>
          <a:lstStyle/>
          <a:p>
            <a:pPr algn="l"/>
            <a:r>
              <a:rPr lang="en-US" sz="3597" dirty="0">
                <a:latin typeface="Georgia" panose="02040502050405020303" pitchFamily="18" charset="0"/>
              </a:rPr>
              <a:t>Deep Learning</a:t>
            </a:r>
          </a:p>
        </p:txBody>
      </p:sp>
      <p:sp>
        <p:nvSpPr>
          <p:cNvPr id="2" name="Rectangle 1">
            <a:extLst>
              <a:ext uri="{FF2B5EF4-FFF2-40B4-BE49-F238E27FC236}">
                <a16:creationId xmlns:a16="http://schemas.microsoft.com/office/drawing/2014/main" id="{5D38AD96-FD4D-445F-A585-693FF7A2C58B}"/>
              </a:ext>
            </a:extLst>
          </p:cNvPr>
          <p:cNvSpPr/>
          <p:nvPr/>
        </p:nvSpPr>
        <p:spPr>
          <a:xfrm>
            <a:off x="536789" y="1277437"/>
            <a:ext cx="8451104" cy="1384033"/>
          </a:xfrm>
          <a:prstGeom prst="rect">
            <a:avLst/>
          </a:prstGeom>
        </p:spPr>
        <p:txBody>
          <a:bodyPr wrap="square">
            <a:spAutoFit/>
          </a:bodyPr>
          <a:lstStyle/>
          <a:p>
            <a:pPr marL="342604" indent="-342604">
              <a:buFont typeface="Arial" panose="020B0604020202020204" pitchFamily="34" charset="0"/>
              <a:buChar char="•"/>
            </a:pPr>
            <a:r>
              <a:rPr lang="en-US" sz="2798" dirty="0">
                <a:latin typeface="Times New Roman" panose="02020603050405020304" pitchFamily="18" charset="0"/>
                <a:cs typeface="Times New Roman" panose="02020603050405020304" pitchFamily="18" charset="0"/>
              </a:rPr>
              <a:t>We can then backpropagate the gradient descent through multiple layers, from the output layer back to the input layer.</a:t>
            </a:r>
            <a:endParaRPr lang="fr-FR" sz="2798"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E63491F-9F56-45A9-87FD-8646FC268547}"/>
              </a:ext>
            </a:extLst>
          </p:cNvPr>
          <p:cNvSpPr/>
          <p:nvPr/>
        </p:nvSpPr>
        <p:spPr>
          <a:xfrm>
            <a:off x="384516" y="4627424"/>
            <a:ext cx="7537471" cy="215315"/>
          </a:xfrm>
          <a:prstGeom prst="rect">
            <a:avLst/>
          </a:prstGeom>
        </p:spPr>
        <p:txBody>
          <a:bodyPr wrap="square">
            <a:spAutoFit/>
          </a:bodyPr>
          <a:lstStyle/>
          <a:p>
            <a:r>
              <a:rPr lang="en-US" sz="799" dirty="0"/>
              <a:t>Source: </a:t>
            </a:r>
            <a:r>
              <a:rPr lang="en-US" sz="799" dirty="0">
                <a:hlinkClick r:id="rId3"/>
              </a:rPr>
              <a:t>https://www.udemy.com/complete-guide-to-tensorflow-for-deep-learning-with-python/learn/v4/overview</a:t>
            </a:r>
            <a:r>
              <a:rPr lang="en-US" sz="799" dirty="0"/>
              <a:t> </a:t>
            </a:r>
          </a:p>
        </p:txBody>
      </p:sp>
    </p:spTree>
    <p:extLst>
      <p:ext uri="{BB962C8B-B14F-4D97-AF65-F5344CB8AC3E}">
        <p14:creationId xmlns:p14="http://schemas.microsoft.com/office/powerpoint/2010/main" val="3012603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58C2BE-6DB0-4B8C-9351-752EEC929B59}"/>
              </a:ext>
            </a:extLst>
          </p:cNvPr>
          <p:cNvSpPr>
            <a:spLocks noGrp="1"/>
          </p:cNvSpPr>
          <p:nvPr>
            <p:ph idx="1"/>
          </p:nvPr>
        </p:nvSpPr>
        <p:spPr>
          <a:xfrm>
            <a:off x="457200" y="1200151"/>
            <a:ext cx="8458200" cy="2209799"/>
          </a:xfrm>
        </p:spPr>
        <p:txBody>
          <a:bodyPr>
            <a:normAutofit/>
          </a:bodyPr>
          <a:lstStyle/>
          <a:p>
            <a:r>
              <a:rPr lang="en-US" sz="2000" dirty="0">
                <a:latin typeface="Times New Roman" panose="02020603050405020304" pitchFamily="18" charset="0"/>
                <a:cs typeface="Times New Roman" panose="02020603050405020304" pitchFamily="18" charset="0"/>
              </a:rPr>
              <a:t>Arguably, </a:t>
            </a:r>
            <a:r>
              <a:rPr lang="en-US" sz="2000" dirty="0">
                <a:solidFill>
                  <a:srgbClr val="C00000"/>
                </a:solidFill>
                <a:latin typeface="Times New Roman" panose="02020603050405020304" pitchFamily="18" charset="0"/>
                <a:cs typeface="Times New Roman" panose="02020603050405020304" pitchFamily="18" charset="0"/>
              </a:rPr>
              <a:t>Machine Learning </a:t>
            </a:r>
            <a:r>
              <a:rPr lang="en-US" sz="2000" dirty="0">
                <a:latin typeface="Times New Roman" panose="02020603050405020304" pitchFamily="18" charset="0"/>
                <a:cs typeface="Times New Roman" panose="02020603050405020304" pitchFamily="18" charset="0"/>
              </a:rPr>
              <a:t>models have </a:t>
            </a:r>
            <a:r>
              <a:rPr lang="en-US" sz="2000" dirty="0">
                <a:solidFill>
                  <a:srgbClr val="C00000"/>
                </a:solidFill>
                <a:latin typeface="Times New Roman" panose="02020603050405020304" pitchFamily="18" charset="0"/>
                <a:cs typeface="Times New Roman" panose="02020603050405020304" pitchFamily="18" charset="0"/>
              </a:rPr>
              <a:t>one sole purpose</a:t>
            </a:r>
            <a:r>
              <a:rPr lang="en-US" sz="2000" dirty="0">
                <a:latin typeface="Times New Roman" panose="02020603050405020304" pitchFamily="18" charset="0"/>
                <a:cs typeface="Times New Roman" panose="02020603050405020304" pitchFamily="18" charset="0"/>
              </a:rPr>
              <a:t>; </a:t>
            </a:r>
            <a:r>
              <a:rPr lang="en-US" sz="2000" dirty="0">
                <a:solidFill>
                  <a:srgbClr val="C00000"/>
                </a:solidFill>
                <a:latin typeface="Times New Roman" panose="02020603050405020304" pitchFamily="18" charset="0"/>
                <a:cs typeface="Times New Roman" panose="02020603050405020304" pitchFamily="18" charset="0"/>
              </a:rPr>
              <a:t>to generalize well</a:t>
            </a:r>
          </a:p>
          <a:p>
            <a:endParaRPr lang="en-US" sz="2000" dirty="0">
              <a:solidFill>
                <a:srgbClr val="C00000"/>
              </a:solidFill>
              <a:latin typeface="Times New Roman" panose="02020603050405020304" pitchFamily="18" charset="0"/>
              <a:cs typeface="Times New Roman" panose="02020603050405020304" pitchFamily="18" charset="0"/>
            </a:endParaRPr>
          </a:p>
          <a:p>
            <a:pPr marL="0" indent="0">
              <a:buNone/>
            </a:pPr>
            <a:endParaRPr lang="en-US" sz="2000" dirty="0">
              <a:solidFill>
                <a:srgbClr val="C00000"/>
              </a:solidFill>
              <a:latin typeface="Times New Roman" panose="02020603050405020304" pitchFamily="18" charset="0"/>
              <a:cs typeface="Times New Roman" panose="02020603050405020304" pitchFamily="18" charset="0"/>
            </a:endParaRPr>
          </a:p>
          <a:p>
            <a:r>
              <a:rPr lang="en-US" sz="2000" i="1" dirty="0">
                <a:latin typeface="Times New Roman" panose="02020603050405020304" pitchFamily="18" charset="0"/>
                <a:cs typeface="Times New Roman" panose="02020603050405020304" pitchFamily="18" charset="0"/>
              </a:rPr>
              <a:t>Generalization is the model’s ability to give sensible outputs to sets of input that it has never seen before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5278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11C39B8D-C063-4815-AD4D-CD477C176EA4}"/>
              </a:ext>
            </a:extLst>
          </p:cNvPr>
          <p:cNvPicPr>
            <a:picLocks noChangeAspect="1"/>
          </p:cNvPicPr>
          <p:nvPr/>
        </p:nvPicPr>
        <p:blipFill rotWithShape="1">
          <a:blip r:embed="rId3">
            <a:extLst>
              <a:ext uri="{28A0092B-C50C-407E-A947-70E740481C1C}">
                <a14:useLocalDpi xmlns:a14="http://schemas.microsoft.com/office/drawing/2010/main" val="0"/>
              </a:ext>
            </a:extLst>
          </a:blip>
          <a:srcRect l="2698" t="2631" r="68710" b="5263"/>
          <a:stretch/>
        </p:blipFill>
        <p:spPr>
          <a:xfrm>
            <a:off x="285749" y="1009650"/>
            <a:ext cx="2019300" cy="2667000"/>
          </a:xfrm>
          <a:prstGeom prst="rect">
            <a:avLst/>
          </a:prstGeom>
        </p:spPr>
      </p:pic>
      <p:sp>
        <p:nvSpPr>
          <p:cNvPr id="4" name="Rectangle 3">
            <a:extLst>
              <a:ext uri="{FF2B5EF4-FFF2-40B4-BE49-F238E27FC236}">
                <a16:creationId xmlns:a16="http://schemas.microsoft.com/office/drawing/2014/main" id="{AC8C9876-2DC1-43B6-ABF2-F70C5222CD0C}"/>
              </a:ext>
            </a:extLst>
          </p:cNvPr>
          <p:cNvSpPr/>
          <p:nvPr/>
        </p:nvSpPr>
        <p:spPr>
          <a:xfrm>
            <a:off x="0" y="4793218"/>
            <a:ext cx="6629400" cy="369332"/>
          </a:xfrm>
          <a:prstGeom prst="rect">
            <a:avLst/>
          </a:prstGeom>
        </p:spPr>
        <p:txBody>
          <a:bodyPr wrap="square">
            <a:spAutoFit/>
          </a:bodyPr>
          <a:lstStyle/>
          <a:p>
            <a:r>
              <a:rPr lang="en-US" sz="900" dirty="0">
                <a:hlinkClick r:id="rId4"/>
              </a:rPr>
              <a:t>https://www.geeksforgeeks.org/underfitting-and-overfitting-in-machine-learning/</a:t>
            </a:r>
            <a:endParaRPr lang="en-US" sz="900" dirty="0"/>
          </a:p>
          <a:p>
            <a:r>
              <a:rPr lang="en-US" sz="900" dirty="0">
                <a:hlinkClick r:id="rId5"/>
              </a:rPr>
              <a:t>https://machinelearningmastery.com/gentle-introduction-to-the-bias-variance-trade-off-in-machine-learning/</a:t>
            </a:r>
            <a:endParaRPr lang="en-US" sz="900" dirty="0"/>
          </a:p>
        </p:txBody>
      </p:sp>
      <p:pic>
        <p:nvPicPr>
          <p:cNvPr id="40" name="Picture 39" descr="A close up of a map&#10;&#10;Description automatically generated">
            <a:extLst>
              <a:ext uri="{FF2B5EF4-FFF2-40B4-BE49-F238E27FC236}">
                <a16:creationId xmlns:a16="http://schemas.microsoft.com/office/drawing/2014/main" id="{1C82C1FD-B1A9-4EAC-A53A-F82BB77F0B7D}"/>
              </a:ext>
            </a:extLst>
          </p:cNvPr>
          <p:cNvPicPr>
            <a:picLocks noChangeAspect="1"/>
          </p:cNvPicPr>
          <p:nvPr/>
        </p:nvPicPr>
        <p:blipFill rotWithShape="1">
          <a:blip r:embed="rId3">
            <a:extLst>
              <a:ext uri="{28A0092B-C50C-407E-A947-70E740481C1C}">
                <a14:useLocalDpi xmlns:a14="http://schemas.microsoft.com/office/drawing/2010/main" val="0"/>
              </a:ext>
            </a:extLst>
          </a:blip>
          <a:srcRect l="34526" t="5263" r="35263" b="7895"/>
          <a:stretch/>
        </p:blipFill>
        <p:spPr>
          <a:xfrm>
            <a:off x="3429000" y="1126958"/>
            <a:ext cx="2133600" cy="2514600"/>
          </a:xfrm>
          <a:prstGeom prst="rect">
            <a:avLst/>
          </a:prstGeom>
        </p:spPr>
      </p:pic>
      <p:pic>
        <p:nvPicPr>
          <p:cNvPr id="41" name="Picture 40" descr="A close up of a map&#10;&#10;Description automatically generated">
            <a:extLst>
              <a:ext uri="{FF2B5EF4-FFF2-40B4-BE49-F238E27FC236}">
                <a16:creationId xmlns:a16="http://schemas.microsoft.com/office/drawing/2014/main" id="{AB2560EC-7F7E-497B-B8E9-90109FFD86B2}"/>
              </a:ext>
            </a:extLst>
          </p:cNvPr>
          <p:cNvPicPr>
            <a:picLocks noChangeAspect="1"/>
          </p:cNvPicPr>
          <p:nvPr/>
        </p:nvPicPr>
        <p:blipFill rotWithShape="1">
          <a:blip r:embed="rId3">
            <a:extLst>
              <a:ext uri="{28A0092B-C50C-407E-A947-70E740481C1C}">
                <a14:useLocalDpi xmlns:a14="http://schemas.microsoft.com/office/drawing/2010/main" val="0"/>
              </a:ext>
            </a:extLst>
          </a:blip>
          <a:srcRect l="68652" t="3948" r="2216" b="6579"/>
          <a:stretch/>
        </p:blipFill>
        <p:spPr>
          <a:xfrm>
            <a:off x="6477000" y="1050758"/>
            <a:ext cx="2057400" cy="2590800"/>
          </a:xfrm>
          <a:prstGeom prst="rect">
            <a:avLst/>
          </a:prstGeom>
        </p:spPr>
      </p:pic>
      <p:sp>
        <p:nvSpPr>
          <p:cNvPr id="42" name="Text Box 39">
            <a:extLst>
              <a:ext uri="{FF2B5EF4-FFF2-40B4-BE49-F238E27FC236}">
                <a16:creationId xmlns:a16="http://schemas.microsoft.com/office/drawing/2014/main" id="{14C7DA85-5DE5-4397-972F-873C7E789F1D}"/>
              </a:ext>
            </a:extLst>
          </p:cNvPr>
          <p:cNvSpPr txBox="1">
            <a:spLocks noChangeArrowheads="1"/>
          </p:cNvSpPr>
          <p:nvPr/>
        </p:nvSpPr>
        <p:spPr bwMode="auto">
          <a:xfrm>
            <a:off x="1600200" y="209550"/>
            <a:ext cx="5784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eaLnBrk="1" hangingPunct="1"/>
            <a:r>
              <a:rPr lang="en-US" altLang="en-US" b="1" dirty="0"/>
              <a:t>Underfitting / Good Fitting / Overfitting</a:t>
            </a:r>
          </a:p>
        </p:txBody>
      </p:sp>
      <p:sp>
        <p:nvSpPr>
          <p:cNvPr id="2" name="Rectangle 1">
            <a:extLst>
              <a:ext uri="{FF2B5EF4-FFF2-40B4-BE49-F238E27FC236}">
                <a16:creationId xmlns:a16="http://schemas.microsoft.com/office/drawing/2014/main" id="{9092B910-A227-46A7-9C8D-C99555292539}"/>
              </a:ext>
            </a:extLst>
          </p:cNvPr>
          <p:cNvSpPr/>
          <p:nvPr/>
        </p:nvSpPr>
        <p:spPr>
          <a:xfrm>
            <a:off x="0" y="3904076"/>
            <a:ext cx="8077200" cy="954107"/>
          </a:xfrm>
          <a:prstGeom prst="rect">
            <a:avLst/>
          </a:prstGeom>
        </p:spPr>
        <p:txBody>
          <a:bodyPr wrap="square">
            <a:spAutoFit/>
          </a:bodyPr>
          <a:lstStyle/>
          <a:p>
            <a:r>
              <a:rPr lang="en-US" sz="1400" b="1" dirty="0"/>
              <a:t>Bias</a:t>
            </a:r>
            <a:r>
              <a:rPr lang="en-US" sz="1400" dirty="0"/>
              <a:t> is the simplifying assumptions made by the model to make the target function easier to approximate.</a:t>
            </a:r>
          </a:p>
          <a:p>
            <a:r>
              <a:rPr lang="en-US" sz="1400" b="1" dirty="0"/>
              <a:t>Variance</a:t>
            </a:r>
            <a:r>
              <a:rPr lang="en-US" sz="1400" dirty="0"/>
              <a:t> is the amount that the estimate of the target function will change given different training data.</a:t>
            </a:r>
          </a:p>
          <a:p>
            <a:r>
              <a:rPr lang="en-US" sz="1400" b="1" dirty="0"/>
              <a:t>Trade-off</a:t>
            </a:r>
            <a:r>
              <a:rPr lang="en-US" sz="1400" dirty="0"/>
              <a:t> is tension between the error introduced by the bias and the variance.</a:t>
            </a:r>
          </a:p>
          <a:p>
            <a:endParaRPr lang="en-US" sz="1400" dirty="0"/>
          </a:p>
        </p:txBody>
      </p:sp>
    </p:spTree>
    <p:extLst>
      <p:ext uri="{BB962C8B-B14F-4D97-AF65-F5344CB8AC3E}">
        <p14:creationId xmlns:p14="http://schemas.microsoft.com/office/powerpoint/2010/main" val="272938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E68F1-B96F-4464-AA8E-887BAE911579}"/>
              </a:ext>
            </a:extLst>
          </p:cNvPr>
          <p:cNvSpPr>
            <a:spLocks noGrp="1"/>
          </p:cNvSpPr>
          <p:nvPr>
            <p:ph type="title"/>
          </p:nvPr>
        </p:nvSpPr>
        <p:spPr/>
        <p:txBody>
          <a:bodyPr>
            <a:normAutofit/>
          </a:bodyPr>
          <a:lstStyle/>
          <a:p>
            <a:r>
              <a:rPr lang="en-US" sz="2000" dirty="0"/>
              <a:t>Overfitting</a:t>
            </a:r>
          </a:p>
        </p:txBody>
      </p:sp>
      <p:sp>
        <p:nvSpPr>
          <p:cNvPr id="4" name="Text Placeholder 3">
            <a:extLst>
              <a:ext uri="{FF2B5EF4-FFF2-40B4-BE49-F238E27FC236}">
                <a16:creationId xmlns:a16="http://schemas.microsoft.com/office/drawing/2014/main" id="{A4531E5B-0872-4D4F-9522-605289EEF5B9}"/>
              </a:ext>
            </a:extLst>
          </p:cNvPr>
          <p:cNvSpPr>
            <a:spLocks noGrp="1"/>
          </p:cNvSpPr>
          <p:nvPr>
            <p:ph type="body" sz="half" idx="2"/>
          </p:nvPr>
        </p:nvSpPr>
        <p:spPr>
          <a:xfrm>
            <a:off x="457201" y="1076326"/>
            <a:ext cx="4419599" cy="3518297"/>
          </a:xfrm>
        </p:spPr>
        <p:txBody>
          <a:bodyPr>
            <a:norm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Overfitting is the case where the overall cost is really small, but the generalization of the model is unreliable.</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is due to the model learning “too much” from the training data set.</a:t>
            </a:r>
          </a:p>
          <a:p>
            <a:endParaRPr lang="en-US" sz="2000" dirty="0"/>
          </a:p>
        </p:txBody>
      </p:sp>
      <p:pic>
        <p:nvPicPr>
          <p:cNvPr id="10" name="Content Placeholder 9" descr="A picture containing food&#10;&#10;Description automatically generated">
            <a:extLst>
              <a:ext uri="{FF2B5EF4-FFF2-40B4-BE49-F238E27FC236}">
                <a16:creationId xmlns:a16="http://schemas.microsoft.com/office/drawing/2014/main" id="{C30421C3-7DF3-45E2-8D78-D1C0D90864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1006" y="1154842"/>
            <a:ext cx="2679838" cy="2489328"/>
          </a:xfrm>
        </p:spPr>
      </p:pic>
    </p:spTree>
    <p:extLst>
      <p:ext uri="{BB962C8B-B14F-4D97-AF65-F5344CB8AC3E}">
        <p14:creationId xmlns:p14="http://schemas.microsoft.com/office/powerpoint/2010/main" val="1065458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0D04F-C756-4222-9932-448ED805FFDF}"/>
              </a:ext>
            </a:extLst>
          </p:cNvPr>
          <p:cNvSpPr>
            <a:spLocks noGrp="1"/>
          </p:cNvSpPr>
          <p:nvPr>
            <p:ph type="title"/>
          </p:nvPr>
        </p:nvSpPr>
        <p:spPr/>
        <p:txBody>
          <a:bodyPr/>
          <a:lstStyle/>
          <a:p>
            <a:r>
              <a:rPr lang="en-US" dirty="0"/>
              <a:t>Underfitting</a:t>
            </a:r>
          </a:p>
        </p:txBody>
      </p:sp>
      <p:sp>
        <p:nvSpPr>
          <p:cNvPr id="4" name="Text Placeholder 3">
            <a:extLst>
              <a:ext uri="{FF2B5EF4-FFF2-40B4-BE49-F238E27FC236}">
                <a16:creationId xmlns:a16="http://schemas.microsoft.com/office/drawing/2014/main" id="{26A2156E-9572-41CD-9F23-34C282C2E684}"/>
              </a:ext>
            </a:extLst>
          </p:cNvPr>
          <p:cNvSpPr>
            <a:spLocks noGrp="1"/>
          </p:cNvSpPr>
          <p:nvPr>
            <p:ph type="body" sz="half" idx="2"/>
          </p:nvPr>
        </p:nvSpPr>
        <p:spPr>
          <a:xfrm>
            <a:off x="457201" y="1304926"/>
            <a:ext cx="4419599" cy="1724024"/>
          </a:xfrm>
        </p:spPr>
        <p:txBody>
          <a:bodyPr>
            <a:norm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when a machine learning model is not complex enough to accurately capture relationships between a dataset’s features and a target variable</a:t>
            </a:r>
          </a:p>
        </p:txBody>
      </p:sp>
      <p:pic>
        <p:nvPicPr>
          <p:cNvPr id="14" name="Content Placeholder 13" descr="A picture containing meter&#10;&#10;Description automatically generated">
            <a:extLst>
              <a:ext uri="{FF2B5EF4-FFF2-40B4-BE49-F238E27FC236}">
                <a16:creationId xmlns:a16="http://schemas.microsoft.com/office/drawing/2014/main" id="{473A3E3A-A4A5-4AAC-B2C5-8FBDD173A5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2600" y="971550"/>
            <a:ext cx="2209914" cy="2324219"/>
          </a:xfrm>
        </p:spPr>
      </p:pic>
    </p:spTree>
    <p:extLst>
      <p:ext uri="{BB962C8B-B14F-4D97-AF65-F5344CB8AC3E}">
        <p14:creationId xmlns:p14="http://schemas.microsoft.com/office/powerpoint/2010/main" val="3760420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0A55C-5AAD-493A-B332-897FF43670B5}"/>
              </a:ext>
            </a:extLst>
          </p:cNvPr>
          <p:cNvSpPr>
            <a:spLocks noGrp="1"/>
          </p:cNvSpPr>
          <p:nvPr>
            <p:ph type="title"/>
          </p:nvPr>
        </p:nvSpPr>
        <p:spPr>
          <a:xfrm>
            <a:off x="2548062" y="209550"/>
            <a:ext cx="3008313" cy="871538"/>
          </a:xfrm>
        </p:spPr>
        <p:txBody>
          <a:bodyPr>
            <a:normAutofit/>
          </a:bodyPr>
          <a:lstStyle/>
          <a:p>
            <a:r>
              <a:rPr lang="en-US" sz="3000" dirty="0"/>
              <a:t>Best fitted</a:t>
            </a:r>
          </a:p>
        </p:txBody>
      </p:sp>
      <p:pic>
        <p:nvPicPr>
          <p:cNvPr id="10" name="Content Placeholder 9" descr="A picture containing food, clock&#10;&#10;Description automatically generated">
            <a:extLst>
              <a:ext uri="{FF2B5EF4-FFF2-40B4-BE49-F238E27FC236}">
                <a16:creationId xmlns:a16="http://schemas.microsoft.com/office/drawing/2014/main" id="{3B0CE3FB-45D4-4034-B9DD-C2EEBA9F23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4200" y="1581150"/>
            <a:ext cx="2432175" cy="2438525"/>
          </a:xfrm>
        </p:spPr>
      </p:pic>
    </p:spTree>
    <p:extLst>
      <p:ext uri="{BB962C8B-B14F-4D97-AF65-F5344CB8AC3E}">
        <p14:creationId xmlns:p14="http://schemas.microsoft.com/office/powerpoint/2010/main" val="51648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66" name="Text Box 39"/>
          <p:cNvSpPr txBox="1">
            <a:spLocks noChangeArrowheads="1"/>
          </p:cNvSpPr>
          <p:nvPr/>
        </p:nvSpPr>
        <p:spPr bwMode="auto">
          <a:xfrm>
            <a:off x="1600200" y="438150"/>
            <a:ext cx="5784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eaLnBrk="1" hangingPunct="1"/>
            <a:r>
              <a:rPr lang="en-US" altLang="en-US" b="1" dirty="0"/>
              <a:t>Underfitting / Overfitting / Good Fitting</a:t>
            </a:r>
          </a:p>
        </p:txBody>
      </p:sp>
      <p:sp>
        <p:nvSpPr>
          <p:cNvPr id="4" name="Rectangle 3">
            <a:extLst>
              <a:ext uri="{FF2B5EF4-FFF2-40B4-BE49-F238E27FC236}">
                <a16:creationId xmlns:a16="http://schemas.microsoft.com/office/drawing/2014/main" id="{AC8C9876-2DC1-43B6-ABF2-F70C5222CD0C}"/>
              </a:ext>
            </a:extLst>
          </p:cNvPr>
          <p:cNvSpPr/>
          <p:nvPr/>
        </p:nvSpPr>
        <p:spPr>
          <a:xfrm>
            <a:off x="0" y="4912668"/>
            <a:ext cx="4572000" cy="230832"/>
          </a:xfrm>
          <a:prstGeom prst="rect">
            <a:avLst/>
          </a:prstGeom>
        </p:spPr>
        <p:txBody>
          <a:bodyPr>
            <a:spAutoFit/>
          </a:bodyPr>
          <a:lstStyle/>
          <a:p>
            <a:r>
              <a:rPr lang="en-US" sz="900" dirty="0">
                <a:hlinkClick r:id="rId3"/>
              </a:rPr>
              <a:t>https://www.geeksforgeeks.org/underfitting-and-overfitting-in-machine-learning/</a:t>
            </a:r>
            <a:endParaRPr lang="en-US" sz="900" dirty="0"/>
          </a:p>
        </p:txBody>
      </p:sp>
      <p:sp>
        <p:nvSpPr>
          <p:cNvPr id="2" name="Rectangle 1">
            <a:extLst>
              <a:ext uri="{FF2B5EF4-FFF2-40B4-BE49-F238E27FC236}">
                <a16:creationId xmlns:a16="http://schemas.microsoft.com/office/drawing/2014/main" id="{48FF5445-3C6E-4CB7-9465-5213A9FFE505}"/>
              </a:ext>
            </a:extLst>
          </p:cNvPr>
          <p:cNvSpPr/>
          <p:nvPr/>
        </p:nvSpPr>
        <p:spPr>
          <a:xfrm>
            <a:off x="1028700" y="1254026"/>
            <a:ext cx="7200900" cy="2308324"/>
          </a:xfrm>
          <a:prstGeom prst="rect">
            <a:avLst/>
          </a:prstGeom>
        </p:spPr>
        <p:txBody>
          <a:bodyPr wrap="square">
            <a:spAutoFit/>
          </a:bodyPr>
          <a:lstStyle/>
          <a:p>
            <a:pPr marL="285750" indent="-285750">
              <a:buFont typeface="Arial" panose="020B0604020202020204" pitchFamily="34" charset="0"/>
              <a:buChar char="•"/>
            </a:pPr>
            <a:r>
              <a:rPr lang="en-US" b="1" u="sng" dirty="0"/>
              <a:t>Underfitting</a:t>
            </a:r>
            <a:r>
              <a:rPr lang="en-US" dirty="0"/>
              <a:t> happens when the model cannot capture the underlying trend of the data.</a:t>
            </a:r>
          </a:p>
          <a:p>
            <a:pPr marL="742950" lvl="1" indent="-285750">
              <a:buFont typeface="Arial" panose="020B0604020202020204" pitchFamily="34" charset="0"/>
              <a:buChar char="•"/>
            </a:pPr>
            <a:r>
              <a:rPr lang="en-US" dirty="0"/>
              <a:t>Happens when you have less data.</a:t>
            </a:r>
          </a:p>
          <a:p>
            <a:pPr marL="742950" lvl="1" indent="-285750">
              <a:buFont typeface="Arial" panose="020B0604020202020204" pitchFamily="34" charset="0"/>
              <a:buChar char="•"/>
            </a:pPr>
            <a:r>
              <a:rPr lang="en-US" dirty="0"/>
              <a:t>While building a linear model with a non-linear data.</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u="sng" dirty="0"/>
              <a:t>Overfitting</a:t>
            </a:r>
            <a:r>
              <a:rPr lang="en-US" dirty="0"/>
              <a:t> happens when the model the model or the algorithm fits the data too well (too much patterns &amp; noise captured).</a:t>
            </a:r>
          </a:p>
          <a:p>
            <a:pPr marL="742950" lvl="1" indent="-285750">
              <a:buFont typeface="Arial" panose="020B0604020202020204" pitchFamily="34" charset="0"/>
              <a:buChar char="•"/>
            </a:pPr>
            <a:r>
              <a:rPr lang="en-US" dirty="0"/>
              <a:t>Happens when the model is too complex.</a:t>
            </a:r>
          </a:p>
        </p:txBody>
      </p:sp>
      <p:sp>
        <p:nvSpPr>
          <p:cNvPr id="5" name="Rectangle 4">
            <a:extLst>
              <a:ext uri="{FF2B5EF4-FFF2-40B4-BE49-F238E27FC236}">
                <a16:creationId xmlns:a16="http://schemas.microsoft.com/office/drawing/2014/main" id="{38030818-91F3-4475-AA1B-F242F17ADBEC}"/>
              </a:ext>
            </a:extLst>
          </p:cNvPr>
          <p:cNvSpPr/>
          <p:nvPr/>
        </p:nvSpPr>
        <p:spPr>
          <a:xfrm>
            <a:off x="285750" y="4019550"/>
            <a:ext cx="8686800" cy="369332"/>
          </a:xfrm>
          <a:prstGeom prst="rect">
            <a:avLst/>
          </a:prstGeom>
        </p:spPr>
        <p:txBody>
          <a:bodyPr wrap="square">
            <a:spAutoFit/>
          </a:bodyPr>
          <a:lstStyle/>
          <a:p>
            <a:pPr algn="ctr"/>
            <a:r>
              <a:rPr lang="en-US" dirty="0"/>
              <a:t>Both overfitting and underfitting lead to </a:t>
            </a:r>
            <a:r>
              <a:rPr lang="en-US" b="1" dirty="0"/>
              <a:t>poor predictions</a:t>
            </a:r>
            <a:r>
              <a:rPr lang="en-US" dirty="0"/>
              <a:t> on new data sets.</a:t>
            </a:r>
          </a:p>
        </p:txBody>
      </p:sp>
    </p:spTree>
    <p:extLst>
      <p:ext uri="{BB962C8B-B14F-4D97-AF65-F5344CB8AC3E}">
        <p14:creationId xmlns:p14="http://schemas.microsoft.com/office/powerpoint/2010/main" val="3355592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2EEB7E-DFAB-4007-9010-360A12C489EF}"/>
              </a:ext>
            </a:extLst>
          </p:cNvPr>
          <p:cNvSpPr>
            <a:spLocks noGrp="1"/>
          </p:cNvSpPr>
          <p:nvPr>
            <p:ph type="title"/>
          </p:nvPr>
        </p:nvSpPr>
        <p:spPr/>
        <p:txBody>
          <a:bodyPr/>
          <a:lstStyle/>
          <a:p>
            <a:r>
              <a:rPr lang="en-US" dirty="0"/>
              <a:t>How to overcome it?</a:t>
            </a:r>
          </a:p>
        </p:txBody>
      </p:sp>
      <p:sp>
        <p:nvSpPr>
          <p:cNvPr id="6" name="Content Placeholder 5">
            <a:extLst>
              <a:ext uri="{FF2B5EF4-FFF2-40B4-BE49-F238E27FC236}">
                <a16:creationId xmlns:a16="http://schemas.microsoft.com/office/drawing/2014/main" id="{9B52BA8A-6BA6-4A9A-8C2F-16C7B30B4B37}"/>
              </a:ext>
            </a:extLst>
          </p:cNvPr>
          <p:cNvSpPr>
            <a:spLocks noGrp="1"/>
          </p:cNvSpPr>
          <p:nvPr>
            <p:ph idx="1"/>
          </p:nvPr>
        </p:nvSpPr>
        <p:spPr/>
        <p:txBody>
          <a:bodyPr>
            <a:normAutofit lnSpcReduction="10000"/>
          </a:bodyPr>
          <a:lstStyle/>
          <a:p>
            <a:r>
              <a:rPr lang="en-US" sz="2000" dirty="0">
                <a:latin typeface="Times New Roman" panose="02020603050405020304" pitchFamily="18" charset="0"/>
                <a:cs typeface="Times New Roman" panose="02020603050405020304" pitchFamily="18" charset="0"/>
              </a:rPr>
              <a:t>Cross-validation (K-fold cross validation)</a:t>
            </a:r>
          </a:p>
          <a:p>
            <a:r>
              <a:rPr lang="en-US" sz="2000" dirty="0">
                <a:latin typeface="Times New Roman" panose="02020603050405020304" pitchFamily="18" charset="0"/>
                <a:cs typeface="Times New Roman" panose="02020603050405020304" pitchFamily="18" charset="0"/>
              </a:rPr>
              <a:t>Train with more data</a:t>
            </a:r>
          </a:p>
          <a:p>
            <a:r>
              <a:rPr lang="en-US" sz="2000" dirty="0">
                <a:latin typeface="Times New Roman" panose="02020603050405020304" pitchFamily="18" charset="0"/>
                <a:cs typeface="Times New Roman" panose="02020603050405020304" pitchFamily="18" charset="0"/>
              </a:rPr>
              <a:t>Early stopping (mostly in deep learning model)</a:t>
            </a:r>
          </a:p>
          <a:p>
            <a:r>
              <a:rPr lang="en-US" sz="2000" dirty="0">
                <a:latin typeface="Times New Roman" panose="02020603050405020304" pitchFamily="18" charset="0"/>
                <a:cs typeface="Times New Roman" panose="02020603050405020304" pitchFamily="18" charset="0"/>
              </a:rPr>
              <a:t>Regularization: </a:t>
            </a:r>
          </a:p>
          <a:p>
            <a:pPr lvl="1"/>
            <a:r>
              <a:rPr lang="en-US" sz="1700" dirty="0">
                <a:latin typeface="Times New Roman" panose="02020603050405020304" pitchFamily="18" charset="0"/>
                <a:cs typeface="Times New Roman" panose="02020603050405020304" pitchFamily="18" charset="0"/>
              </a:rPr>
              <a:t>Regularization refers to a broad range of techniques for artificially forcing your model to be simpler.</a:t>
            </a:r>
          </a:p>
          <a:p>
            <a:pPr lvl="2"/>
            <a:r>
              <a:rPr lang="en-US" sz="1400" dirty="0">
                <a:latin typeface="Times New Roman" panose="02020603050405020304" pitchFamily="18" charset="0"/>
                <a:cs typeface="Times New Roman" panose="02020603050405020304" pitchFamily="18" charset="0"/>
              </a:rPr>
              <a:t>The method will depend on the type of learner you’re using. </a:t>
            </a:r>
          </a:p>
          <a:p>
            <a:pPr lvl="2"/>
            <a:r>
              <a:rPr lang="en-US" sz="1400" dirty="0">
                <a:latin typeface="Times New Roman" panose="02020603050405020304" pitchFamily="18" charset="0"/>
                <a:cs typeface="Times New Roman" panose="02020603050405020304" pitchFamily="18" charset="0"/>
              </a:rPr>
              <a:t>For example, you could prune a decision tree, </a:t>
            </a:r>
          </a:p>
          <a:p>
            <a:pPr lvl="2"/>
            <a:r>
              <a:rPr lang="en-US" sz="1400" dirty="0">
                <a:latin typeface="Times New Roman" panose="02020603050405020304" pitchFamily="18" charset="0"/>
                <a:cs typeface="Times New Roman" panose="02020603050405020304" pitchFamily="18" charset="0"/>
              </a:rPr>
              <a:t>use dropout on a neural network, </a:t>
            </a:r>
          </a:p>
          <a:p>
            <a:pPr lvl="2"/>
            <a:r>
              <a:rPr lang="en-US" sz="1400" dirty="0">
                <a:latin typeface="Times New Roman" panose="02020603050405020304" pitchFamily="18" charset="0"/>
                <a:cs typeface="Times New Roman" panose="02020603050405020304" pitchFamily="18" charset="0"/>
              </a:rPr>
              <a:t>or add a penalty parameter to the cost function in regression</a:t>
            </a:r>
          </a:p>
          <a:p>
            <a:r>
              <a:rPr lang="en-US" sz="2000" dirty="0">
                <a:latin typeface="Times New Roman" panose="02020603050405020304" pitchFamily="18" charset="0"/>
                <a:cs typeface="Times New Roman" panose="02020603050405020304" pitchFamily="18" charset="0"/>
                <a:hlinkClick r:id="rId2"/>
              </a:rPr>
              <a:t>Ensembling</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3" name="Picture 2" descr="A close up of a keyboard&#10;&#10;Description automatically generated">
            <a:extLst>
              <a:ext uri="{FF2B5EF4-FFF2-40B4-BE49-F238E27FC236}">
                <a16:creationId xmlns:a16="http://schemas.microsoft.com/office/drawing/2014/main" id="{71D21808-CA87-4483-9E6B-48E0DC5ACB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8097" y="742951"/>
            <a:ext cx="2695903" cy="1828800"/>
          </a:xfrm>
          <a:prstGeom prst="rect">
            <a:avLst/>
          </a:prstGeom>
        </p:spPr>
      </p:pic>
    </p:spTree>
    <p:extLst>
      <p:ext uri="{BB962C8B-B14F-4D97-AF65-F5344CB8AC3E}">
        <p14:creationId xmlns:p14="http://schemas.microsoft.com/office/powerpoint/2010/main" val="363619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ChangeArrowheads="1"/>
          </p:cNvSpPr>
          <p:nvPr>
            <p:ph type="title"/>
          </p:nvPr>
        </p:nvSpPr>
        <p:spPr>
          <a:xfrm>
            <a:off x="1485900" y="333375"/>
            <a:ext cx="6172200" cy="857250"/>
          </a:xfrm>
        </p:spPr>
        <p:txBody>
          <a:bodyPr/>
          <a:lstStyle/>
          <a:p>
            <a:pPr eaLnBrk="1" hangingPunct="1"/>
            <a:r>
              <a:rPr lang="en-US" altLang="en-US" dirty="0"/>
              <a:t>Preventing Overfitting</a:t>
            </a:r>
          </a:p>
        </p:txBody>
      </p:sp>
      <p:sp>
        <p:nvSpPr>
          <p:cNvPr id="148482" name="Rectangle 3"/>
          <p:cNvSpPr>
            <a:spLocks noGrp="1" noChangeArrowheads="1"/>
          </p:cNvSpPr>
          <p:nvPr>
            <p:ph type="body" idx="1"/>
          </p:nvPr>
        </p:nvSpPr>
        <p:spPr>
          <a:xfrm>
            <a:off x="533400" y="1659731"/>
            <a:ext cx="7124700" cy="1674019"/>
          </a:xfrm>
        </p:spPr>
        <p:txBody>
          <a:bodyPr/>
          <a:lstStyle/>
          <a:p>
            <a:pPr marL="0" indent="0" eaLnBrk="1" hangingPunct="1">
              <a:buNone/>
            </a:pPr>
            <a:r>
              <a:rPr lang="en-US" altLang="en-US" dirty="0"/>
              <a:t>Standard ways to limit the capacity of a neural net:</a:t>
            </a:r>
          </a:p>
          <a:p>
            <a:pPr lvl="1" eaLnBrk="1" hangingPunct="1"/>
            <a:r>
              <a:rPr lang="en-US" altLang="en-US" dirty="0"/>
              <a:t>Limit the number of hidden units.</a:t>
            </a:r>
          </a:p>
          <a:p>
            <a:pPr lvl="1" eaLnBrk="1" hangingPunct="1"/>
            <a:r>
              <a:rPr lang="en-US" altLang="en-US" dirty="0"/>
              <a:t>Limit the size of the weights.</a:t>
            </a:r>
          </a:p>
          <a:p>
            <a:pPr lvl="1" eaLnBrk="1" hangingPunct="1"/>
            <a:r>
              <a:rPr lang="en-US" altLang="en-US" dirty="0"/>
              <a:t>Stop the learning before it has time to overfit.</a:t>
            </a:r>
          </a:p>
        </p:txBody>
      </p:sp>
      <p:sp>
        <p:nvSpPr>
          <p:cNvPr id="148483" name="Text Box 4"/>
          <p:cNvSpPr txBox="1">
            <a:spLocks noChangeArrowheads="1"/>
          </p:cNvSpPr>
          <p:nvPr/>
        </p:nvSpPr>
        <p:spPr bwMode="auto">
          <a:xfrm>
            <a:off x="5303044" y="4717256"/>
            <a:ext cx="16850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1800"/>
              <a:t>G. Hinton, 2006</a:t>
            </a:r>
          </a:p>
        </p:txBody>
      </p:sp>
    </p:spTree>
    <p:extLst>
      <p:ext uri="{BB962C8B-B14F-4D97-AF65-F5344CB8AC3E}">
        <p14:creationId xmlns:p14="http://schemas.microsoft.com/office/powerpoint/2010/main" val="2244010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3656" y="459754"/>
            <a:ext cx="1422083" cy="517930"/>
          </a:xfrm>
          <a:prstGeom prst="rect">
            <a:avLst/>
          </a:prstGeom>
        </p:spPr>
        <p:txBody>
          <a:bodyPr vert="horz" wrap="square" lIns="0" tIns="10001" rIns="0" bIns="0" rtlCol="0" anchor="ctr">
            <a:spAutoFit/>
          </a:bodyPr>
          <a:lstStyle/>
          <a:p>
            <a:pPr marL="9525">
              <a:spcBef>
                <a:spcPts val="79"/>
              </a:spcBef>
            </a:pPr>
            <a:r>
              <a:rPr spc="-113" dirty="0"/>
              <a:t>Dropout</a:t>
            </a:r>
          </a:p>
        </p:txBody>
      </p:sp>
      <p:sp>
        <p:nvSpPr>
          <p:cNvPr id="3" name="object 3"/>
          <p:cNvSpPr txBox="1"/>
          <p:nvPr/>
        </p:nvSpPr>
        <p:spPr>
          <a:xfrm>
            <a:off x="1535811" y="1133474"/>
            <a:ext cx="973455" cy="332303"/>
          </a:xfrm>
          <a:prstGeom prst="rect">
            <a:avLst/>
          </a:prstGeom>
        </p:spPr>
        <p:txBody>
          <a:bodyPr vert="horz" wrap="square" lIns="0" tIns="9049" rIns="0" bIns="0" rtlCol="0">
            <a:spAutoFit/>
          </a:bodyPr>
          <a:lstStyle/>
          <a:p>
            <a:pPr marL="9525">
              <a:spcBef>
                <a:spcPts val="71"/>
              </a:spcBef>
            </a:pPr>
            <a:r>
              <a:rPr sz="2100" b="1" u="sng" spc="-153" dirty="0">
                <a:solidFill>
                  <a:srgbClr val="0000FF"/>
                </a:solidFill>
                <a:uFill>
                  <a:solidFill>
                    <a:srgbClr val="0000FF"/>
                  </a:solidFill>
                </a:uFill>
                <a:latin typeface="Times New Roman" panose="02020603050405020304" pitchFamily="18" charset="0"/>
                <a:cs typeface="Times New Roman" panose="02020603050405020304" pitchFamily="18" charset="0"/>
              </a:rPr>
              <a:t>Training:</a:t>
            </a:r>
            <a:endParaRPr sz="2100" dirty="0">
              <a:latin typeface="Times New Roman" panose="02020603050405020304" pitchFamily="18" charset="0"/>
              <a:cs typeface="Times New Roman" panose="02020603050405020304" pitchFamily="18" charset="0"/>
            </a:endParaRPr>
          </a:p>
        </p:txBody>
      </p:sp>
      <p:sp>
        <p:nvSpPr>
          <p:cNvPr id="4" name="object 4"/>
          <p:cNvSpPr/>
          <p:nvPr/>
        </p:nvSpPr>
        <p:spPr>
          <a:xfrm>
            <a:off x="4064508" y="1155572"/>
            <a:ext cx="381953" cy="381953"/>
          </a:xfrm>
          <a:custGeom>
            <a:avLst/>
            <a:gdLst/>
            <a:ahLst/>
            <a:cxnLst/>
            <a:rect l="l" t="t" r="r" b="b"/>
            <a:pathLst>
              <a:path w="509270" h="509269">
                <a:moveTo>
                  <a:pt x="0" y="254508"/>
                </a:moveTo>
                <a:lnTo>
                  <a:pt x="4099" y="208752"/>
                </a:lnTo>
                <a:lnTo>
                  <a:pt x="15919" y="165690"/>
                </a:lnTo>
                <a:lnTo>
                  <a:pt x="34741" y="126040"/>
                </a:lnTo>
                <a:lnTo>
                  <a:pt x="59847" y="90520"/>
                </a:lnTo>
                <a:lnTo>
                  <a:pt x="90520" y="59847"/>
                </a:lnTo>
                <a:lnTo>
                  <a:pt x="126040" y="34741"/>
                </a:lnTo>
                <a:lnTo>
                  <a:pt x="165690" y="15919"/>
                </a:lnTo>
                <a:lnTo>
                  <a:pt x="208752" y="4099"/>
                </a:lnTo>
                <a:lnTo>
                  <a:pt x="254507" y="0"/>
                </a:lnTo>
                <a:lnTo>
                  <a:pt x="300263" y="4099"/>
                </a:lnTo>
                <a:lnTo>
                  <a:pt x="343325" y="15919"/>
                </a:lnTo>
                <a:lnTo>
                  <a:pt x="382975" y="34741"/>
                </a:lnTo>
                <a:lnTo>
                  <a:pt x="418495" y="59847"/>
                </a:lnTo>
                <a:lnTo>
                  <a:pt x="449168" y="90520"/>
                </a:lnTo>
                <a:lnTo>
                  <a:pt x="474274" y="126040"/>
                </a:lnTo>
                <a:lnTo>
                  <a:pt x="493096" y="165690"/>
                </a:lnTo>
                <a:lnTo>
                  <a:pt x="504916" y="208752"/>
                </a:lnTo>
                <a:lnTo>
                  <a:pt x="509015" y="254508"/>
                </a:lnTo>
                <a:lnTo>
                  <a:pt x="504916" y="300263"/>
                </a:lnTo>
                <a:lnTo>
                  <a:pt x="493096" y="343325"/>
                </a:lnTo>
                <a:lnTo>
                  <a:pt x="474274" y="382975"/>
                </a:lnTo>
                <a:lnTo>
                  <a:pt x="449168" y="418495"/>
                </a:lnTo>
                <a:lnTo>
                  <a:pt x="418495" y="449168"/>
                </a:lnTo>
                <a:lnTo>
                  <a:pt x="382975" y="474274"/>
                </a:lnTo>
                <a:lnTo>
                  <a:pt x="343325" y="493096"/>
                </a:lnTo>
                <a:lnTo>
                  <a:pt x="300263" y="504916"/>
                </a:lnTo>
                <a:lnTo>
                  <a:pt x="254507" y="509015"/>
                </a:lnTo>
                <a:lnTo>
                  <a:pt x="208752" y="504916"/>
                </a:lnTo>
                <a:lnTo>
                  <a:pt x="165690" y="493096"/>
                </a:lnTo>
                <a:lnTo>
                  <a:pt x="126040" y="474274"/>
                </a:lnTo>
                <a:lnTo>
                  <a:pt x="90520" y="449168"/>
                </a:lnTo>
                <a:lnTo>
                  <a:pt x="59847" y="418495"/>
                </a:lnTo>
                <a:lnTo>
                  <a:pt x="34741" y="382975"/>
                </a:lnTo>
                <a:lnTo>
                  <a:pt x="15919" y="343325"/>
                </a:lnTo>
                <a:lnTo>
                  <a:pt x="4099" y="300263"/>
                </a:lnTo>
                <a:lnTo>
                  <a:pt x="0" y="254508"/>
                </a:lnTo>
                <a:close/>
              </a:path>
            </a:pathLst>
          </a:custGeom>
          <a:ln w="12192">
            <a:solidFill>
              <a:srgbClr val="000000"/>
            </a:solidFill>
          </a:ln>
        </p:spPr>
        <p:txBody>
          <a:bodyPr wrap="square" lIns="0" tIns="0" rIns="0" bIns="0" rtlCol="0"/>
          <a:lstStyle/>
          <a:p>
            <a:endParaRPr sz="1350"/>
          </a:p>
        </p:txBody>
      </p:sp>
      <p:sp>
        <p:nvSpPr>
          <p:cNvPr id="5" name="object 5"/>
          <p:cNvSpPr/>
          <p:nvPr/>
        </p:nvSpPr>
        <p:spPr>
          <a:xfrm>
            <a:off x="4064508" y="1680209"/>
            <a:ext cx="381953" cy="382905"/>
          </a:xfrm>
          <a:custGeom>
            <a:avLst/>
            <a:gdLst/>
            <a:ahLst/>
            <a:cxnLst/>
            <a:rect l="l" t="t" r="r" b="b"/>
            <a:pathLst>
              <a:path w="509270" h="510539">
                <a:moveTo>
                  <a:pt x="0" y="255270"/>
                </a:moveTo>
                <a:lnTo>
                  <a:pt x="4099" y="209387"/>
                </a:lnTo>
                <a:lnTo>
                  <a:pt x="15919" y="166202"/>
                </a:lnTo>
                <a:lnTo>
                  <a:pt x="34741" y="126435"/>
                </a:lnTo>
                <a:lnTo>
                  <a:pt x="59847" y="90807"/>
                </a:lnTo>
                <a:lnTo>
                  <a:pt x="90520" y="60040"/>
                </a:lnTo>
                <a:lnTo>
                  <a:pt x="126040" y="34854"/>
                </a:lnTo>
                <a:lnTo>
                  <a:pt x="165690" y="15971"/>
                </a:lnTo>
                <a:lnTo>
                  <a:pt x="208752" y="4113"/>
                </a:lnTo>
                <a:lnTo>
                  <a:pt x="254507" y="0"/>
                </a:lnTo>
                <a:lnTo>
                  <a:pt x="300263" y="4113"/>
                </a:lnTo>
                <a:lnTo>
                  <a:pt x="343325" y="15971"/>
                </a:lnTo>
                <a:lnTo>
                  <a:pt x="382975" y="34854"/>
                </a:lnTo>
                <a:lnTo>
                  <a:pt x="418495" y="60040"/>
                </a:lnTo>
                <a:lnTo>
                  <a:pt x="449168" y="90807"/>
                </a:lnTo>
                <a:lnTo>
                  <a:pt x="474274" y="126435"/>
                </a:lnTo>
                <a:lnTo>
                  <a:pt x="493096" y="166202"/>
                </a:lnTo>
                <a:lnTo>
                  <a:pt x="504916" y="209387"/>
                </a:lnTo>
                <a:lnTo>
                  <a:pt x="509015" y="255270"/>
                </a:lnTo>
                <a:lnTo>
                  <a:pt x="504916" y="301152"/>
                </a:lnTo>
                <a:lnTo>
                  <a:pt x="493096" y="344337"/>
                </a:lnTo>
                <a:lnTo>
                  <a:pt x="474274" y="384104"/>
                </a:lnTo>
                <a:lnTo>
                  <a:pt x="449168" y="419732"/>
                </a:lnTo>
                <a:lnTo>
                  <a:pt x="418495" y="450499"/>
                </a:lnTo>
                <a:lnTo>
                  <a:pt x="382975" y="475685"/>
                </a:lnTo>
                <a:lnTo>
                  <a:pt x="343325" y="494568"/>
                </a:lnTo>
                <a:lnTo>
                  <a:pt x="300263" y="506426"/>
                </a:lnTo>
                <a:lnTo>
                  <a:pt x="254507" y="510540"/>
                </a:lnTo>
                <a:lnTo>
                  <a:pt x="208752" y="506426"/>
                </a:lnTo>
                <a:lnTo>
                  <a:pt x="165690" y="494568"/>
                </a:lnTo>
                <a:lnTo>
                  <a:pt x="126040" y="475685"/>
                </a:lnTo>
                <a:lnTo>
                  <a:pt x="90520" y="450499"/>
                </a:lnTo>
                <a:lnTo>
                  <a:pt x="59847" y="419732"/>
                </a:lnTo>
                <a:lnTo>
                  <a:pt x="34741" y="384104"/>
                </a:lnTo>
                <a:lnTo>
                  <a:pt x="15919" y="344337"/>
                </a:lnTo>
                <a:lnTo>
                  <a:pt x="4099" y="301152"/>
                </a:lnTo>
                <a:lnTo>
                  <a:pt x="0" y="255270"/>
                </a:lnTo>
                <a:close/>
              </a:path>
            </a:pathLst>
          </a:custGeom>
          <a:ln w="12192">
            <a:solidFill>
              <a:srgbClr val="000000"/>
            </a:solidFill>
          </a:ln>
        </p:spPr>
        <p:txBody>
          <a:bodyPr wrap="square" lIns="0" tIns="0" rIns="0" bIns="0" rtlCol="0"/>
          <a:lstStyle/>
          <a:p>
            <a:endParaRPr sz="1350"/>
          </a:p>
        </p:txBody>
      </p:sp>
      <p:sp>
        <p:nvSpPr>
          <p:cNvPr id="6" name="object 6"/>
          <p:cNvSpPr/>
          <p:nvPr/>
        </p:nvSpPr>
        <p:spPr>
          <a:xfrm>
            <a:off x="4064508" y="2204846"/>
            <a:ext cx="381953" cy="381953"/>
          </a:xfrm>
          <a:custGeom>
            <a:avLst/>
            <a:gdLst/>
            <a:ahLst/>
            <a:cxnLst/>
            <a:rect l="l" t="t" r="r" b="b"/>
            <a:pathLst>
              <a:path w="509270" h="509270">
                <a:moveTo>
                  <a:pt x="0" y="254507"/>
                </a:moveTo>
                <a:lnTo>
                  <a:pt x="4099" y="208752"/>
                </a:lnTo>
                <a:lnTo>
                  <a:pt x="15919" y="165690"/>
                </a:lnTo>
                <a:lnTo>
                  <a:pt x="34741" y="126040"/>
                </a:lnTo>
                <a:lnTo>
                  <a:pt x="59847" y="90520"/>
                </a:lnTo>
                <a:lnTo>
                  <a:pt x="90520" y="59847"/>
                </a:lnTo>
                <a:lnTo>
                  <a:pt x="126040" y="34741"/>
                </a:lnTo>
                <a:lnTo>
                  <a:pt x="165690" y="15919"/>
                </a:lnTo>
                <a:lnTo>
                  <a:pt x="208752" y="4099"/>
                </a:lnTo>
                <a:lnTo>
                  <a:pt x="254507" y="0"/>
                </a:lnTo>
                <a:lnTo>
                  <a:pt x="300263" y="4099"/>
                </a:lnTo>
                <a:lnTo>
                  <a:pt x="343325" y="15919"/>
                </a:lnTo>
                <a:lnTo>
                  <a:pt x="382975" y="34741"/>
                </a:lnTo>
                <a:lnTo>
                  <a:pt x="418495" y="59847"/>
                </a:lnTo>
                <a:lnTo>
                  <a:pt x="449168" y="90520"/>
                </a:lnTo>
                <a:lnTo>
                  <a:pt x="474274" y="126040"/>
                </a:lnTo>
                <a:lnTo>
                  <a:pt x="493096" y="165690"/>
                </a:lnTo>
                <a:lnTo>
                  <a:pt x="504916" y="208752"/>
                </a:lnTo>
                <a:lnTo>
                  <a:pt x="509015" y="254507"/>
                </a:lnTo>
                <a:lnTo>
                  <a:pt x="504916" y="300263"/>
                </a:lnTo>
                <a:lnTo>
                  <a:pt x="493096" y="343325"/>
                </a:lnTo>
                <a:lnTo>
                  <a:pt x="474274" y="382975"/>
                </a:lnTo>
                <a:lnTo>
                  <a:pt x="449168" y="418495"/>
                </a:lnTo>
                <a:lnTo>
                  <a:pt x="418495" y="449168"/>
                </a:lnTo>
                <a:lnTo>
                  <a:pt x="382975" y="474274"/>
                </a:lnTo>
                <a:lnTo>
                  <a:pt x="343325" y="493096"/>
                </a:lnTo>
                <a:lnTo>
                  <a:pt x="300263" y="504916"/>
                </a:lnTo>
                <a:lnTo>
                  <a:pt x="254507" y="509015"/>
                </a:lnTo>
                <a:lnTo>
                  <a:pt x="208752" y="504916"/>
                </a:lnTo>
                <a:lnTo>
                  <a:pt x="165690" y="493096"/>
                </a:lnTo>
                <a:lnTo>
                  <a:pt x="126040" y="474274"/>
                </a:lnTo>
                <a:lnTo>
                  <a:pt x="90520" y="449168"/>
                </a:lnTo>
                <a:lnTo>
                  <a:pt x="59847" y="418495"/>
                </a:lnTo>
                <a:lnTo>
                  <a:pt x="34741" y="382975"/>
                </a:lnTo>
                <a:lnTo>
                  <a:pt x="15919" y="343325"/>
                </a:lnTo>
                <a:lnTo>
                  <a:pt x="4099" y="300263"/>
                </a:lnTo>
                <a:lnTo>
                  <a:pt x="0" y="254507"/>
                </a:lnTo>
                <a:close/>
              </a:path>
            </a:pathLst>
          </a:custGeom>
          <a:ln w="12192">
            <a:solidFill>
              <a:srgbClr val="000000"/>
            </a:solidFill>
          </a:ln>
        </p:spPr>
        <p:txBody>
          <a:bodyPr wrap="square" lIns="0" tIns="0" rIns="0" bIns="0" rtlCol="0"/>
          <a:lstStyle/>
          <a:p>
            <a:endParaRPr sz="1350"/>
          </a:p>
        </p:txBody>
      </p:sp>
      <p:sp>
        <p:nvSpPr>
          <p:cNvPr id="7" name="object 7"/>
          <p:cNvSpPr/>
          <p:nvPr/>
        </p:nvSpPr>
        <p:spPr>
          <a:xfrm>
            <a:off x="4064508" y="2728341"/>
            <a:ext cx="381953" cy="381953"/>
          </a:xfrm>
          <a:custGeom>
            <a:avLst/>
            <a:gdLst/>
            <a:ahLst/>
            <a:cxnLst/>
            <a:rect l="l" t="t" r="r" b="b"/>
            <a:pathLst>
              <a:path w="509270" h="509270">
                <a:moveTo>
                  <a:pt x="0" y="254507"/>
                </a:moveTo>
                <a:lnTo>
                  <a:pt x="4099" y="208752"/>
                </a:lnTo>
                <a:lnTo>
                  <a:pt x="15919" y="165690"/>
                </a:lnTo>
                <a:lnTo>
                  <a:pt x="34741" y="126040"/>
                </a:lnTo>
                <a:lnTo>
                  <a:pt x="59847" y="90520"/>
                </a:lnTo>
                <a:lnTo>
                  <a:pt x="90520" y="59847"/>
                </a:lnTo>
                <a:lnTo>
                  <a:pt x="126040" y="34741"/>
                </a:lnTo>
                <a:lnTo>
                  <a:pt x="165690" y="15919"/>
                </a:lnTo>
                <a:lnTo>
                  <a:pt x="208752" y="4099"/>
                </a:lnTo>
                <a:lnTo>
                  <a:pt x="254507" y="0"/>
                </a:lnTo>
                <a:lnTo>
                  <a:pt x="300263" y="4099"/>
                </a:lnTo>
                <a:lnTo>
                  <a:pt x="343325" y="15919"/>
                </a:lnTo>
                <a:lnTo>
                  <a:pt x="382975" y="34741"/>
                </a:lnTo>
                <a:lnTo>
                  <a:pt x="418495" y="59847"/>
                </a:lnTo>
                <a:lnTo>
                  <a:pt x="449168" y="90520"/>
                </a:lnTo>
                <a:lnTo>
                  <a:pt x="474274" y="126040"/>
                </a:lnTo>
                <a:lnTo>
                  <a:pt x="493096" y="165690"/>
                </a:lnTo>
                <a:lnTo>
                  <a:pt x="504916" y="208752"/>
                </a:lnTo>
                <a:lnTo>
                  <a:pt x="509015" y="254507"/>
                </a:lnTo>
                <a:lnTo>
                  <a:pt x="504916" y="300263"/>
                </a:lnTo>
                <a:lnTo>
                  <a:pt x="493096" y="343325"/>
                </a:lnTo>
                <a:lnTo>
                  <a:pt x="474274" y="382975"/>
                </a:lnTo>
                <a:lnTo>
                  <a:pt x="449168" y="418495"/>
                </a:lnTo>
                <a:lnTo>
                  <a:pt x="418495" y="449168"/>
                </a:lnTo>
                <a:lnTo>
                  <a:pt x="382975" y="474274"/>
                </a:lnTo>
                <a:lnTo>
                  <a:pt x="343325" y="493096"/>
                </a:lnTo>
                <a:lnTo>
                  <a:pt x="300263" y="504916"/>
                </a:lnTo>
                <a:lnTo>
                  <a:pt x="254507" y="509016"/>
                </a:lnTo>
                <a:lnTo>
                  <a:pt x="208752" y="504916"/>
                </a:lnTo>
                <a:lnTo>
                  <a:pt x="165690" y="493096"/>
                </a:lnTo>
                <a:lnTo>
                  <a:pt x="126040" y="474274"/>
                </a:lnTo>
                <a:lnTo>
                  <a:pt x="90520" y="449168"/>
                </a:lnTo>
                <a:lnTo>
                  <a:pt x="59847" y="418495"/>
                </a:lnTo>
                <a:lnTo>
                  <a:pt x="34741" y="382975"/>
                </a:lnTo>
                <a:lnTo>
                  <a:pt x="15919" y="343325"/>
                </a:lnTo>
                <a:lnTo>
                  <a:pt x="4099" y="300263"/>
                </a:lnTo>
                <a:lnTo>
                  <a:pt x="0" y="254507"/>
                </a:lnTo>
                <a:close/>
              </a:path>
            </a:pathLst>
          </a:custGeom>
          <a:ln w="12192">
            <a:solidFill>
              <a:srgbClr val="000000"/>
            </a:solidFill>
          </a:ln>
        </p:spPr>
        <p:txBody>
          <a:bodyPr wrap="square" lIns="0" tIns="0" rIns="0" bIns="0" rtlCol="0"/>
          <a:lstStyle/>
          <a:p>
            <a:endParaRPr sz="1350"/>
          </a:p>
        </p:txBody>
      </p:sp>
      <p:sp>
        <p:nvSpPr>
          <p:cNvPr id="8" name="object 8"/>
          <p:cNvSpPr/>
          <p:nvPr/>
        </p:nvSpPr>
        <p:spPr>
          <a:xfrm>
            <a:off x="6469380" y="1615058"/>
            <a:ext cx="382905" cy="381953"/>
          </a:xfrm>
          <a:custGeom>
            <a:avLst/>
            <a:gdLst/>
            <a:ahLst/>
            <a:cxnLst/>
            <a:rect l="l" t="t" r="r" b="b"/>
            <a:pathLst>
              <a:path w="510540" h="509269">
                <a:moveTo>
                  <a:pt x="0" y="254508"/>
                </a:moveTo>
                <a:lnTo>
                  <a:pt x="4113" y="208752"/>
                </a:lnTo>
                <a:lnTo>
                  <a:pt x="15971" y="165690"/>
                </a:lnTo>
                <a:lnTo>
                  <a:pt x="34854" y="126040"/>
                </a:lnTo>
                <a:lnTo>
                  <a:pt x="60040" y="90520"/>
                </a:lnTo>
                <a:lnTo>
                  <a:pt x="90807" y="59847"/>
                </a:lnTo>
                <a:lnTo>
                  <a:pt x="126435" y="34741"/>
                </a:lnTo>
                <a:lnTo>
                  <a:pt x="166202" y="15919"/>
                </a:lnTo>
                <a:lnTo>
                  <a:pt x="209387" y="4099"/>
                </a:lnTo>
                <a:lnTo>
                  <a:pt x="255269" y="0"/>
                </a:lnTo>
                <a:lnTo>
                  <a:pt x="301152" y="4099"/>
                </a:lnTo>
                <a:lnTo>
                  <a:pt x="344337" y="15919"/>
                </a:lnTo>
                <a:lnTo>
                  <a:pt x="384104" y="34741"/>
                </a:lnTo>
                <a:lnTo>
                  <a:pt x="419732" y="59847"/>
                </a:lnTo>
                <a:lnTo>
                  <a:pt x="450499" y="90520"/>
                </a:lnTo>
                <a:lnTo>
                  <a:pt x="475685" y="126040"/>
                </a:lnTo>
                <a:lnTo>
                  <a:pt x="494568" y="165690"/>
                </a:lnTo>
                <a:lnTo>
                  <a:pt x="506426" y="208752"/>
                </a:lnTo>
                <a:lnTo>
                  <a:pt x="510539" y="254508"/>
                </a:lnTo>
                <a:lnTo>
                  <a:pt x="506426" y="300263"/>
                </a:lnTo>
                <a:lnTo>
                  <a:pt x="494568" y="343325"/>
                </a:lnTo>
                <a:lnTo>
                  <a:pt x="475685" y="382975"/>
                </a:lnTo>
                <a:lnTo>
                  <a:pt x="450499" y="418495"/>
                </a:lnTo>
                <a:lnTo>
                  <a:pt x="419732" y="449168"/>
                </a:lnTo>
                <a:lnTo>
                  <a:pt x="384104" y="474274"/>
                </a:lnTo>
                <a:lnTo>
                  <a:pt x="344337" y="493096"/>
                </a:lnTo>
                <a:lnTo>
                  <a:pt x="301152" y="504916"/>
                </a:lnTo>
                <a:lnTo>
                  <a:pt x="255269" y="509015"/>
                </a:lnTo>
                <a:lnTo>
                  <a:pt x="209387" y="504916"/>
                </a:lnTo>
                <a:lnTo>
                  <a:pt x="166202" y="493096"/>
                </a:lnTo>
                <a:lnTo>
                  <a:pt x="126435" y="474274"/>
                </a:lnTo>
                <a:lnTo>
                  <a:pt x="90807" y="449168"/>
                </a:lnTo>
                <a:lnTo>
                  <a:pt x="60040" y="418495"/>
                </a:lnTo>
                <a:lnTo>
                  <a:pt x="34854" y="382975"/>
                </a:lnTo>
                <a:lnTo>
                  <a:pt x="15971" y="343325"/>
                </a:lnTo>
                <a:lnTo>
                  <a:pt x="4113" y="300263"/>
                </a:lnTo>
                <a:lnTo>
                  <a:pt x="0" y="254508"/>
                </a:lnTo>
                <a:close/>
              </a:path>
            </a:pathLst>
          </a:custGeom>
          <a:ln w="12192">
            <a:solidFill>
              <a:srgbClr val="000000"/>
            </a:solidFill>
          </a:ln>
        </p:spPr>
        <p:txBody>
          <a:bodyPr wrap="square" lIns="0" tIns="0" rIns="0" bIns="0" rtlCol="0"/>
          <a:lstStyle/>
          <a:p>
            <a:endParaRPr sz="1350"/>
          </a:p>
        </p:txBody>
      </p:sp>
      <p:sp>
        <p:nvSpPr>
          <p:cNvPr id="9" name="object 9"/>
          <p:cNvSpPr/>
          <p:nvPr/>
        </p:nvSpPr>
        <p:spPr>
          <a:xfrm>
            <a:off x="6469380" y="2243708"/>
            <a:ext cx="382905" cy="382905"/>
          </a:xfrm>
          <a:custGeom>
            <a:avLst/>
            <a:gdLst/>
            <a:ahLst/>
            <a:cxnLst/>
            <a:rect l="l" t="t" r="r" b="b"/>
            <a:pathLst>
              <a:path w="510540" h="510539">
                <a:moveTo>
                  <a:pt x="0" y="255270"/>
                </a:moveTo>
                <a:lnTo>
                  <a:pt x="4113" y="209387"/>
                </a:lnTo>
                <a:lnTo>
                  <a:pt x="15971" y="166202"/>
                </a:lnTo>
                <a:lnTo>
                  <a:pt x="34854" y="126435"/>
                </a:lnTo>
                <a:lnTo>
                  <a:pt x="60040" y="90807"/>
                </a:lnTo>
                <a:lnTo>
                  <a:pt x="90807" y="60040"/>
                </a:lnTo>
                <a:lnTo>
                  <a:pt x="126435" y="34854"/>
                </a:lnTo>
                <a:lnTo>
                  <a:pt x="166202" y="15971"/>
                </a:lnTo>
                <a:lnTo>
                  <a:pt x="209387" y="4113"/>
                </a:lnTo>
                <a:lnTo>
                  <a:pt x="255269" y="0"/>
                </a:lnTo>
                <a:lnTo>
                  <a:pt x="301152" y="4113"/>
                </a:lnTo>
                <a:lnTo>
                  <a:pt x="344337" y="15971"/>
                </a:lnTo>
                <a:lnTo>
                  <a:pt x="384104" y="34854"/>
                </a:lnTo>
                <a:lnTo>
                  <a:pt x="419732" y="60040"/>
                </a:lnTo>
                <a:lnTo>
                  <a:pt x="450499" y="90807"/>
                </a:lnTo>
                <a:lnTo>
                  <a:pt x="475685" y="126435"/>
                </a:lnTo>
                <a:lnTo>
                  <a:pt x="494568" y="166202"/>
                </a:lnTo>
                <a:lnTo>
                  <a:pt x="506426" y="209387"/>
                </a:lnTo>
                <a:lnTo>
                  <a:pt x="510539" y="255270"/>
                </a:lnTo>
                <a:lnTo>
                  <a:pt x="506426" y="301152"/>
                </a:lnTo>
                <a:lnTo>
                  <a:pt x="494568" y="344337"/>
                </a:lnTo>
                <a:lnTo>
                  <a:pt x="475685" y="384104"/>
                </a:lnTo>
                <a:lnTo>
                  <a:pt x="450499" y="419732"/>
                </a:lnTo>
                <a:lnTo>
                  <a:pt x="419732" y="450499"/>
                </a:lnTo>
                <a:lnTo>
                  <a:pt x="384104" y="475685"/>
                </a:lnTo>
                <a:lnTo>
                  <a:pt x="344337" y="494568"/>
                </a:lnTo>
                <a:lnTo>
                  <a:pt x="301152" y="506426"/>
                </a:lnTo>
                <a:lnTo>
                  <a:pt x="255269" y="510539"/>
                </a:lnTo>
                <a:lnTo>
                  <a:pt x="209387" y="506426"/>
                </a:lnTo>
                <a:lnTo>
                  <a:pt x="166202" y="494568"/>
                </a:lnTo>
                <a:lnTo>
                  <a:pt x="126435" y="475685"/>
                </a:lnTo>
                <a:lnTo>
                  <a:pt x="90807" y="450499"/>
                </a:lnTo>
                <a:lnTo>
                  <a:pt x="60040" y="419732"/>
                </a:lnTo>
                <a:lnTo>
                  <a:pt x="34854" y="384104"/>
                </a:lnTo>
                <a:lnTo>
                  <a:pt x="15971" y="344337"/>
                </a:lnTo>
                <a:lnTo>
                  <a:pt x="4113" y="301152"/>
                </a:lnTo>
                <a:lnTo>
                  <a:pt x="0" y="255270"/>
                </a:lnTo>
                <a:close/>
              </a:path>
            </a:pathLst>
          </a:custGeom>
          <a:ln w="12192">
            <a:solidFill>
              <a:srgbClr val="000000"/>
            </a:solidFill>
          </a:ln>
        </p:spPr>
        <p:txBody>
          <a:bodyPr wrap="square" lIns="0" tIns="0" rIns="0" bIns="0" rtlCol="0"/>
          <a:lstStyle/>
          <a:p>
            <a:endParaRPr sz="1350"/>
          </a:p>
        </p:txBody>
      </p:sp>
      <p:sp>
        <p:nvSpPr>
          <p:cNvPr id="10" name="object 10"/>
          <p:cNvSpPr/>
          <p:nvPr/>
        </p:nvSpPr>
        <p:spPr>
          <a:xfrm>
            <a:off x="2920365" y="1229867"/>
            <a:ext cx="200025" cy="200025"/>
          </a:xfrm>
          <a:prstGeom prst="rect">
            <a:avLst/>
          </a:prstGeom>
          <a:blipFill>
            <a:blip r:embed="rId2" cstate="print"/>
            <a:stretch>
              <a:fillRect/>
            </a:stretch>
          </a:blipFill>
        </p:spPr>
        <p:txBody>
          <a:bodyPr wrap="square" lIns="0" tIns="0" rIns="0" bIns="0" rtlCol="0"/>
          <a:lstStyle/>
          <a:p>
            <a:endParaRPr sz="1350"/>
          </a:p>
        </p:txBody>
      </p:sp>
      <p:sp>
        <p:nvSpPr>
          <p:cNvPr id="11" name="object 11"/>
          <p:cNvSpPr/>
          <p:nvPr/>
        </p:nvSpPr>
        <p:spPr>
          <a:xfrm>
            <a:off x="2920365" y="1229867"/>
            <a:ext cx="200025" cy="200025"/>
          </a:xfrm>
          <a:custGeom>
            <a:avLst/>
            <a:gdLst/>
            <a:ahLst/>
            <a:cxnLst/>
            <a:rect l="l" t="t" r="r" b="b"/>
            <a:pathLst>
              <a:path w="266700" h="266700">
                <a:moveTo>
                  <a:pt x="0" y="266700"/>
                </a:moveTo>
                <a:lnTo>
                  <a:pt x="266700" y="266700"/>
                </a:lnTo>
                <a:lnTo>
                  <a:pt x="266700" y="0"/>
                </a:lnTo>
                <a:lnTo>
                  <a:pt x="0" y="0"/>
                </a:lnTo>
                <a:lnTo>
                  <a:pt x="0" y="266700"/>
                </a:lnTo>
                <a:close/>
              </a:path>
            </a:pathLst>
          </a:custGeom>
          <a:ln w="6096">
            <a:solidFill>
              <a:srgbClr val="A4A4A4"/>
            </a:solidFill>
          </a:ln>
        </p:spPr>
        <p:txBody>
          <a:bodyPr wrap="square" lIns="0" tIns="0" rIns="0" bIns="0" rtlCol="0"/>
          <a:lstStyle/>
          <a:p>
            <a:endParaRPr sz="1350"/>
          </a:p>
        </p:txBody>
      </p:sp>
      <p:sp>
        <p:nvSpPr>
          <p:cNvPr id="12" name="object 12"/>
          <p:cNvSpPr/>
          <p:nvPr/>
        </p:nvSpPr>
        <p:spPr>
          <a:xfrm>
            <a:off x="3120771" y="1317117"/>
            <a:ext cx="944404" cy="58579"/>
          </a:xfrm>
          <a:custGeom>
            <a:avLst/>
            <a:gdLst/>
            <a:ahLst/>
            <a:cxnLst/>
            <a:rect l="l" t="t" r="r" b="b"/>
            <a:pathLst>
              <a:path w="1259204" h="78105">
                <a:moveTo>
                  <a:pt x="1181989" y="0"/>
                </a:moveTo>
                <a:lnTo>
                  <a:pt x="1181565" y="25938"/>
                </a:lnTo>
                <a:lnTo>
                  <a:pt x="1194562" y="26162"/>
                </a:lnTo>
                <a:lnTo>
                  <a:pt x="1194054" y="51943"/>
                </a:lnTo>
                <a:lnTo>
                  <a:pt x="1181140" y="51943"/>
                </a:lnTo>
                <a:lnTo>
                  <a:pt x="1180719" y="77724"/>
                </a:lnTo>
                <a:lnTo>
                  <a:pt x="1234458" y="51943"/>
                </a:lnTo>
                <a:lnTo>
                  <a:pt x="1194054" y="51943"/>
                </a:lnTo>
                <a:lnTo>
                  <a:pt x="1181143" y="51721"/>
                </a:lnTo>
                <a:lnTo>
                  <a:pt x="1234919" y="51721"/>
                </a:lnTo>
                <a:lnTo>
                  <a:pt x="1259077" y="40132"/>
                </a:lnTo>
                <a:lnTo>
                  <a:pt x="1181989" y="0"/>
                </a:lnTo>
                <a:close/>
              </a:path>
              <a:path w="1259204" h="78105">
                <a:moveTo>
                  <a:pt x="1181565" y="25938"/>
                </a:moveTo>
                <a:lnTo>
                  <a:pt x="1181143" y="51721"/>
                </a:lnTo>
                <a:lnTo>
                  <a:pt x="1194054" y="51943"/>
                </a:lnTo>
                <a:lnTo>
                  <a:pt x="1194562" y="26162"/>
                </a:lnTo>
                <a:lnTo>
                  <a:pt x="1181565" y="25938"/>
                </a:lnTo>
                <a:close/>
              </a:path>
              <a:path w="1259204" h="78105">
                <a:moveTo>
                  <a:pt x="508" y="5588"/>
                </a:moveTo>
                <a:lnTo>
                  <a:pt x="0" y="31496"/>
                </a:lnTo>
                <a:lnTo>
                  <a:pt x="1181143" y="51721"/>
                </a:lnTo>
                <a:lnTo>
                  <a:pt x="1181565" y="25938"/>
                </a:lnTo>
                <a:lnTo>
                  <a:pt x="508" y="5588"/>
                </a:lnTo>
                <a:close/>
              </a:path>
            </a:pathLst>
          </a:custGeom>
          <a:solidFill>
            <a:srgbClr val="000000"/>
          </a:solidFill>
        </p:spPr>
        <p:txBody>
          <a:bodyPr wrap="square" lIns="0" tIns="0" rIns="0" bIns="0" rtlCol="0"/>
          <a:lstStyle/>
          <a:p>
            <a:endParaRPr sz="1350"/>
          </a:p>
        </p:txBody>
      </p:sp>
      <p:sp>
        <p:nvSpPr>
          <p:cNvPr id="13" name="object 13"/>
          <p:cNvSpPr/>
          <p:nvPr/>
        </p:nvSpPr>
        <p:spPr>
          <a:xfrm>
            <a:off x="3116104" y="1322642"/>
            <a:ext cx="949166" cy="550545"/>
          </a:xfrm>
          <a:custGeom>
            <a:avLst/>
            <a:gdLst/>
            <a:ahLst/>
            <a:cxnLst/>
            <a:rect l="l" t="t" r="r" b="b"/>
            <a:pathLst>
              <a:path w="1265554" h="734060">
                <a:moveTo>
                  <a:pt x="1191423" y="706130"/>
                </a:moveTo>
                <a:lnTo>
                  <a:pt x="1178559" y="728599"/>
                </a:lnTo>
                <a:lnTo>
                  <a:pt x="1265300" y="733678"/>
                </a:lnTo>
                <a:lnTo>
                  <a:pt x="1251307" y="712597"/>
                </a:lnTo>
                <a:lnTo>
                  <a:pt x="1202690" y="712597"/>
                </a:lnTo>
                <a:lnTo>
                  <a:pt x="1191423" y="706130"/>
                </a:lnTo>
                <a:close/>
              </a:path>
              <a:path w="1265554" h="734060">
                <a:moveTo>
                  <a:pt x="1204281" y="683670"/>
                </a:moveTo>
                <a:lnTo>
                  <a:pt x="1191423" y="706130"/>
                </a:lnTo>
                <a:lnTo>
                  <a:pt x="1202690" y="712597"/>
                </a:lnTo>
                <a:lnTo>
                  <a:pt x="1215517" y="690117"/>
                </a:lnTo>
                <a:lnTo>
                  <a:pt x="1204281" y="683670"/>
                </a:lnTo>
                <a:close/>
              </a:path>
              <a:path w="1265554" h="734060">
                <a:moveTo>
                  <a:pt x="1217168" y="661162"/>
                </a:moveTo>
                <a:lnTo>
                  <a:pt x="1204281" y="683670"/>
                </a:lnTo>
                <a:lnTo>
                  <a:pt x="1215517" y="690117"/>
                </a:lnTo>
                <a:lnTo>
                  <a:pt x="1202690" y="712597"/>
                </a:lnTo>
                <a:lnTo>
                  <a:pt x="1251307" y="712597"/>
                </a:lnTo>
                <a:lnTo>
                  <a:pt x="1217168" y="661162"/>
                </a:lnTo>
                <a:close/>
              </a:path>
              <a:path w="1265554" h="734060">
                <a:moveTo>
                  <a:pt x="12953" y="0"/>
                </a:moveTo>
                <a:lnTo>
                  <a:pt x="0" y="22351"/>
                </a:lnTo>
                <a:lnTo>
                  <a:pt x="1191423" y="706130"/>
                </a:lnTo>
                <a:lnTo>
                  <a:pt x="1204281" y="683670"/>
                </a:lnTo>
                <a:lnTo>
                  <a:pt x="12953" y="0"/>
                </a:lnTo>
                <a:close/>
              </a:path>
            </a:pathLst>
          </a:custGeom>
          <a:solidFill>
            <a:srgbClr val="000000"/>
          </a:solidFill>
        </p:spPr>
        <p:txBody>
          <a:bodyPr wrap="square" lIns="0" tIns="0" rIns="0" bIns="0" rtlCol="0"/>
          <a:lstStyle/>
          <a:p>
            <a:endParaRPr sz="1350"/>
          </a:p>
        </p:txBody>
      </p:sp>
      <p:sp>
        <p:nvSpPr>
          <p:cNvPr id="14" name="object 14"/>
          <p:cNvSpPr/>
          <p:nvPr/>
        </p:nvSpPr>
        <p:spPr>
          <a:xfrm>
            <a:off x="3113722" y="1324546"/>
            <a:ext cx="951548" cy="1072039"/>
          </a:xfrm>
          <a:custGeom>
            <a:avLst/>
            <a:gdLst/>
            <a:ahLst/>
            <a:cxnLst/>
            <a:rect l="l" t="t" r="r" b="b"/>
            <a:pathLst>
              <a:path w="1268729" h="1429385">
                <a:moveTo>
                  <a:pt x="1207156" y="1379783"/>
                </a:moveTo>
                <a:lnTo>
                  <a:pt x="1187831" y="1396873"/>
                </a:lnTo>
                <a:lnTo>
                  <a:pt x="1268475" y="1429385"/>
                </a:lnTo>
                <a:lnTo>
                  <a:pt x="1257797" y="1389507"/>
                </a:lnTo>
                <a:lnTo>
                  <a:pt x="1215770" y="1389507"/>
                </a:lnTo>
                <a:lnTo>
                  <a:pt x="1207156" y="1379783"/>
                </a:lnTo>
                <a:close/>
              </a:path>
              <a:path w="1268729" h="1429385">
                <a:moveTo>
                  <a:pt x="1226631" y="1362562"/>
                </a:moveTo>
                <a:lnTo>
                  <a:pt x="1207156" y="1379783"/>
                </a:lnTo>
                <a:lnTo>
                  <a:pt x="1215770" y="1389507"/>
                </a:lnTo>
                <a:lnTo>
                  <a:pt x="1235202" y="1372235"/>
                </a:lnTo>
                <a:lnTo>
                  <a:pt x="1226631" y="1362562"/>
                </a:lnTo>
                <a:close/>
              </a:path>
              <a:path w="1268729" h="1429385">
                <a:moveTo>
                  <a:pt x="1245996" y="1345438"/>
                </a:moveTo>
                <a:lnTo>
                  <a:pt x="1226631" y="1362562"/>
                </a:lnTo>
                <a:lnTo>
                  <a:pt x="1235202" y="1372235"/>
                </a:lnTo>
                <a:lnTo>
                  <a:pt x="1215770" y="1389507"/>
                </a:lnTo>
                <a:lnTo>
                  <a:pt x="1257797" y="1389507"/>
                </a:lnTo>
                <a:lnTo>
                  <a:pt x="1245996" y="1345438"/>
                </a:lnTo>
                <a:close/>
              </a:path>
              <a:path w="1268729" h="1429385">
                <a:moveTo>
                  <a:pt x="19303" y="0"/>
                </a:moveTo>
                <a:lnTo>
                  <a:pt x="0" y="17272"/>
                </a:lnTo>
                <a:lnTo>
                  <a:pt x="1207156" y="1379783"/>
                </a:lnTo>
                <a:lnTo>
                  <a:pt x="1226631" y="1362562"/>
                </a:lnTo>
                <a:lnTo>
                  <a:pt x="19303" y="0"/>
                </a:lnTo>
                <a:close/>
              </a:path>
            </a:pathLst>
          </a:custGeom>
          <a:solidFill>
            <a:srgbClr val="000000"/>
          </a:solidFill>
        </p:spPr>
        <p:txBody>
          <a:bodyPr wrap="square" lIns="0" tIns="0" rIns="0" bIns="0" rtlCol="0"/>
          <a:lstStyle/>
          <a:p>
            <a:endParaRPr sz="1350"/>
          </a:p>
        </p:txBody>
      </p:sp>
      <p:sp>
        <p:nvSpPr>
          <p:cNvPr id="15" name="object 15"/>
          <p:cNvSpPr/>
          <p:nvPr/>
        </p:nvSpPr>
        <p:spPr>
          <a:xfrm>
            <a:off x="3112579" y="1326071"/>
            <a:ext cx="952500" cy="1594485"/>
          </a:xfrm>
          <a:custGeom>
            <a:avLst/>
            <a:gdLst/>
            <a:ahLst/>
            <a:cxnLst/>
            <a:rect l="l" t="t" r="r" b="b"/>
            <a:pathLst>
              <a:path w="1270000" h="2125979">
                <a:moveTo>
                  <a:pt x="1219188" y="2065315"/>
                </a:moveTo>
                <a:lnTo>
                  <a:pt x="1196847" y="2078608"/>
                </a:lnTo>
                <a:lnTo>
                  <a:pt x="1269999" y="2125598"/>
                </a:lnTo>
                <a:lnTo>
                  <a:pt x="1266401" y="2076449"/>
                </a:lnTo>
                <a:lnTo>
                  <a:pt x="1225804" y="2076449"/>
                </a:lnTo>
                <a:lnTo>
                  <a:pt x="1219188" y="2065315"/>
                </a:lnTo>
                <a:close/>
              </a:path>
              <a:path w="1270000" h="2125979">
                <a:moveTo>
                  <a:pt x="1241406" y="2052094"/>
                </a:moveTo>
                <a:lnTo>
                  <a:pt x="1219188" y="2065315"/>
                </a:lnTo>
                <a:lnTo>
                  <a:pt x="1225804" y="2076449"/>
                </a:lnTo>
                <a:lnTo>
                  <a:pt x="1248029" y="2063241"/>
                </a:lnTo>
                <a:lnTo>
                  <a:pt x="1241406" y="2052094"/>
                </a:lnTo>
                <a:close/>
              </a:path>
              <a:path w="1270000" h="2125979">
                <a:moveTo>
                  <a:pt x="1263649" y="2038857"/>
                </a:moveTo>
                <a:lnTo>
                  <a:pt x="1241406" y="2052094"/>
                </a:lnTo>
                <a:lnTo>
                  <a:pt x="1248029" y="2063241"/>
                </a:lnTo>
                <a:lnTo>
                  <a:pt x="1225804" y="2076449"/>
                </a:lnTo>
                <a:lnTo>
                  <a:pt x="1266401" y="2076449"/>
                </a:lnTo>
                <a:lnTo>
                  <a:pt x="1263649" y="2038857"/>
                </a:lnTo>
                <a:close/>
              </a:path>
              <a:path w="1270000" h="2125979">
                <a:moveTo>
                  <a:pt x="22351" y="0"/>
                </a:moveTo>
                <a:lnTo>
                  <a:pt x="0" y="13207"/>
                </a:lnTo>
                <a:lnTo>
                  <a:pt x="1219188" y="2065315"/>
                </a:lnTo>
                <a:lnTo>
                  <a:pt x="1241406" y="2052094"/>
                </a:lnTo>
                <a:lnTo>
                  <a:pt x="22351" y="0"/>
                </a:lnTo>
                <a:close/>
              </a:path>
            </a:pathLst>
          </a:custGeom>
          <a:solidFill>
            <a:srgbClr val="000000"/>
          </a:solidFill>
        </p:spPr>
        <p:txBody>
          <a:bodyPr wrap="square" lIns="0" tIns="0" rIns="0" bIns="0" rtlCol="0"/>
          <a:lstStyle/>
          <a:p>
            <a:endParaRPr sz="1350"/>
          </a:p>
        </p:txBody>
      </p:sp>
      <p:sp>
        <p:nvSpPr>
          <p:cNvPr id="16" name="object 16"/>
          <p:cNvSpPr/>
          <p:nvPr/>
        </p:nvSpPr>
        <p:spPr>
          <a:xfrm>
            <a:off x="5769292" y="1784127"/>
            <a:ext cx="700088" cy="111919"/>
          </a:xfrm>
          <a:custGeom>
            <a:avLst/>
            <a:gdLst/>
            <a:ahLst/>
            <a:cxnLst/>
            <a:rect l="l" t="t" r="r" b="b"/>
            <a:pathLst>
              <a:path w="933450" h="149225">
                <a:moveTo>
                  <a:pt x="854849" y="25847"/>
                </a:moveTo>
                <a:lnTo>
                  <a:pt x="0" y="123443"/>
                </a:lnTo>
                <a:lnTo>
                  <a:pt x="3048" y="149098"/>
                </a:lnTo>
                <a:lnTo>
                  <a:pt x="857760" y="51502"/>
                </a:lnTo>
                <a:lnTo>
                  <a:pt x="854849" y="25847"/>
                </a:lnTo>
                <a:close/>
              </a:path>
              <a:path w="933450" h="149225">
                <a:moveTo>
                  <a:pt x="918531" y="24384"/>
                </a:moveTo>
                <a:lnTo>
                  <a:pt x="867663" y="24384"/>
                </a:lnTo>
                <a:lnTo>
                  <a:pt x="870585" y="50037"/>
                </a:lnTo>
                <a:lnTo>
                  <a:pt x="857760" y="51502"/>
                </a:lnTo>
                <a:lnTo>
                  <a:pt x="860679" y="77215"/>
                </a:lnTo>
                <a:lnTo>
                  <a:pt x="933450" y="29845"/>
                </a:lnTo>
                <a:lnTo>
                  <a:pt x="918531" y="24384"/>
                </a:lnTo>
                <a:close/>
              </a:path>
              <a:path w="933450" h="149225">
                <a:moveTo>
                  <a:pt x="867663" y="24384"/>
                </a:moveTo>
                <a:lnTo>
                  <a:pt x="854849" y="25847"/>
                </a:lnTo>
                <a:lnTo>
                  <a:pt x="857760" y="51502"/>
                </a:lnTo>
                <a:lnTo>
                  <a:pt x="870585" y="50037"/>
                </a:lnTo>
                <a:lnTo>
                  <a:pt x="867663" y="24384"/>
                </a:lnTo>
                <a:close/>
              </a:path>
              <a:path w="933450" h="149225">
                <a:moveTo>
                  <a:pt x="851915" y="0"/>
                </a:moveTo>
                <a:lnTo>
                  <a:pt x="854849" y="25847"/>
                </a:lnTo>
                <a:lnTo>
                  <a:pt x="867663" y="24384"/>
                </a:lnTo>
                <a:lnTo>
                  <a:pt x="918531" y="24384"/>
                </a:lnTo>
                <a:lnTo>
                  <a:pt x="851915" y="0"/>
                </a:lnTo>
                <a:close/>
              </a:path>
            </a:pathLst>
          </a:custGeom>
          <a:solidFill>
            <a:srgbClr val="000000"/>
          </a:solidFill>
        </p:spPr>
        <p:txBody>
          <a:bodyPr wrap="square" lIns="0" tIns="0" rIns="0" bIns="0" rtlCol="0"/>
          <a:lstStyle/>
          <a:p>
            <a:endParaRPr sz="1350"/>
          </a:p>
        </p:txBody>
      </p:sp>
      <p:sp>
        <p:nvSpPr>
          <p:cNvPr id="17" name="object 17"/>
          <p:cNvSpPr/>
          <p:nvPr/>
        </p:nvSpPr>
        <p:spPr>
          <a:xfrm>
            <a:off x="5764816" y="1305973"/>
            <a:ext cx="704850" cy="500539"/>
          </a:xfrm>
          <a:custGeom>
            <a:avLst/>
            <a:gdLst/>
            <a:ahLst/>
            <a:cxnLst/>
            <a:rect l="l" t="t" r="r" b="b"/>
            <a:pathLst>
              <a:path w="939800" h="667385">
                <a:moveTo>
                  <a:pt x="868494" y="633244"/>
                </a:moveTo>
                <a:lnTo>
                  <a:pt x="853567" y="654430"/>
                </a:lnTo>
                <a:lnTo>
                  <a:pt x="939419" y="667385"/>
                </a:lnTo>
                <a:lnTo>
                  <a:pt x="925133" y="640714"/>
                </a:lnTo>
                <a:lnTo>
                  <a:pt x="879094" y="640714"/>
                </a:lnTo>
                <a:lnTo>
                  <a:pt x="868494" y="633244"/>
                </a:lnTo>
                <a:close/>
              </a:path>
              <a:path w="939800" h="667385">
                <a:moveTo>
                  <a:pt x="883410" y="612075"/>
                </a:moveTo>
                <a:lnTo>
                  <a:pt x="868494" y="633244"/>
                </a:lnTo>
                <a:lnTo>
                  <a:pt x="879094" y="640714"/>
                </a:lnTo>
                <a:lnTo>
                  <a:pt x="893952" y="619505"/>
                </a:lnTo>
                <a:lnTo>
                  <a:pt x="883410" y="612075"/>
                </a:lnTo>
                <a:close/>
              </a:path>
              <a:path w="939800" h="667385">
                <a:moveTo>
                  <a:pt x="898398" y="590803"/>
                </a:moveTo>
                <a:lnTo>
                  <a:pt x="883410" y="612075"/>
                </a:lnTo>
                <a:lnTo>
                  <a:pt x="893952" y="619505"/>
                </a:lnTo>
                <a:lnTo>
                  <a:pt x="879094" y="640714"/>
                </a:lnTo>
                <a:lnTo>
                  <a:pt x="925133" y="640714"/>
                </a:lnTo>
                <a:lnTo>
                  <a:pt x="898398" y="590803"/>
                </a:lnTo>
                <a:close/>
              </a:path>
              <a:path w="939800" h="667385">
                <a:moveTo>
                  <a:pt x="14986" y="0"/>
                </a:moveTo>
                <a:lnTo>
                  <a:pt x="0" y="21081"/>
                </a:lnTo>
                <a:lnTo>
                  <a:pt x="868494" y="633244"/>
                </a:lnTo>
                <a:lnTo>
                  <a:pt x="883410" y="612075"/>
                </a:lnTo>
                <a:lnTo>
                  <a:pt x="14986" y="0"/>
                </a:lnTo>
                <a:close/>
              </a:path>
            </a:pathLst>
          </a:custGeom>
          <a:solidFill>
            <a:srgbClr val="000000"/>
          </a:solidFill>
        </p:spPr>
        <p:txBody>
          <a:bodyPr wrap="square" lIns="0" tIns="0" rIns="0" bIns="0" rtlCol="0"/>
          <a:lstStyle/>
          <a:p>
            <a:endParaRPr sz="1350"/>
          </a:p>
        </p:txBody>
      </p:sp>
      <p:sp>
        <p:nvSpPr>
          <p:cNvPr id="18" name="object 18"/>
          <p:cNvSpPr/>
          <p:nvPr/>
        </p:nvSpPr>
        <p:spPr>
          <a:xfrm>
            <a:off x="5762244" y="1341786"/>
            <a:ext cx="707231" cy="1094423"/>
          </a:xfrm>
          <a:custGeom>
            <a:avLst/>
            <a:gdLst/>
            <a:ahLst/>
            <a:cxnLst/>
            <a:rect l="l" t="t" r="r" b="b"/>
            <a:pathLst>
              <a:path w="942975" h="1459230">
                <a:moveTo>
                  <a:pt x="889965" y="1400391"/>
                </a:moveTo>
                <a:lnTo>
                  <a:pt x="868172" y="1414399"/>
                </a:lnTo>
                <a:lnTo>
                  <a:pt x="942848" y="1458849"/>
                </a:lnTo>
                <a:lnTo>
                  <a:pt x="937756" y="1411351"/>
                </a:lnTo>
                <a:lnTo>
                  <a:pt x="897001" y="1411351"/>
                </a:lnTo>
                <a:lnTo>
                  <a:pt x="889965" y="1400391"/>
                </a:lnTo>
                <a:close/>
              </a:path>
              <a:path w="942975" h="1459230">
                <a:moveTo>
                  <a:pt x="911835" y="1386335"/>
                </a:moveTo>
                <a:lnTo>
                  <a:pt x="889965" y="1400391"/>
                </a:lnTo>
                <a:lnTo>
                  <a:pt x="897001" y="1411351"/>
                </a:lnTo>
                <a:lnTo>
                  <a:pt x="918844" y="1397253"/>
                </a:lnTo>
                <a:lnTo>
                  <a:pt x="911835" y="1386335"/>
                </a:lnTo>
                <a:close/>
              </a:path>
              <a:path w="942975" h="1459230">
                <a:moveTo>
                  <a:pt x="933577" y="1372362"/>
                </a:moveTo>
                <a:lnTo>
                  <a:pt x="911835" y="1386335"/>
                </a:lnTo>
                <a:lnTo>
                  <a:pt x="918844" y="1397253"/>
                </a:lnTo>
                <a:lnTo>
                  <a:pt x="897001" y="1411351"/>
                </a:lnTo>
                <a:lnTo>
                  <a:pt x="937756" y="1411351"/>
                </a:lnTo>
                <a:lnTo>
                  <a:pt x="933577" y="1372362"/>
                </a:lnTo>
                <a:close/>
              </a:path>
              <a:path w="942975" h="1459230">
                <a:moveTo>
                  <a:pt x="21844" y="0"/>
                </a:moveTo>
                <a:lnTo>
                  <a:pt x="0" y="13970"/>
                </a:lnTo>
                <a:lnTo>
                  <a:pt x="889965" y="1400391"/>
                </a:lnTo>
                <a:lnTo>
                  <a:pt x="911835" y="1386335"/>
                </a:lnTo>
                <a:lnTo>
                  <a:pt x="21844" y="0"/>
                </a:lnTo>
                <a:close/>
              </a:path>
            </a:pathLst>
          </a:custGeom>
          <a:solidFill>
            <a:srgbClr val="000000"/>
          </a:solidFill>
        </p:spPr>
        <p:txBody>
          <a:bodyPr wrap="square" lIns="0" tIns="0" rIns="0" bIns="0" rtlCol="0"/>
          <a:lstStyle/>
          <a:p>
            <a:endParaRPr sz="1350"/>
          </a:p>
        </p:txBody>
      </p:sp>
      <p:sp>
        <p:nvSpPr>
          <p:cNvPr id="19" name="object 19"/>
          <p:cNvSpPr/>
          <p:nvPr/>
        </p:nvSpPr>
        <p:spPr>
          <a:xfrm>
            <a:off x="5764625" y="1905000"/>
            <a:ext cx="704850" cy="530543"/>
          </a:xfrm>
          <a:custGeom>
            <a:avLst/>
            <a:gdLst/>
            <a:ahLst/>
            <a:cxnLst/>
            <a:rect l="l" t="t" r="r" b="b"/>
            <a:pathLst>
              <a:path w="939800" h="707389">
                <a:moveTo>
                  <a:pt x="869762" y="671204"/>
                </a:moveTo>
                <a:lnTo>
                  <a:pt x="854202" y="692023"/>
                </a:lnTo>
                <a:lnTo>
                  <a:pt x="939673" y="707389"/>
                </a:lnTo>
                <a:lnTo>
                  <a:pt x="925449" y="678941"/>
                </a:lnTo>
                <a:lnTo>
                  <a:pt x="880110" y="678941"/>
                </a:lnTo>
                <a:lnTo>
                  <a:pt x="869762" y="671204"/>
                </a:lnTo>
                <a:close/>
              </a:path>
              <a:path w="939800" h="707389">
                <a:moveTo>
                  <a:pt x="885244" y="650492"/>
                </a:moveTo>
                <a:lnTo>
                  <a:pt x="869762" y="671204"/>
                </a:lnTo>
                <a:lnTo>
                  <a:pt x="880110" y="678941"/>
                </a:lnTo>
                <a:lnTo>
                  <a:pt x="895604" y="658240"/>
                </a:lnTo>
                <a:lnTo>
                  <a:pt x="885244" y="650492"/>
                </a:lnTo>
                <a:close/>
              </a:path>
              <a:path w="939800" h="707389">
                <a:moveTo>
                  <a:pt x="900811" y="629665"/>
                </a:moveTo>
                <a:lnTo>
                  <a:pt x="885244" y="650492"/>
                </a:lnTo>
                <a:lnTo>
                  <a:pt x="895604" y="658240"/>
                </a:lnTo>
                <a:lnTo>
                  <a:pt x="880110" y="678941"/>
                </a:lnTo>
                <a:lnTo>
                  <a:pt x="925449" y="678941"/>
                </a:lnTo>
                <a:lnTo>
                  <a:pt x="900811" y="629665"/>
                </a:lnTo>
                <a:close/>
              </a:path>
              <a:path w="939800" h="707389">
                <a:moveTo>
                  <a:pt x="15494" y="0"/>
                </a:moveTo>
                <a:lnTo>
                  <a:pt x="0" y="20827"/>
                </a:lnTo>
                <a:lnTo>
                  <a:pt x="869762" y="671204"/>
                </a:lnTo>
                <a:lnTo>
                  <a:pt x="885244" y="650492"/>
                </a:lnTo>
                <a:lnTo>
                  <a:pt x="15494" y="0"/>
                </a:lnTo>
                <a:close/>
              </a:path>
            </a:pathLst>
          </a:custGeom>
          <a:solidFill>
            <a:srgbClr val="000000"/>
          </a:solidFill>
        </p:spPr>
        <p:txBody>
          <a:bodyPr wrap="square" lIns="0" tIns="0" rIns="0" bIns="0" rtlCol="0"/>
          <a:lstStyle/>
          <a:p>
            <a:endParaRPr sz="1350"/>
          </a:p>
        </p:txBody>
      </p:sp>
      <p:sp>
        <p:nvSpPr>
          <p:cNvPr id="20" name="object 20"/>
          <p:cNvSpPr/>
          <p:nvPr/>
        </p:nvSpPr>
        <p:spPr>
          <a:xfrm>
            <a:off x="5764150" y="1806511"/>
            <a:ext cx="705326" cy="597218"/>
          </a:xfrm>
          <a:custGeom>
            <a:avLst/>
            <a:gdLst/>
            <a:ahLst/>
            <a:cxnLst/>
            <a:rect l="l" t="t" r="r" b="b"/>
            <a:pathLst>
              <a:path w="940434" h="796289">
                <a:moveTo>
                  <a:pt x="872578" y="40264"/>
                </a:moveTo>
                <a:lnTo>
                  <a:pt x="0" y="776223"/>
                </a:lnTo>
                <a:lnTo>
                  <a:pt x="16763" y="796035"/>
                </a:lnTo>
                <a:lnTo>
                  <a:pt x="889266" y="60035"/>
                </a:lnTo>
                <a:lnTo>
                  <a:pt x="872578" y="40264"/>
                </a:lnTo>
                <a:close/>
              </a:path>
              <a:path w="940434" h="796289">
                <a:moveTo>
                  <a:pt x="926624" y="31876"/>
                </a:moveTo>
                <a:lnTo>
                  <a:pt x="882522" y="31876"/>
                </a:lnTo>
                <a:lnTo>
                  <a:pt x="899160" y="51688"/>
                </a:lnTo>
                <a:lnTo>
                  <a:pt x="889266" y="60035"/>
                </a:lnTo>
                <a:lnTo>
                  <a:pt x="906017" y="79882"/>
                </a:lnTo>
                <a:lnTo>
                  <a:pt x="926624" y="31876"/>
                </a:lnTo>
                <a:close/>
              </a:path>
              <a:path w="940434" h="796289">
                <a:moveTo>
                  <a:pt x="882522" y="31876"/>
                </a:moveTo>
                <a:lnTo>
                  <a:pt x="872578" y="40264"/>
                </a:lnTo>
                <a:lnTo>
                  <a:pt x="889266" y="60035"/>
                </a:lnTo>
                <a:lnTo>
                  <a:pt x="899160" y="51688"/>
                </a:lnTo>
                <a:lnTo>
                  <a:pt x="882522" y="31876"/>
                </a:lnTo>
                <a:close/>
              </a:path>
              <a:path w="940434" h="796289">
                <a:moveTo>
                  <a:pt x="940308" y="0"/>
                </a:moveTo>
                <a:lnTo>
                  <a:pt x="855852" y="20446"/>
                </a:lnTo>
                <a:lnTo>
                  <a:pt x="872578" y="40264"/>
                </a:lnTo>
                <a:lnTo>
                  <a:pt x="882522" y="31876"/>
                </a:lnTo>
                <a:lnTo>
                  <a:pt x="926624" y="31876"/>
                </a:lnTo>
                <a:lnTo>
                  <a:pt x="940308" y="0"/>
                </a:lnTo>
                <a:close/>
              </a:path>
            </a:pathLst>
          </a:custGeom>
          <a:solidFill>
            <a:srgbClr val="000000"/>
          </a:solidFill>
        </p:spPr>
        <p:txBody>
          <a:bodyPr wrap="square" lIns="0" tIns="0" rIns="0" bIns="0" rtlCol="0"/>
          <a:lstStyle/>
          <a:p>
            <a:endParaRPr sz="1350"/>
          </a:p>
        </p:txBody>
      </p:sp>
      <p:sp>
        <p:nvSpPr>
          <p:cNvPr id="21" name="object 21"/>
          <p:cNvSpPr/>
          <p:nvPr/>
        </p:nvSpPr>
        <p:spPr>
          <a:xfrm>
            <a:off x="5769865" y="2386583"/>
            <a:ext cx="699611" cy="75248"/>
          </a:xfrm>
          <a:custGeom>
            <a:avLst/>
            <a:gdLst/>
            <a:ahLst/>
            <a:cxnLst/>
            <a:rect l="l" t="t" r="r" b="b"/>
            <a:pathLst>
              <a:path w="932815" h="100329">
                <a:moveTo>
                  <a:pt x="857376" y="22478"/>
                </a:moveTo>
                <a:lnTo>
                  <a:pt x="855891" y="48417"/>
                </a:lnTo>
                <a:lnTo>
                  <a:pt x="868806" y="49149"/>
                </a:lnTo>
                <a:lnTo>
                  <a:pt x="867282" y="74929"/>
                </a:lnTo>
                <a:lnTo>
                  <a:pt x="854372" y="74929"/>
                </a:lnTo>
                <a:lnTo>
                  <a:pt x="852931" y="100075"/>
                </a:lnTo>
                <a:lnTo>
                  <a:pt x="911203" y="74929"/>
                </a:lnTo>
                <a:lnTo>
                  <a:pt x="867282" y="74929"/>
                </a:lnTo>
                <a:lnTo>
                  <a:pt x="854414" y="74202"/>
                </a:lnTo>
                <a:lnTo>
                  <a:pt x="912889" y="74202"/>
                </a:lnTo>
                <a:lnTo>
                  <a:pt x="932688" y="65659"/>
                </a:lnTo>
                <a:lnTo>
                  <a:pt x="857376" y="22478"/>
                </a:lnTo>
                <a:close/>
              </a:path>
              <a:path w="932815" h="100329">
                <a:moveTo>
                  <a:pt x="855891" y="48417"/>
                </a:moveTo>
                <a:lnTo>
                  <a:pt x="854414" y="74202"/>
                </a:lnTo>
                <a:lnTo>
                  <a:pt x="867282" y="74929"/>
                </a:lnTo>
                <a:lnTo>
                  <a:pt x="868806" y="49149"/>
                </a:lnTo>
                <a:lnTo>
                  <a:pt x="855891" y="48417"/>
                </a:lnTo>
                <a:close/>
              </a:path>
              <a:path w="932815" h="100329">
                <a:moveTo>
                  <a:pt x="1524" y="0"/>
                </a:moveTo>
                <a:lnTo>
                  <a:pt x="0" y="25908"/>
                </a:lnTo>
                <a:lnTo>
                  <a:pt x="854414" y="74202"/>
                </a:lnTo>
                <a:lnTo>
                  <a:pt x="855891" y="48417"/>
                </a:lnTo>
                <a:lnTo>
                  <a:pt x="1524" y="0"/>
                </a:lnTo>
                <a:close/>
              </a:path>
            </a:pathLst>
          </a:custGeom>
          <a:solidFill>
            <a:srgbClr val="000000"/>
          </a:solidFill>
        </p:spPr>
        <p:txBody>
          <a:bodyPr wrap="square" lIns="0" tIns="0" rIns="0" bIns="0" rtlCol="0"/>
          <a:lstStyle/>
          <a:p>
            <a:endParaRPr sz="1350"/>
          </a:p>
        </p:txBody>
      </p:sp>
      <p:sp>
        <p:nvSpPr>
          <p:cNvPr id="22" name="object 22"/>
          <p:cNvSpPr/>
          <p:nvPr/>
        </p:nvSpPr>
        <p:spPr>
          <a:xfrm>
            <a:off x="5762244" y="1806511"/>
            <a:ext cx="707231" cy="1098233"/>
          </a:xfrm>
          <a:custGeom>
            <a:avLst/>
            <a:gdLst/>
            <a:ahLst/>
            <a:cxnLst/>
            <a:rect l="l" t="t" r="r" b="b"/>
            <a:pathLst>
              <a:path w="942975" h="1464310">
                <a:moveTo>
                  <a:pt x="890147" y="58534"/>
                </a:moveTo>
                <a:lnTo>
                  <a:pt x="0" y="1449831"/>
                </a:lnTo>
                <a:lnTo>
                  <a:pt x="21844" y="1463801"/>
                </a:lnTo>
                <a:lnTo>
                  <a:pt x="911998" y="72493"/>
                </a:lnTo>
                <a:lnTo>
                  <a:pt x="890147" y="58534"/>
                </a:lnTo>
                <a:close/>
              </a:path>
              <a:path w="942975" h="1464310">
                <a:moveTo>
                  <a:pt x="937805" y="47625"/>
                </a:moveTo>
                <a:lnTo>
                  <a:pt x="897128" y="47625"/>
                </a:lnTo>
                <a:lnTo>
                  <a:pt x="918972" y="61594"/>
                </a:lnTo>
                <a:lnTo>
                  <a:pt x="911998" y="72493"/>
                </a:lnTo>
                <a:lnTo>
                  <a:pt x="933704" y="86359"/>
                </a:lnTo>
                <a:lnTo>
                  <a:pt x="937805" y="47625"/>
                </a:lnTo>
                <a:close/>
              </a:path>
              <a:path w="942975" h="1464310">
                <a:moveTo>
                  <a:pt x="897128" y="47625"/>
                </a:moveTo>
                <a:lnTo>
                  <a:pt x="890147" y="58534"/>
                </a:lnTo>
                <a:lnTo>
                  <a:pt x="911998" y="72493"/>
                </a:lnTo>
                <a:lnTo>
                  <a:pt x="918972" y="61594"/>
                </a:lnTo>
                <a:lnTo>
                  <a:pt x="897128" y="47625"/>
                </a:lnTo>
                <a:close/>
              </a:path>
              <a:path w="942975" h="1464310">
                <a:moveTo>
                  <a:pt x="942848" y="0"/>
                </a:moveTo>
                <a:lnTo>
                  <a:pt x="868299" y="44576"/>
                </a:lnTo>
                <a:lnTo>
                  <a:pt x="890147" y="58534"/>
                </a:lnTo>
                <a:lnTo>
                  <a:pt x="897128" y="47625"/>
                </a:lnTo>
                <a:lnTo>
                  <a:pt x="937805" y="47625"/>
                </a:lnTo>
                <a:lnTo>
                  <a:pt x="942848" y="0"/>
                </a:lnTo>
                <a:close/>
              </a:path>
            </a:pathLst>
          </a:custGeom>
          <a:solidFill>
            <a:srgbClr val="000000"/>
          </a:solidFill>
        </p:spPr>
        <p:txBody>
          <a:bodyPr wrap="square" lIns="0" tIns="0" rIns="0" bIns="0" rtlCol="0"/>
          <a:lstStyle/>
          <a:p>
            <a:endParaRPr sz="1350"/>
          </a:p>
        </p:txBody>
      </p:sp>
      <p:sp>
        <p:nvSpPr>
          <p:cNvPr id="23" name="object 23"/>
          <p:cNvSpPr/>
          <p:nvPr/>
        </p:nvSpPr>
        <p:spPr>
          <a:xfrm>
            <a:off x="5764910" y="2436304"/>
            <a:ext cx="704850" cy="492443"/>
          </a:xfrm>
          <a:custGeom>
            <a:avLst/>
            <a:gdLst/>
            <a:ahLst/>
            <a:cxnLst/>
            <a:rect l="l" t="t" r="r" b="b"/>
            <a:pathLst>
              <a:path w="939800" h="656589">
                <a:moveTo>
                  <a:pt x="868103" y="33636"/>
                </a:moveTo>
                <a:lnTo>
                  <a:pt x="0" y="634873"/>
                </a:lnTo>
                <a:lnTo>
                  <a:pt x="14731" y="656209"/>
                </a:lnTo>
                <a:lnTo>
                  <a:pt x="882825" y="54854"/>
                </a:lnTo>
                <a:lnTo>
                  <a:pt x="868103" y="33636"/>
                </a:lnTo>
                <a:close/>
              </a:path>
              <a:path w="939800" h="656589">
                <a:moveTo>
                  <a:pt x="924920" y="26289"/>
                </a:moveTo>
                <a:lnTo>
                  <a:pt x="878712" y="26289"/>
                </a:lnTo>
                <a:lnTo>
                  <a:pt x="893445" y="47498"/>
                </a:lnTo>
                <a:lnTo>
                  <a:pt x="882825" y="54854"/>
                </a:lnTo>
                <a:lnTo>
                  <a:pt x="897635" y="76200"/>
                </a:lnTo>
                <a:lnTo>
                  <a:pt x="924920" y="26289"/>
                </a:lnTo>
                <a:close/>
              </a:path>
              <a:path w="939800" h="656589">
                <a:moveTo>
                  <a:pt x="878712" y="26289"/>
                </a:moveTo>
                <a:lnTo>
                  <a:pt x="868103" y="33636"/>
                </a:lnTo>
                <a:lnTo>
                  <a:pt x="882825" y="54854"/>
                </a:lnTo>
                <a:lnTo>
                  <a:pt x="893445" y="47498"/>
                </a:lnTo>
                <a:lnTo>
                  <a:pt x="878712" y="26289"/>
                </a:lnTo>
                <a:close/>
              </a:path>
              <a:path w="939800" h="656589">
                <a:moveTo>
                  <a:pt x="939292" y="0"/>
                </a:moveTo>
                <a:lnTo>
                  <a:pt x="853312" y="12319"/>
                </a:lnTo>
                <a:lnTo>
                  <a:pt x="868103" y="33636"/>
                </a:lnTo>
                <a:lnTo>
                  <a:pt x="878712" y="26289"/>
                </a:lnTo>
                <a:lnTo>
                  <a:pt x="924920" y="26289"/>
                </a:lnTo>
                <a:lnTo>
                  <a:pt x="939292" y="0"/>
                </a:lnTo>
                <a:close/>
              </a:path>
            </a:pathLst>
          </a:custGeom>
          <a:solidFill>
            <a:srgbClr val="000000"/>
          </a:solidFill>
        </p:spPr>
        <p:txBody>
          <a:bodyPr wrap="square" lIns="0" tIns="0" rIns="0" bIns="0" rtlCol="0"/>
          <a:lstStyle/>
          <a:p>
            <a:endParaRPr sz="1350"/>
          </a:p>
        </p:txBody>
      </p:sp>
      <p:sp>
        <p:nvSpPr>
          <p:cNvPr id="24" name="object 24"/>
          <p:cNvSpPr/>
          <p:nvPr/>
        </p:nvSpPr>
        <p:spPr>
          <a:xfrm>
            <a:off x="3116389" y="1347025"/>
            <a:ext cx="948690" cy="508159"/>
          </a:xfrm>
          <a:custGeom>
            <a:avLst/>
            <a:gdLst/>
            <a:ahLst/>
            <a:cxnLst/>
            <a:rect l="l" t="t" r="r" b="b"/>
            <a:pathLst>
              <a:path w="1264920" h="677544">
                <a:moveTo>
                  <a:pt x="1190113" y="24847"/>
                </a:moveTo>
                <a:lnTo>
                  <a:pt x="0" y="654685"/>
                </a:lnTo>
                <a:lnTo>
                  <a:pt x="12191" y="677544"/>
                </a:lnTo>
                <a:lnTo>
                  <a:pt x="1202273" y="47849"/>
                </a:lnTo>
                <a:lnTo>
                  <a:pt x="1190113" y="24847"/>
                </a:lnTo>
                <a:close/>
              </a:path>
              <a:path w="1264920" h="677544">
                <a:moveTo>
                  <a:pt x="1251489" y="18795"/>
                </a:moveTo>
                <a:lnTo>
                  <a:pt x="1201547" y="18795"/>
                </a:lnTo>
                <a:lnTo>
                  <a:pt x="1213739" y="41782"/>
                </a:lnTo>
                <a:lnTo>
                  <a:pt x="1202273" y="47849"/>
                </a:lnTo>
                <a:lnTo>
                  <a:pt x="1214374" y="70738"/>
                </a:lnTo>
                <a:lnTo>
                  <a:pt x="1251489" y="18795"/>
                </a:lnTo>
                <a:close/>
              </a:path>
              <a:path w="1264920" h="677544">
                <a:moveTo>
                  <a:pt x="1201547" y="18795"/>
                </a:moveTo>
                <a:lnTo>
                  <a:pt x="1190113" y="24847"/>
                </a:lnTo>
                <a:lnTo>
                  <a:pt x="1202273" y="47849"/>
                </a:lnTo>
                <a:lnTo>
                  <a:pt x="1213739" y="41782"/>
                </a:lnTo>
                <a:lnTo>
                  <a:pt x="1201547" y="18795"/>
                </a:lnTo>
                <a:close/>
              </a:path>
              <a:path w="1264920" h="677544">
                <a:moveTo>
                  <a:pt x="1264919" y="0"/>
                </a:moveTo>
                <a:lnTo>
                  <a:pt x="1178052" y="2031"/>
                </a:lnTo>
                <a:lnTo>
                  <a:pt x="1190113" y="24847"/>
                </a:lnTo>
                <a:lnTo>
                  <a:pt x="1201547" y="18795"/>
                </a:lnTo>
                <a:lnTo>
                  <a:pt x="1251489" y="18795"/>
                </a:lnTo>
                <a:lnTo>
                  <a:pt x="1264919" y="0"/>
                </a:lnTo>
                <a:close/>
              </a:path>
            </a:pathLst>
          </a:custGeom>
          <a:solidFill>
            <a:srgbClr val="000000"/>
          </a:solidFill>
        </p:spPr>
        <p:txBody>
          <a:bodyPr wrap="square" lIns="0" tIns="0" rIns="0" bIns="0" rtlCol="0"/>
          <a:lstStyle/>
          <a:p>
            <a:endParaRPr sz="1350"/>
          </a:p>
        </p:txBody>
      </p:sp>
      <p:sp>
        <p:nvSpPr>
          <p:cNvPr id="25" name="object 25"/>
          <p:cNvSpPr/>
          <p:nvPr/>
        </p:nvSpPr>
        <p:spPr>
          <a:xfrm>
            <a:off x="3120676" y="1836801"/>
            <a:ext cx="944404" cy="63341"/>
          </a:xfrm>
          <a:custGeom>
            <a:avLst/>
            <a:gdLst/>
            <a:ahLst/>
            <a:cxnLst/>
            <a:rect l="l" t="t" r="r" b="b"/>
            <a:pathLst>
              <a:path w="1259204" h="84455">
                <a:moveTo>
                  <a:pt x="1182624" y="6731"/>
                </a:moveTo>
                <a:lnTo>
                  <a:pt x="1181905" y="32537"/>
                </a:lnTo>
                <a:lnTo>
                  <a:pt x="1194815" y="32893"/>
                </a:lnTo>
                <a:lnTo>
                  <a:pt x="1194053" y="58801"/>
                </a:lnTo>
                <a:lnTo>
                  <a:pt x="1181175" y="58801"/>
                </a:lnTo>
                <a:lnTo>
                  <a:pt x="1180464" y="84328"/>
                </a:lnTo>
                <a:lnTo>
                  <a:pt x="1235228" y="58801"/>
                </a:lnTo>
                <a:lnTo>
                  <a:pt x="1194053" y="58801"/>
                </a:lnTo>
                <a:lnTo>
                  <a:pt x="1181185" y="58446"/>
                </a:lnTo>
                <a:lnTo>
                  <a:pt x="1235989" y="58446"/>
                </a:lnTo>
                <a:lnTo>
                  <a:pt x="1259204" y="47625"/>
                </a:lnTo>
                <a:lnTo>
                  <a:pt x="1182624" y="6731"/>
                </a:lnTo>
                <a:close/>
              </a:path>
              <a:path w="1259204" h="84455">
                <a:moveTo>
                  <a:pt x="1181905" y="32537"/>
                </a:moveTo>
                <a:lnTo>
                  <a:pt x="1181185" y="58446"/>
                </a:lnTo>
                <a:lnTo>
                  <a:pt x="1194053" y="58801"/>
                </a:lnTo>
                <a:lnTo>
                  <a:pt x="1194815" y="32893"/>
                </a:lnTo>
                <a:lnTo>
                  <a:pt x="1181905" y="32537"/>
                </a:lnTo>
                <a:close/>
              </a:path>
              <a:path w="1259204" h="84455">
                <a:moveTo>
                  <a:pt x="762" y="0"/>
                </a:moveTo>
                <a:lnTo>
                  <a:pt x="0" y="25908"/>
                </a:lnTo>
                <a:lnTo>
                  <a:pt x="1181185" y="58446"/>
                </a:lnTo>
                <a:lnTo>
                  <a:pt x="1181905" y="32537"/>
                </a:lnTo>
                <a:lnTo>
                  <a:pt x="762" y="0"/>
                </a:lnTo>
                <a:close/>
              </a:path>
            </a:pathLst>
          </a:custGeom>
          <a:solidFill>
            <a:srgbClr val="000000"/>
          </a:solidFill>
        </p:spPr>
        <p:txBody>
          <a:bodyPr wrap="square" lIns="0" tIns="0" rIns="0" bIns="0" rtlCol="0"/>
          <a:lstStyle/>
          <a:p>
            <a:endParaRPr sz="1350"/>
          </a:p>
        </p:txBody>
      </p:sp>
      <p:sp>
        <p:nvSpPr>
          <p:cNvPr id="26" name="object 26"/>
          <p:cNvSpPr/>
          <p:nvPr/>
        </p:nvSpPr>
        <p:spPr>
          <a:xfrm>
            <a:off x="3116104" y="1838134"/>
            <a:ext cx="949166" cy="558165"/>
          </a:xfrm>
          <a:custGeom>
            <a:avLst/>
            <a:gdLst/>
            <a:ahLst/>
            <a:cxnLst/>
            <a:rect l="l" t="t" r="r" b="b"/>
            <a:pathLst>
              <a:path w="1265554" h="744219">
                <a:moveTo>
                  <a:pt x="1191604" y="716227"/>
                </a:moveTo>
                <a:lnTo>
                  <a:pt x="1178559" y="738631"/>
                </a:lnTo>
                <a:lnTo>
                  <a:pt x="1265300" y="744092"/>
                </a:lnTo>
                <a:lnTo>
                  <a:pt x="1251313" y="722756"/>
                </a:lnTo>
                <a:lnTo>
                  <a:pt x="1202817" y="722756"/>
                </a:lnTo>
                <a:lnTo>
                  <a:pt x="1191604" y="716227"/>
                </a:lnTo>
                <a:close/>
              </a:path>
              <a:path w="1265554" h="744219">
                <a:moveTo>
                  <a:pt x="1204635" y="693847"/>
                </a:moveTo>
                <a:lnTo>
                  <a:pt x="1191604" y="716227"/>
                </a:lnTo>
                <a:lnTo>
                  <a:pt x="1202817" y="722756"/>
                </a:lnTo>
                <a:lnTo>
                  <a:pt x="1215897" y="700404"/>
                </a:lnTo>
                <a:lnTo>
                  <a:pt x="1204635" y="693847"/>
                </a:lnTo>
                <a:close/>
              </a:path>
              <a:path w="1265554" h="744219">
                <a:moveTo>
                  <a:pt x="1217675" y="671449"/>
                </a:moveTo>
                <a:lnTo>
                  <a:pt x="1204635" y="693847"/>
                </a:lnTo>
                <a:lnTo>
                  <a:pt x="1215897" y="700404"/>
                </a:lnTo>
                <a:lnTo>
                  <a:pt x="1202817" y="722756"/>
                </a:lnTo>
                <a:lnTo>
                  <a:pt x="1251313" y="722756"/>
                </a:lnTo>
                <a:lnTo>
                  <a:pt x="1217675" y="671449"/>
                </a:lnTo>
                <a:close/>
              </a:path>
              <a:path w="1265554" h="744219">
                <a:moveTo>
                  <a:pt x="12953" y="0"/>
                </a:moveTo>
                <a:lnTo>
                  <a:pt x="0" y="22351"/>
                </a:lnTo>
                <a:lnTo>
                  <a:pt x="1191604" y="716227"/>
                </a:lnTo>
                <a:lnTo>
                  <a:pt x="1204635" y="693847"/>
                </a:lnTo>
                <a:lnTo>
                  <a:pt x="12953" y="0"/>
                </a:lnTo>
                <a:close/>
              </a:path>
            </a:pathLst>
          </a:custGeom>
          <a:solidFill>
            <a:srgbClr val="000000"/>
          </a:solidFill>
        </p:spPr>
        <p:txBody>
          <a:bodyPr wrap="square" lIns="0" tIns="0" rIns="0" bIns="0" rtlCol="0"/>
          <a:lstStyle/>
          <a:p>
            <a:endParaRPr sz="1350"/>
          </a:p>
        </p:txBody>
      </p:sp>
      <p:sp>
        <p:nvSpPr>
          <p:cNvPr id="27" name="object 27"/>
          <p:cNvSpPr/>
          <p:nvPr/>
        </p:nvSpPr>
        <p:spPr>
          <a:xfrm>
            <a:off x="3113626" y="1840135"/>
            <a:ext cx="951548" cy="1080135"/>
          </a:xfrm>
          <a:custGeom>
            <a:avLst/>
            <a:gdLst/>
            <a:ahLst/>
            <a:cxnLst/>
            <a:rect l="l" t="t" r="r" b="b"/>
            <a:pathLst>
              <a:path w="1268729" h="1440179">
                <a:moveTo>
                  <a:pt x="1207574" y="1389915"/>
                </a:moveTo>
                <a:lnTo>
                  <a:pt x="1188085" y="1407033"/>
                </a:lnTo>
                <a:lnTo>
                  <a:pt x="1268602" y="1439672"/>
                </a:lnTo>
                <a:lnTo>
                  <a:pt x="1258072" y="1399667"/>
                </a:lnTo>
                <a:lnTo>
                  <a:pt x="1216152" y="1399667"/>
                </a:lnTo>
                <a:lnTo>
                  <a:pt x="1207574" y="1389915"/>
                </a:lnTo>
                <a:close/>
              </a:path>
              <a:path w="1268729" h="1440179">
                <a:moveTo>
                  <a:pt x="1227045" y="1372815"/>
                </a:moveTo>
                <a:lnTo>
                  <a:pt x="1207574" y="1389915"/>
                </a:lnTo>
                <a:lnTo>
                  <a:pt x="1216152" y="1399667"/>
                </a:lnTo>
                <a:lnTo>
                  <a:pt x="1235583" y="1382522"/>
                </a:lnTo>
                <a:lnTo>
                  <a:pt x="1227045" y="1372815"/>
                </a:lnTo>
                <a:close/>
              </a:path>
              <a:path w="1268729" h="1440179">
                <a:moveTo>
                  <a:pt x="1246505" y="1355725"/>
                </a:moveTo>
                <a:lnTo>
                  <a:pt x="1227045" y="1372815"/>
                </a:lnTo>
                <a:lnTo>
                  <a:pt x="1235583" y="1382522"/>
                </a:lnTo>
                <a:lnTo>
                  <a:pt x="1216152" y="1399667"/>
                </a:lnTo>
                <a:lnTo>
                  <a:pt x="1258072" y="1399667"/>
                </a:lnTo>
                <a:lnTo>
                  <a:pt x="1246505" y="1355725"/>
                </a:lnTo>
                <a:close/>
              </a:path>
              <a:path w="1268729" h="1440179">
                <a:moveTo>
                  <a:pt x="19558" y="0"/>
                </a:moveTo>
                <a:lnTo>
                  <a:pt x="0" y="17017"/>
                </a:lnTo>
                <a:lnTo>
                  <a:pt x="1207574" y="1389915"/>
                </a:lnTo>
                <a:lnTo>
                  <a:pt x="1227045" y="1372815"/>
                </a:lnTo>
                <a:lnTo>
                  <a:pt x="19558" y="0"/>
                </a:lnTo>
                <a:close/>
              </a:path>
            </a:pathLst>
          </a:custGeom>
          <a:solidFill>
            <a:srgbClr val="000000"/>
          </a:solidFill>
        </p:spPr>
        <p:txBody>
          <a:bodyPr wrap="square" lIns="0" tIns="0" rIns="0" bIns="0" rtlCol="0"/>
          <a:lstStyle/>
          <a:p>
            <a:endParaRPr sz="1350"/>
          </a:p>
        </p:txBody>
      </p:sp>
      <p:sp>
        <p:nvSpPr>
          <p:cNvPr id="28" name="object 28"/>
          <p:cNvSpPr/>
          <p:nvPr/>
        </p:nvSpPr>
        <p:spPr>
          <a:xfrm>
            <a:off x="2920365" y="1746505"/>
            <a:ext cx="200025" cy="198881"/>
          </a:xfrm>
          <a:prstGeom prst="rect">
            <a:avLst/>
          </a:prstGeom>
          <a:blipFill>
            <a:blip r:embed="rId3" cstate="print"/>
            <a:stretch>
              <a:fillRect/>
            </a:stretch>
          </a:blipFill>
        </p:spPr>
        <p:txBody>
          <a:bodyPr wrap="square" lIns="0" tIns="0" rIns="0" bIns="0" rtlCol="0"/>
          <a:lstStyle/>
          <a:p>
            <a:endParaRPr sz="1350"/>
          </a:p>
        </p:txBody>
      </p:sp>
      <p:sp>
        <p:nvSpPr>
          <p:cNvPr id="29" name="object 29"/>
          <p:cNvSpPr/>
          <p:nvPr/>
        </p:nvSpPr>
        <p:spPr>
          <a:xfrm>
            <a:off x="2920365" y="1746504"/>
            <a:ext cx="200025" cy="199073"/>
          </a:xfrm>
          <a:custGeom>
            <a:avLst/>
            <a:gdLst/>
            <a:ahLst/>
            <a:cxnLst/>
            <a:rect l="l" t="t" r="r" b="b"/>
            <a:pathLst>
              <a:path w="266700" h="265430">
                <a:moveTo>
                  <a:pt x="0" y="265175"/>
                </a:moveTo>
                <a:lnTo>
                  <a:pt x="266700" y="265175"/>
                </a:lnTo>
                <a:lnTo>
                  <a:pt x="266700" y="0"/>
                </a:lnTo>
                <a:lnTo>
                  <a:pt x="0" y="0"/>
                </a:lnTo>
                <a:lnTo>
                  <a:pt x="0" y="265175"/>
                </a:lnTo>
                <a:close/>
              </a:path>
            </a:pathLst>
          </a:custGeom>
          <a:ln w="6096">
            <a:solidFill>
              <a:srgbClr val="A4A4A4"/>
            </a:solidFill>
          </a:ln>
        </p:spPr>
        <p:txBody>
          <a:bodyPr wrap="square" lIns="0" tIns="0" rIns="0" bIns="0" rtlCol="0"/>
          <a:lstStyle/>
          <a:p>
            <a:endParaRPr sz="1350"/>
          </a:p>
        </p:txBody>
      </p:sp>
      <p:sp>
        <p:nvSpPr>
          <p:cNvPr id="30" name="object 30"/>
          <p:cNvSpPr/>
          <p:nvPr/>
        </p:nvSpPr>
        <p:spPr>
          <a:xfrm>
            <a:off x="5388101" y="1129283"/>
            <a:ext cx="381953" cy="381953"/>
          </a:xfrm>
          <a:custGeom>
            <a:avLst/>
            <a:gdLst/>
            <a:ahLst/>
            <a:cxnLst/>
            <a:rect l="l" t="t" r="r" b="b"/>
            <a:pathLst>
              <a:path w="509270" h="509269">
                <a:moveTo>
                  <a:pt x="0" y="254508"/>
                </a:moveTo>
                <a:lnTo>
                  <a:pt x="4099" y="208752"/>
                </a:lnTo>
                <a:lnTo>
                  <a:pt x="15919" y="165690"/>
                </a:lnTo>
                <a:lnTo>
                  <a:pt x="34741" y="126040"/>
                </a:lnTo>
                <a:lnTo>
                  <a:pt x="59847" y="90520"/>
                </a:lnTo>
                <a:lnTo>
                  <a:pt x="90520" y="59847"/>
                </a:lnTo>
                <a:lnTo>
                  <a:pt x="126040" y="34741"/>
                </a:lnTo>
                <a:lnTo>
                  <a:pt x="165690" y="15919"/>
                </a:lnTo>
                <a:lnTo>
                  <a:pt x="208752" y="4099"/>
                </a:lnTo>
                <a:lnTo>
                  <a:pt x="254508" y="0"/>
                </a:lnTo>
                <a:lnTo>
                  <a:pt x="300263" y="4099"/>
                </a:lnTo>
                <a:lnTo>
                  <a:pt x="343325" y="15919"/>
                </a:lnTo>
                <a:lnTo>
                  <a:pt x="382975" y="34741"/>
                </a:lnTo>
                <a:lnTo>
                  <a:pt x="418495" y="59847"/>
                </a:lnTo>
                <a:lnTo>
                  <a:pt x="449168" y="90520"/>
                </a:lnTo>
                <a:lnTo>
                  <a:pt x="474274" y="126040"/>
                </a:lnTo>
                <a:lnTo>
                  <a:pt x="493096" y="165690"/>
                </a:lnTo>
                <a:lnTo>
                  <a:pt x="504916" y="208752"/>
                </a:lnTo>
                <a:lnTo>
                  <a:pt x="509015" y="254508"/>
                </a:lnTo>
                <a:lnTo>
                  <a:pt x="504916" y="300263"/>
                </a:lnTo>
                <a:lnTo>
                  <a:pt x="493096" y="343325"/>
                </a:lnTo>
                <a:lnTo>
                  <a:pt x="474274" y="382975"/>
                </a:lnTo>
                <a:lnTo>
                  <a:pt x="449168" y="418495"/>
                </a:lnTo>
                <a:lnTo>
                  <a:pt x="418495" y="449168"/>
                </a:lnTo>
                <a:lnTo>
                  <a:pt x="382975" y="474274"/>
                </a:lnTo>
                <a:lnTo>
                  <a:pt x="343325" y="493096"/>
                </a:lnTo>
                <a:lnTo>
                  <a:pt x="300263" y="504916"/>
                </a:lnTo>
                <a:lnTo>
                  <a:pt x="254508" y="509015"/>
                </a:lnTo>
                <a:lnTo>
                  <a:pt x="208752" y="504916"/>
                </a:lnTo>
                <a:lnTo>
                  <a:pt x="165690" y="493096"/>
                </a:lnTo>
                <a:lnTo>
                  <a:pt x="126040" y="474274"/>
                </a:lnTo>
                <a:lnTo>
                  <a:pt x="90520" y="449168"/>
                </a:lnTo>
                <a:lnTo>
                  <a:pt x="59847" y="418495"/>
                </a:lnTo>
                <a:lnTo>
                  <a:pt x="34741" y="382975"/>
                </a:lnTo>
                <a:lnTo>
                  <a:pt x="15919" y="343325"/>
                </a:lnTo>
                <a:lnTo>
                  <a:pt x="4099" y="300263"/>
                </a:lnTo>
                <a:lnTo>
                  <a:pt x="0" y="254508"/>
                </a:lnTo>
                <a:close/>
              </a:path>
            </a:pathLst>
          </a:custGeom>
          <a:ln w="12192">
            <a:solidFill>
              <a:srgbClr val="000000"/>
            </a:solidFill>
          </a:ln>
        </p:spPr>
        <p:txBody>
          <a:bodyPr wrap="square" lIns="0" tIns="0" rIns="0" bIns="0" rtlCol="0"/>
          <a:lstStyle/>
          <a:p>
            <a:endParaRPr sz="1350"/>
          </a:p>
        </p:txBody>
      </p:sp>
      <p:sp>
        <p:nvSpPr>
          <p:cNvPr id="31" name="object 31"/>
          <p:cNvSpPr/>
          <p:nvPr/>
        </p:nvSpPr>
        <p:spPr>
          <a:xfrm>
            <a:off x="5388101" y="1655063"/>
            <a:ext cx="381953" cy="381953"/>
          </a:xfrm>
          <a:custGeom>
            <a:avLst/>
            <a:gdLst/>
            <a:ahLst/>
            <a:cxnLst/>
            <a:rect l="l" t="t" r="r" b="b"/>
            <a:pathLst>
              <a:path w="509270" h="509269">
                <a:moveTo>
                  <a:pt x="0" y="254508"/>
                </a:moveTo>
                <a:lnTo>
                  <a:pt x="4099" y="208752"/>
                </a:lnTo>
                <a:lnTo>
                  <a:pt x="15919" y="165690"/>
                </a:lnTo>
                <a:lnTo>
                  <a:pt x="34741" y="126040"/>
                </a:lnTo>
                <a:lnTo>
                  <a:pt x="59847" y="90520"/>
                </a:lnTo>
                <a:lnTo>
                  <a:pt x="90520" y="59847"/>
                </a:lnTo>
                <a:lnTo>
                  <a:pt x="126040" y="34741"/>
                </a:lnTo>
                <a:lnTo>
                  <a:pt x="165690" y="15919"/>
                </a:lnTo>
                <a:lnTo>
                  <a:pt x="208752" y="4099"/>
                </a:lnTo>
                <a:lnTo>
                  <a:pt x="254508" y="0"/>
                </a:lnTo>
                <a:lnTo>
                  <a:pt x="300263" y="4099"/>
                </a:lnTo>
                <a:lnTo>
                  <a:pt x="343325" y="15919"/>
                </a:lnTo>
                <a:lnTo>
                  <a:pt x="382975" y="34741"/>
                </a:lnTo>
                <a:lnTo>
                  <a:pt x="418495" y="59847"/>
                </a:lnTo>
                <a:lnTo>
                  <a:pt x="449168" y="90520"/>
                </a:lnTo>
                <a:lnTo>
                  <a:pt x="474274" y="126040"/>
                </a:lnTo>
                <a:lnTo>
                  <a:pt x="493096" y="165690"/>
                </a:lnTo>
                <a:lnTo>
                  <a:pt x="504916" y="208752"/>
                </a:lnTo>
                <a:lnTo>
                  <a:pt x="509015" y="254508"/>
                </a:lnTo>
                <a:lnTo>
                  <a:pt x="504916" y="300263"/>
                </a:lnTo>
                <a:lnTo>
                  <a:pt x="493096" y="343325"/>
                </a:lnTo>
                <a:lnTo>
                  <a:pt x="474274" y="382975"/>
                </a:lnTo>
                <a:lnTo>
                  <a:pt x="449168" y="418495"/>
                </a:lnTo>
                <a:lnTo>
                  <a:pt x="418495" y="449168"/>
                </a:lnTo>
                <a:lnTo>
                  <a:pt x="382975" y="474274"/>
                </a:lnTo>
                <a:lnTo>
                  <a:pt x="343325" y="493096"/>
                </a:lnTo>
                <a:lnTo>
                  <a:pt x="300263" y="504916"/>
                </a:lnTo>
                <a:lnTo>
                  <a:pt x="254508" y="509015"/>
                </a:lnTo>
                <a:lnTo>
                  <a:pt x="208752" y="504916"/>
                </a:lnTo>
                <a:lnTo>
                  <a:pt x="165690" y="493096"/>
                </a:lnTo>
                <a:lnTo>
                  <a:pt x="126040" y="474274"/>
                </a:lnTo>
                <a:lnTo>
                  <a:pt x="90520" y="449168"/>
                </a:lnTo>
                <a:lnTo>
                  <a:pt x="59847" y="418495"/>
                </a:lnTo>
                <a:lnTo>
                  <a:pt x="34741" y="382975"/>
                </a:lnTo>
                <a:lnTo>
                  <a:pt x="15919" y="343325"/>
                </a:lnTo>
                <a:lnTo>
                  <a:pt x="4099" y="300263"/>
                </a:lnTo>
                <a:lnTo>
                  <a:pt x="0" y="254508"/>
                </a:lnTo>
                <a:close/>
              </a:path>
            </a:pathLst>
          </a:custGeom>
          <a:ln w="12192">
            <a:solidFill>
              <a:srgbClr val="000000"/>
            </a:solidFill>
          </a:ln>
        </p:spPr>
        <p:txBody>
          <a:bodyPr wrap="square" lIns="0" tIns="0" rIns="0" bIns="0" rtlCol="0"/>
          <a:lstStyle/>
          <a:p>
            <a:endParaRPr sz="1350"/>
          </a:p>
        </p:txBody>
      </p:sp>
      <p:sp>
        <p:nvSpPr>
          <p:cNvPr id="32" name="object 32"/>
          <p:cNvSpPr/>
          <p:nvPr/>
        </p:nvSpPr>
        <p:spPr>
          <a:xfrm>
            <a:off x="5388101" y="2178558"/>
            <a:ext cx="381953" cy="381953"/>
          </a:xfrm>
          <a:custGeom>
            <a:avLst/>
            <a:gdLst/>
            <a:ahLst/>
            <a:cxnLst/>
            <a:rect l="l" t="t" r="r" b="b"/>
            <a:pathLst>
              <a:path w="509270" h="509270">
                <a:moveTo>
                  <a:pt x="0" y="254507"/>
                </a:moveTo>
                <a:lnTo>
                  <a:pt x="4099" y="208752"/>
                </a:lnTo>
                <a:lnTo>
                  <a:pt x="15919" y="165690"/>
                </a:lnTo>
                <a:lnTo>
                  <a:pt x="34741" y="126040"/>
                </a:lnTo>
                <a:lnTo>
                  <a:pt x="59847" y="90520"/>
                </a:lnTo>
                <a:lnTo>
                  <a:pt x="90520" y="59847"/>
                </a:lnTo>
                <a:lnTo>
                  <a:pt x="126040" y="34741"/>
                </a:lnTo>
                <a:lnTo>
                  <a:pt x="165690" y="15919"/>
                </a:lnTo>
                <a:lnTo>
                  <a:pt x="208752" y="4099"/>
                </a:lnTo>
                <a:lnTo>
                  <a:pt x="254508" y="0"/>
                </a:lnTo>
                <a:lnTo>
                  <a:pt x="300263" y="4099"/>
                </a:lnTo>
                <a:lnTo>
                  <a:pt x="343325" y="15919"/>
                </a:lnTo>
                <a:lnTo>
                  <a:pt x="382975" y="34741"/>
                </a:lnTo>
                <a:lnTo>
                  <a:pt x="418495" y="59847"/>
                </a:lnTo>
                <a:lnTo>
                  <a:pt x="449168" y="90520"/>
                </a:lnTo>
                <a:lnTo>
                  <a:pt x="474274" y="126040"/>
                </a:lnTo>
                <a:lnTo>
                  <a:pt x="493096" y="165690"/>
                </a:lnTo>
                <a:lnTo>
                  <a:pt x="504916" y="208752"/>
                </a:lnTo>
                <a:lnTo>
                  <a:pt x="509015" y="254507"/>
                </a:lnTo>
                <a:lnTo>
                  <a:pt x="504916" y="300263"/>
                </a:lnTo>
                <a:lnTo>
                  <a:pt x="493096" y="343325"/>
                </a:lnTo>
                <a:lnTo>
                  <a:pt x="474274" y="382975"/>
                </a:lnTo>
                <a:lnTo>
                  <a:pt x="449168" y="418495"/>
                </a:lnTo>
                <a:lnTo>
                  <a:pt x="418495" y="449168"/>
                </a:lnTo>
                <a:lnTo>
                  <a:pt x="382975" y="474274"/>
                </a:lnTo>
                <a:lnTo>
                  <a:pt x="343325" y="493096"/>
                </a:lnTo>
                <a:lnTo>
                  <a:pt x="300263" y="504916"/>
                </a:lnTo>
                <a:lnTo>
                  <a:pt x="254508" y="509015"/>
                </a:lnTo>
                <a:lnTo>
                  <a:pt x="208752" y="504916"/>
                </a:lnTo>
                <a:lnTo>
                  <a:pt x="165690" y="493096"/>
                </a:lnTo>
                <a:lnTo>
                  <a:pt x="126040" y="474274"/>
                </a:lnTo>
                <a:lnTo>
                  <a:pt x="90520" y="449168"/>
                </a:lnTo>
                <a:lnTo>
                  <a:pt x="59847" y="418495"/>
                </a:lnTo>
                <a:lnTo>
                  <a:pt x="34741" y="382975"/>
                </a:lnTo>
                <a:lnTo>
                  <a:pt x="15919" y="343325"/>
                </a:lnTo>
                <a:lnTo>
                  <a:pt x="4099" y="300263"/>
                </a:lnTo>
                <a:lnTo>
                  <a:pt x="0" y="254507"/>
                </a:lnTo>
                <a:close/>
              </a:path>
            </a:pathLst>
          </a:custGeom>
          <a:ln w="12192">
            <a:solidFill>
              <a:srgbClr val="000000"/>
            </a:solidFill>
          </a:ln>
        </p:spPr>
        <p:txBody>
          <a:bodyPr wrap="square" lIns="0" tIns="0" rIns="0" bIns="0" rtlCol="0"/>
          <a:lstStyle/>
          <a:p>
            <a:endParaRPr sz="1350"/>
          </a:p>
        </p:txBody>
      </p:sp>
      <p:sp>
        <p:nvSpPr>
          <p:cNvPr id="33" name="object 33"/>
          <p:cNvSpPr/>
          <p:nvPr/>
        </p:nvSpPr>
        <p:spPr>
          <a:xfrm>
            <a:off x="5388101" y="2702051"/>
            <a:ext cx="381953" cy="382905"/>
          </a:xfrm>
          <a:custGeom>
            <a:avLst/>
            <a:gdLst/>
            <a:ahLst/>
            <a:cxnLst/>
            <a:rect l="l" t="t" r="r" b="b"/>
            <a:pathLst>
              <a:path w="509270" h="510539">
                <a:moveTo>
                  <a:pt x="0" y="255269"/>
                </a:moveTo>
                <a:lnTo>
                  <a:pt x="4099" y="209387"/>
                </a:lnTo>
                <a:lnTo>
                  <a:pt x="15919" y="166202"/>
                </a:lnTo>
                <a:lnTo>
                  <a:pt x="34741" y="126435"/>
                </a:lnTo>
                <a:lnTo>
                  <a:pt x="59847" y="90807"/>
                </a:lnTo>
                <a:lnTo>
                  <a:pt x="90520" y="60040"/>
                </a:lnTo>
                <a:lnTo>
                  <a:pt x="126040" y="34854"/>
                </a:lnTo>
                <a:lnTo>
                  <a:pt x="165690" y="15971"/>
                </a:lnTo>
                <a:lnTo>
                  <a:pt x="208752" y="4113"/>
                </a:lnTo>
                <a:lnTo>
                  <a:pt x="254508" y="0"/>
                </a:lnTo>
                <a:lnTo>
                  <a:pt x="300263" y="4113"/>
                </a:lnTo>
                <a:lnTo>
                  <a:pt x="343325" y="15971"/>
                </a:lnTo>
                <a:lnTo>
                  <a:pt x="382975" y="34854"/>
                </a:lnTo>
                <a:lnTo>
                  <a:pt x="418495" y="60040"/>
                </a:lnTo>
                <a:lnTo>
                  <a:pt x="449168" y="90807"/>
                </a:lnTo>
                <a:lnTo>
                  <a:pt x="474274" y="126435"/>
                </a:lnTo>
                <a:lnTo>
                  <a:pt x="493096" y="166202"/>
                </a:lnTo>
                <a:lnTo>
                  <a:pt x="504916" y="209387"/>
                </a:lnTo>
                <a:lnTo>
                  <a:pt x="509015" y="255269"/>
                </a:lnTo>
                <a:lnTo>
                  <a:pt x="504916" y="301152"/>
                </a:lnTo>
                <a:lnTo>
                  <a:pt x="493096" y="344337"/>
                </a:lnTo>
                <a:lnTo>
                  <a:pt x="474274" y="384104"/>
                </a:lnTo>
                <a:lnTo>
                  <a:pt x="449168" y="419732"/>
                </a:lnTo>
                <a:lnTo>
                  <a:pt x="418495" y="450499"/>
                </a:lnTo>
                <a:lnTo>
                  <a:pt x="382975" y="475685"/>
                </a:lnTo>
                <a:lnTo>
                  <a:pt x="343325" y="494568"/>
                </a:lnTo>
                <a:lnTo>
                  <a:pt x="300263" y="506426"/>
                </a:lnTo>
                <a:lnTo>
                  <a:pt x="254508" y="510539"/>
                </a:lnTo>
                <a:lnTo>
                  <a:pt x="208752" y="506426"/>
                </a:lnTo>
                <a:lnTo>
                  <a:pt x="165690" y="494568"/>
                </a:lnTo>
                <a:lnTo>
                  <a:pt x="126040" y="475685"/>
                </a:lnTo>
                <a:lnTo>
                  <a:pt x="90520" y="450499"/>
                </a:lnTo>
                <a:lnTo>
                  <a:pt x="59847" y="419732"/>
                </a:lnTo>
                <a:lnTo>
                  <a:pt x="34741" y="384104"/>
                </a:lnTo>
                <a:lnTo>
                  <a:pt x="15919" y="344337"/>
                </a:lnTo>
                <a:lnTo>
                  <a:pt x="4099" y="301152"/>
                </a:lnTo>
                <a:lnTo>
                  <a:pt x="0" y="255269"/>
                </a:lnTo>
                <a:close/>
              </a:path>
            </a:pathLst>
          </a:custGeom>
          <a:ln w="12191">
            <a:solidFill>
              <a:srgbClr val="000000"/>
            </a:solidFill>
          </a:ln>
        </p:spPr>
        <p:txBody>
          <a:bodyPr wrap="square" lIns="0" tIns="0" rIns="0" bIns="0" rtlCol="0"/>
          <a:lstStyle/>
          <a:p>
            <a:endParaRPr sz="1350"/>
          </a:p>
        </p:txBody>
      </p:sp>
      <p:sp>
        <p:nvSpPr>
          <p:cNvPr id="34" name="object 34"/>
          <p:cNvSpPr/>
          <p:nvPr/>
        </p:nvSpPr>
        <p:spPr>
          <a:xfrm>
            <a:off x="2920365" y="2312289"/>
            <a:ext cx="200025" cy="198881"/>
          </a:xfrm>
          <a:prstGeom prst="rect">
            <a:avLst/>
          </a:prstGeom>
          <a:blipFill>
            <a:blip r:embed="rId3" cstate="print"/>
            <a:stretch>
              <a:fillRect/>
            </a:stretch>
          </a:blipFill>
        </p:spPr>
        <p:txBody>
          <a:bodyPr wrap="square" lIns="0" tIns="0" rIns="0" bIns="0" rtlCol="0"/>
          <a:lstStyle/>
          <a:p>
            <a:endParaRPr sz="1350"/>
          </a:p>
        </p:txBody>
      </p:sp>
      <p:sp>
        <p:nvSpPr>
          <p:cNvPr id="35" name="object 35"/>
          <p:cNvSpPr/>
          <p:nvPr/>
        </p:nvSpPr>
        <p:spPr>
          <a:xfrm>
            <a:off x="2920365" y="2312288"/>
            <a:ext cx="200025" cy="199073"/>
          </a:xfrm>
          <a:custGeom>
            <a:avLst/>
            <a:gdLst/>
            <a:ahLst/>
            <a:cxnLst/>
            <a:rect l="l" t="t" r="r" b="b"/>
            <a:pathLst>
              <a:path w="266700" h="265429">
                <a:moveTo>
                  <a:pt x="0" y="265175"/>
                </a:moveTo>
                <a:lnTo>
                  <a:pt x="266700" y="265175"/>
                </a:lnTo>
                <a:lnTo>
                  <a:pt x="266700" y="0"/>
                </a:lnTo>
                <a:lnTo>
                  <a:pt x="0" y="0"/>
                </a:lnTo>
                <a:lnTo>
                  <a:pt x="0" y="265175"/>
                </a:lnTo>
                <a:close/>
              </a:path>
            </a:pathLst>
          </a:custGeom>
          <a:ln w="6096">
            <a:solidFill>
              <a:srgbClr val="A4A4A4"/>
            </a:solidFill>
          </a:ln>
        </p:spPr>
        <p:txBody>
          <a:bodyPr wrap="square" lIns="0" tIns="0" rIns="0" bIns="0" rtlCol="0"/>
          <a:lstStyle/>
          <a:p>
            <a:endParaRPr sz="1350"/>
          </a:p>
        </p:txBody>
      </p:sp>
      <p:sp>
        <p:nvSpPr>
          <p:cNvPr id="36" name="object 36"/>
          <p:cNvSpPr/>
          <p:nvPr/>
        </p:nvSpPr>
        <p:spPr>
          <a:xfrm>
            <a:off x="2920365" y="2822067"/>
            <a:ext cx="200025" cy="198881"/>
          </a:xfrm>
          <a:prstGeom prst="rect">
            <a:avLst/>
          </a:prstGeom>
          <a:blipFill>
            <a:blip r:embed="rId4" cstate="print"/>
            <a:stretch>
              <a:fillRect/>
            </a:stretch>
          </a:blipFill>
        </p:spPr>
        <p:txBody>
          <a:bodyPr wrap="square" lIns="0" tIns="0" rIns="0" bIns="0" rtlCol="0"/>
          <a:lstStyle/>
          <a:p>
            <a:endParaRPr sz="1350"/>
          </a:p>
        </p:txBody>
      </p:sp>
      <p:sp>
        <p:nvSpPr>
          <p:cNvPr id="37" name="object 37"/>
          <p:cNvSpPr/>
          <p:nvPr/>
        </p:nvSpPr>
        <p:spPr>
          <a:xfrm>
            <a:off x="2920365" y="2822066"/>
            <a:ext cx="200025" cy="199073"/>
          </a:xfrm>
          <a:custGeom>
            <a:avLst/>
            <a:gdLst/>
            <a:ahLst/>
            <a:cxnLst/>
            <a:rect l="l" t="t" r="r" b="b"/>
            <a:pathLst>
              <a:path w="266700" h="265429">
                <a:moveTo>
                  <a:pt x="0" y="265176"/>
                </a:moveTo>
                <a:lnTo>
                  <a:pt x="266700" y="265176"/>
                </a:lnTo>
                <a:lnTo>
                  <a:pt x="266700" y="0"/>
                </a:lnTo>
                <a:lnTo>
                  <a:pt x="0" y="0"/>
                </a:lnTo>
                <a:lnTo>
                  <a:pt x="0" y="265176"/>
                </a:lnTo>
                <a:close/>
              </a:path>
            </a:pathLst>
          </a:custGeom>
          <a:ln w="6096">
            <a:solidFill>
              <a:srgbClr val="A4A4A4"/>
            </a:solidFill>
          </a:ln>
        </p:spPr>
        <p:txBody>
          <a:bodyPr wrap="square" lIns="0" tIns="0" rIns="0" bIns="0" rtlCol="0"/>
          <a:lstStyle/>
          <a:p>
            <a:endParaRPr sz="1350"/>
          </a:p>
        </p:txBody>
      </p:sp>
      <p:sp>
        <p:nvSpPr>
          <p:cNvPr id="38" name="object 38"/>
          <p:cNvSpPr/>
          <p:nvPr/>
        </p:nvSpPr>
        <p:spPr>
          <a:xfrm>
            <a:off x="3116389" y="2403729"/>
            <a:ext cx="948690" cy="516255"/>
          </a:xfrm>
          <a:custGeom>
            <a:avLst/>
            <a:gdLst/>
            <a:ahLst/>
            <a:cxnLst/>
            <a:rect l="l" t="t" r="r" b="b"/>
            <a:pathLst>
              <a:path w="1264920" h="688339">
                <a:moveTo>
                  <a:pt x="1190329" y="662684"/>
                </a:moveTo>
                <a:lnTo>
                  <a:pt x="1178052" y="685545"/>
                </a:lnTo>
                <a:lnTo>
                  <a:pt x="1264919" y="688085"/>
                </a:lnTo>
                <a:lnTo>
                  <a:pt x="1251338" y="668782"/>
                </a:lnTo>
                <a:lnTo>
                  <a:pt x="1201674" y="668782"/>
                </a:lnTo>
                <a:lnTo>
                  <a:pt x="1190329" y="662684"/>
                </a:lnTo>
                <a:close/>
              </a:path>
              <a:path w="1264920" h="688339">
                <a:moveTo>
                  <a:pt x="1202615" y="639807"/>
                </a:moveTo>
                <a:lnTo>
                  <a:pt x="1190329" y="662684"/>
                </a:lnTo>
                <a:lnTo>
                  <a:pt x="1201674" y="668782"/>
                </a:lnTo>
                <a:lnTo>
                  <a:pt x="1213992" y="645921"/>
                </a:lnTo>
                <a:lnTo>
                  <a:pt x="1202615" y="639807"/>
                </a:lnTo>
                <a:close/>
              </a:path>
              <a:path w="1264920" h="688339">
                <a:moveTo>
                  <a:pt x="1214881" y="616965"/>
                </a:moveTo>
                <a:lnTo>
                  <a:pt x="1202615" y="639807"/>
                </a:lnTo>
                <a:lnTo>
                  <a:pt x="1213992" y="645921"/>
                </a:lnTo>
                <a:lnTo>
                  <a:pt x="1201674" y="668782"/>
                </a:lnTo>
                <a:lnTo>
                  <a:pt x="1251338" y="668782"/>
                </a:lnTo>
                <a:lnTo>
                  <a:pt x="1214881" y="616965"/>
                </a:lnTo>
                <a:close/>
              </a:path>
              <a:path w="1264920" h="688339">
                <a:moveTo>
                  <a:pt x="12191" y="0"/>
                </a:moveTo>
                <a:lnTo>
                  <a:pt x="0" y="22860"/>
                </a:lnTo>
                <a:lnTo>
                  <a:pt x="1190329" y="662684"/>
                </a:lnTo>
                <a:lnTo>
                  <a:pt x="1202615" y="639807"/>
                </a:lnTo>
                <a:lnTo>
                  <a:pt x="12191" y="0"/>
                </a:lnTo>
                <a:close/>
              </a:path>
            </a:pathLst>
          </a:custGeom>
          <a:solidFill>
            <a:srgbClr val="000000"/>
          </a:solidFill>
        </p:spPr>
        <p:txBody>
          <a:bodyPr wrap="square" lIns="0" tIns="0" rIns="0" bIns="0" rtlCol="0"/>
          <a:lstStyle/>
          <a:p>
            <a:endParaRPr sz="1350"/>
          </a:p>
        </p:txBody>
      </p:sp>
      <p:sp>
        <p:nvSpPr>
          <p:cNvPr id="39" name="object 39"/>
          <p:cNvSpPr/>
          <p:nvPr/>
        </p:nvSpPr>
        <p:spPr>
          <a:xfrm>
            <a:off x="3116200" y="2396299"/>
            <a:ext cx="949166" cy="534353"/>
          </a:xfrm>
          <a:custGeom>
            <a:avLst/>
            <a:gdLst/>
            <a:ahLst/>
            <a:cxnLst/>
            <a:rect l="l" t="t" r="r" b="b"/>
            <a:pathLst>
              <a:path w="1265554" h="712470">
                <a:moveTo>
                  <a:pt x="1190953" y="26516"/>
                </a:moveTo>
                <a:lnTo>
                  <a:pt x="0" y="689737"/>
                </a:lnTo>
                <a:lnTo>
                  <a:pt x="12700" y="712343"/>
                </a:lnTo>
                <a:lnTo>
                  <a:pt x="1203541" y="49115"/>
                </a:lnTo>
                <a:lnTo>
                  <a:pt x="1190953" y="26516"/>
                </a:lnTo>
                <a:close/>
              </a:path>
              <a:path w="1265554" h="712470">
                <a:moveTo>
                  <a:pt x="1251378" y="20193"/>
                </a:moveTo>
                <a:lnTo>
                  <a:pt x="1202308" y="20193"/>
                </a:lnTo>
                <a:lnTo>
                  <a:pt x="1214882" y="42799"/>
                </a:lnTo>
                <a:lnTo>
                  <a:pt x="1203541" y="49115"/>
                </a:lnTo>
                <a:lnTo>
                  <a:pt x="1216152" y="71755"/>
                </a:lnTo>
                <a:lnTo>
                  <a:pt x="1251378" y="20193"/>
                </a:lnTo>
                <a:close/>
              </a:path>
              <a:path w="1265554" h="712470">
                <a:moveTo>
                  <a:pt x="1202308" y="20193"/>
                </a:moveTo>
                <a:lnTo>
                  <a:pt x="1190953" y="26516"/>
                </a:lnTo>
                <a:lnTo>
                  <a:pt x="1203541" y="49115"/>
                </a:lnTo>
                <a:lnTo>
                  <a:pt x="1214882" y="42799"/>
                </a:lnTo>
                <a:lnTo>
                  <a:pt x="1202308" y="20193"/>
                </a:lnTo>
                <a:close/>
              </a:path>
              <a:path w="1265554" h="712470">
                <a:moveTo>
                  <a:pt x="1265173" y="0"/>
                </a:moveTo>
                <a:lnTo>
                  <a:pt x="1178306" y="3810"/>
                </a:lnTo>
                <a:lnTo>
                  <a:pt x="1190953" y="26516"/>
                </a:lnTo>
                <a:lnTo>
                  <a:pt x="1202308" y="20193"/>
                </a:lnTo>
                <a:lnTo>
                  <a:pt x="1251378" y="20193"/>
                </a:lnTo>
                <a:lnTo>
                  <a:pt x="1265173" y="0"/>
                </a:lnTo>
                <a:close/>
              </a:path>
            </a:pathLst>
          </a:custGeom>
          <a:solidFill>
            <a:srgbClr val="000000"/>
          </a:solidFill>
        </p:spPr>
        <p:txBody>
          <a:bodyPr wrap="square" lIns="0" tIns="0" rIns="0" bIns="0" rtlCol="0"/>
          <a:lstStyle/>
          <a:p>
            <a:endParaRPr sz="1350"/>
          </a:p>
        </p:txBody>
      </p:sp>
      <p:sp>
        <p:nvSpPr>
          <p:cNvPr id="40" name="object 40"/>
          <p:cNvSpPr/>
          <p:nvPr/>
        </p:nvSpPr>
        <p:spPr>
          <a:xfrm>
            <a:off x="3113722" y="1872805"/>
            <a:ext cx="951548" cy="1056323"/>
          </a:xfrm>
          <a:custGeom>
            <a:avLst/>
            <a:gdLst/>
            <a:ahLst/>
            <a:cxnLst/>
            <a:rect l="l" t="t" r="r" b="b"/>
            <a:pathLst>
              <a:path w="1268729" h="1408429">
                <a:moveTo>
                  <a:pt x="1206857" y="49123"/>
                </a:moveTo>
                <a:lnTo>
                  <a:pt x="0" y="1390650"/>
                </a:lnTo>
                <a:lnTo>
                  <a:pt x="19303" y="1407921"/>
                </a:lnTo>
                <a:lnTo>
                  <a:pt x="1226100" y="66463"/>
                </a:lnTo>
                <a:lnTo>
                  <a:pt x="1206857" y="49123"/>
                </a:lnTo>
                <a:close/>
              </a:path>
              <a:path w="1268729" h="1408429">
                <a:moveTo>
                  <a:pt x="1257584" y="39497"/>
                </a:moveTo>
                <a:lnTo>
                  <a:pt x="1215517" y="39497"/>
                </a:lnTo>
                <a:lnTo>
                  <a:pt x="1234820" y="56768"/>
                </a:lnTo>
                <a:lnTo>
                  <a:pt x="1226100" y="66463"/>
                </a:lnTo>
                <a:lnTo>
                  <a:pt x="1245361" y="83820"/>
                </a:lnTo>
                <a:lnTo>
                  <a:pt x="1257584" y="39497"/>
                </a:lnTo>
                <a:close/>
              </a:path>
              <a:path w="1268729" h="1408429">
                <a:moveTo>
                  <a:pt x="1215517" y="39497"/>
                </a:moveTo>
                <a:lnTo>
                  <a:pt x="1206857" y="49123"/>
                </a:lnTo>
                <a:lnTo>
                  <a:pt x="1226100" y="66463"/>
                </a:lnTo>
                <a:lnTo>
                  <a:pt x="1234820" y="56768"/>
                </a:lnTo>
                <a:lnTo>
                  <a:pt x="1215517" y="39497"/>
                </a:lnTo>
                <a:close/>
              </a:path>
              <a:path w="1268729" h="1408429">
                <a:moveTo>
                  <a:pt x="1268475" y="0"/>
                </a:moveTo>
                <a:lnTo>
                  <a:pt x="1187577" y="31750"/>
                </a:lnTo>
                <a:lnTo>
                  <a:pt x="1206857" y="49123"/>
                </a:lnTo>
                <a:lnTo>
                  <a:pt x="1215517" y="39497"/>
                </a:lnTo>
                <a:lnTo>
                  <a:pt x="1257584" y="39497"/>
                </a:lnTo>
                <a:lnTo>
                  <a:pt x="1268475" y="0"/>
                </a:lnTo>
                <a:close/>
              </a:path>
            </a:pathLst>
          </a:custGeom>
          <a:solidFill>
            <a:srgbClr val="000000"/>
          </a:solidFill>
        </p:spPr>
        <p:txBody>
          <a:bodyPr wrap="square" lIns="0" tIns="0" rIns="0" bIns="0" rtlCol="0"/>
          <a:lstStyle/>
          <a:p>
            <a:endParaRPr sz="1350"/>
          </a:p>
        </p:txBody>
      </p:sp>
      <p:sp>
        <p:nvSpPr>
          <p:cNvPr id="41" name="object 41"/>
          <p:cNvSpPr/>
          <p:nvPr/>
        </p:nvSpPr>
        <p:spPr>
          <a:xfrm>
            <a:off x="3112674" y="1347025"/>
            <a:ext cx="952500" cy="1580198"/>
          </a:xfrm>
          <a:custGeom>
            <a:avLst/>
            <a:gdLst/>
            <a:ahLst/>
            <a:cxnLst/>
            <a:rect l="l" t="t" r="r" b="b"/>
            <a:pathLst>
              <a:path w="1270000" h="2106929">
                <a:moveTo>
                  <a:pt x="1218768" y="59998"/>
                </a:moveTo>
                <a:lnTo>
                  <a:pt x="0" y="2093467"/>
                </a:lnTo>
                <a:lnTo>
                  <a:pt x="22098" y="2106803"/>
                </a:lnTo>
                <a:lnTo>
                  <a:pt x="1241011" y="73301"/>
                </a:lnTo>
                <a:lnTo>
                  <a:pt x="1218768" y="59998"/>
                </a:lnTo>
                <a:close/>
              </a:path>
              <a:path w="1270000" h="2106929">
                <a:moveTo>
                  <a:pt x="1266144" y="48894"/>
                </a:moveTo>
                <a:lnTo>
                  <a:pt x="1225422" y="48894"/>
                </a:lnTo>
                <a:lnTo>
                  <a:pt x="1247647" y="62229"/>
                </a:lnTo>
                <a:lnTo>
                  <a:pt x="1241011" y="73301"/>
                </a:lnTo>
                <a:lnTo>
                  <a:pt x="1263269" y="86613"/>
                </a:lnTo>
                <a:lnTo>
                  <a:pt x="1266144" y="48894"/>
                </a:lnTo>
                <a:close/>
              </a:path>
              <a:path w="1270000" h="2106929">
                <a:moveTo>
                  <a:pt x="1225422" y="48894"/>
                </a:moveTo>
                <a:lnTo>
                  <a:pt x="1218768" y="59998"/>
                </a:lnTo>
                <a:lnTo>
                  <a:pt x="1241011" y="73301"/>
                </a:lnTo>
                <a:lnTo>
                  <a:pt x="1247647" y="62229"/>
                </a:lnTo>
                <a:lnTo>
                  <a:pt x="1225422" y="48894"/>
                </a:lnTo>
                <a:close/>
              </a:path>
              <a:path w="1270000" h="2106929">
                <a:moveTo>
                  <a:pt x="1269872" y="0"/>
                </a:moveTo>
                <a:lnTo>
                  <a:pt x="1196594" y="46736"/>
                </a:lnTo>
                <a:lnTo>
                  <a:pt x="1218768" y="59998"/>
                </a:lnTo>
                <a:lnTo>
                  <a:pt x="1225422" y="48894"/>
                </a:lnTo>
                <a:lnTo>
                  <a:pt x="1266144" y="48894"/>
                </a:lnTo>
                <a:lnTo>
                  <a:pt x="1269872" y="0"/>
                </a:lnTo>
                <a:close/>
              </a:path>
            </a:pathLst>
          </a:custGeom>
          <a:solidFill>
            <a:srgbClr val="000000"/>
          </a:solidFill>
        </p:spPr>
        <p:txBody>
          <a:bodyPr wrap="square" lIns="0" tIns="0" rIns="0" bIns="0" rtlCol="0"/>
          <a:lstStyle/>
          <a:p>
            <a:endParaRPr sz="1350"/>
          </a:p>
        </p:txBody>
      </p:sp>
      <p:sp>
        <p:nvSpPr>
          <p:cNvPr id="42" name="object 42"/>
          <p:cNvSpPr/>
          <p:nvPr/>
        </p:nvSpPr>
        <p:spPr>
          <a:xfrm>
            <a:off x="3116104" y="1872805"/>
            <a:ext cx="949166" cy="548640"/>
          </a:xfrm>
          <a:custGeom>
            <a:avLst/>
            <a:gdLst/>
            <a:ahLst/>
            <a:cxnLst/>
            <a:rect l="l" t="t" r="r" b="b"/>
            <a:pathLst>
              <a:path w="1265554" h="731519">
                <a:moveTo>
                  <a:pt x="1191467" y="27371"/>
                </a:moveTo>
                <a:lnTo>
                  <a:pt x="0" y="708660"/>
                </a:lnTo>
                <a:lnTo>
                  <a:pt x="12953" y="731138"/>
                </a:lnTo>
                <a:lnTo>
                  <a:pt x="1204326" y="49833"/>
                </a:lnTo>
                <a:lnTo>
                  <a:pt x="1191467" y="27371"/>
                </a:lnTo>
                <a:close/>
              </a:path>
              <a:path w="1265554" h="731519">
                <a:moveTo>
                  <a:pt x="1251343" y="20954"/>
                </a:moveTo>
                <a:lnTo>
                  <a:pt x="1202690" y="20954"/>
                </a:lnTo>
                <a:lnTo>
                  <a:pt x="1215517" y="43434"/>
                </a:lnTo>
                <a:lnTo>
                  <a:pt x="1204326" y="49833"/>
                </a:lnTo>
                <a:lnTo>
                  <a:pt x="1217168" y="72262"/>
                </a:lnTo>
                <a:lnTo>
                  <a:pt x="1251343" y="20954"/>
                </a:lnTo>
                <a:close/>
              </a:path>
              <a:path w="1265554" h="731519">
                <a:moveTo>
                  <a:pt x="1202690" y="20954"/>
                </a:moveTo>
                <a:lnTo>
                  <a:pt x="1191467" y="27371"/>
                </a:lnTo>
                <a:lnTo>
                  <a:pt x="1204326" y="49833"/>
                </a:lnTo>
                <a:lnTo>
                  <a:pt x="1215517" y="43434"/>
                </a:lnTo>
                <a:lnTo>
                  <a:pt x="1202690" y="20954"/>
                </a:lnTo>
                <a:close/>
              </a:path>
              <a:path w="1265554" h="731519">
                <a:moveTo>
                  <a:pt x="1265300" y="0"/>
                </a:moveTo>
                <a:lnTo>
                  <a:pt x="1178559" y="4825"/>
                </a:lnTo>
                <a:lnTo>
                  <a:pt x="1191467" y="27371"/>
                </a:lnTo>
                <a:lnTo>
                  <a:pt x="1202690" y="20954"/>
                </a:lnTo>
                <a:lnTo>
                  <a:pt x="1251343" y="20954"/>
                </a:lnTo>
                <a:lnTo>
                  <a:pt x="1265300" y="0"/>
                </a:lnTo>
                <a:close/>
              </a:path>
            </a:pathLst>
          </a:custGeom>
          <a:solidFill>
            <a:srgbClr val="000000"/>
          </a:solidFill>
        </p:spPr>
        <p:txBody>
          <a:bodyPr wrap="square" lIns="0" tIns="0" rIns="0" bIns="0" rtlCol="0"/>
          <a:lstStyle/>
          <a:p>
            <a:endParaRPr sz="1350"/>
          </a:p>
        </p:txBody>
      </p:sp>
      <p:sp>
        <p:nvSpPr>
          <p:cNvPr id="43" name="object 43"/>
          <p:cNvSpPr/>
          <p:nvPr/>
        </p:nvSpPr>
        <p:spPr>
          <a:xfrm>
            <a:off x="3113722" y="1347025"/>
            <a:ext cx="951548" cy="1072039"/>
          </a:xfrm>
          <a:custGeom>
            <a:avLst/>
            <a:gdLst/>
            <a:ahLst/>
            <a:cxnLst/>
            <a:rect l="l" t="t" r="r" b="b"/>
            <a:pathLst>
              <a:path w="1268729" h="1429385">
                <a:moveTo>
                  <a:pt x="1207198" y="49553"/>
                </a:moveTo>
                <a:lnTo>
                  <a:pt x="0" y="1412113"/>
                </a:lnTo>
                <a:lnTo>
                  <a:pt x="19303" y="1429257"/>
                </a:lnTo>
                <a:lnTo>
                  <a:pt x="1226589" y="66742"/>
                </a:lnTo>
                <a:lnTo>
                  <a:pt x="1207198" y="49553"/>
                </a:lnTo>
                <a:close/>
              </a:path>
              <a:path w="1268729" h="1429385">
                <a:moveTo>
                  <a:pt x="1257797" y="39877"/>
                </a:moveTo>
                <a:lnTo>
                  <a:pt x="1215770" y="39877"/>
                </a:lnTo>
                <a:lnTo>
                  <a:pt x="1235202" y="57023"/>
                </a:lnTo>
                <a:lnTo>
                  <a:pt x="1226589" y="66742"/>
                </a:lnTo>
                <a:lnTo>
                  <a:pt x="1245996" y="83946"/>
                </a:lnTo>
                <a:lnTo>
                  <a:pt x="1257797" y="39877"/>
                </a:lnTo>
                <a:close/>
              </a:path>
              <a:path w="1268729" h="1429385">
                <a:moveTo>
                  <a:pt x="1215770" y="39877"/>
                </a:moveTo>
                <a:lnTo>
                  <a:pt x="1207198" y="49553"/>
                </a:lnTo>
                <a:lnTo>
                  <a:pt x="1226589" y="66742"/>
                </a:lnTo>
                <a:lnTo>
                  <a:pt x="1235202" y="57023"/>
                </a:lnTo>
                <a:lnTo>
                  <a:pt x="1215770" y="39877"/>
                </a:lnTo>
                <a:close/>
              </a:path>
              <a:path w="1268729" h="1429385">
                <a:moveTo>
                  <a:pt x="1268475" y="0"/>
                </a:moveTo>
                <a:lnTo>
                  <a:pt x="1187831" y="32385"/>
                </a:lnTo>
                <a:lnTo>
                  <a:pt x="1207198" y="49553"/>
                </a:lnTo>
                <a:lnTo>
                  <a:pt x="1215770" y="39877"/>
                </a:lnTo>
                <a:lnTo>
                  <a:pt x="1257797" y="39877"/>
                </a:lnTo>
                <a:lnTo>
                  <a:pt x="1268475" y="0"/>
                </a:lnTo>
                <a:close/>
              </a:path>
            </a:pathLst>
          </a:custGeom>
          <a:solidFill>
            <a:srgbClr val="000000"/>
          </a:solidFill>
        </p:spPr>
        <p:txBody>
          <a:bodyPr wrap="square" lIns="0" tIns="0" rIns="0" bIns="0" rtlCol="0"/>
          <a:lstStyle/>
          <a:p>
            <a:endParaRPr sz="1350"/>
          </a:p>
        </p:txBody>
      </p:sp>
      <p:sp>
        <p:nvSpPr>
          <p:cNvPr id="44" name="object 44"/>
          <p:cNvSpPr/>
          <p:nvPr/>
        </p:nvSpPr>
        <p:spPr>
          <a:xfrm>
            <a:off x="4446651" y="1317117"/>
            <a:ext cx="944404" cy="58579"/>
          </a:xfrm>
          <a:custGeom>
            <a:avLst/>
            <a:gdLst/>
            <a:ahLst/>
            <a:cxnLst/>
            <a:rect l="l" t="t" r="r" b="b"/>
            <a:pathLst>
              <a:path w="1259204" h="78105">
                <a:moveTo>
                  <a:pt x="1181989" y="0"/>
                </a:moveTo>
                <a:lnTo>
                  <a:pt x="1181565" y="25938"/>
                </a:lnTo>
                <a:lnTo>
                  <a:pt x="1194562" y="26162"/>
                </a:lnTo>
                <a:lnTo>
                  <a:pt x="1194054" y="51943"/>
                </a:lnTo>
                <a:lnTo>
                  <a:pt x="1181140" y="51943"/>
                </a:lnTo>
                <a:lnTo>
                  <a:pt x="1180719" y="77724"/>
                </a:lnTo>
                <a:lnTo>
                  <a:pt x="1234458" y="51943"/>
                </a:lnTo>
                <a:lnTo>
                  <a:pt x="1194054" y="51943"/>
                </a:lnTo>
                <a:lnTo>
                  <a:pt x="1181143" y="51721"/>
                </a:lnTo>
                <a:lnTo>
                  <a:pt x="1234919" y="51721"/>
                </a:lnTo>
                <a:lnTo>
                  <a:pt x="1259078" y="40132"/>
                </a:lnTo>
                <a:lnTo>
                  <a:pt x="1181989" y="0"/>
                </a:lnTo>
                <a:close/>
              </a:path>
              <a:path w="1259204" h="78105">
                <a:moveTo>
                  <a:pt x="1181565" y="25938"/>
                </a:moveTo>
                <a:lnTo>
                  <a:pt x="1181143" y="51721"/>
                </a:lnTo>
                <a:lnTo>
                  <a:pt x="1194054" y="51943"/>
                </a:lnTo>
                <a:lnTo>
                  <a:pt x="1194562" y="26162"/>
                </a:lnTo>
                <a:lnTo>
                  <a:pt x="1181565" y="25938"/>
                </a:lnTo>
                <a:close/>
              </a:path>
              <a:path w="1259204" h="78105">
                <a:moveTo>
                  <a:pt x="508" y="5588"/>
                </a:moveTo>
                <a:lnTo>
                  <a:pt x="0" y="31496"/>
                </a:lnTo>
                <a:lnTo>
                  <a:pt x="1181143" y="51721"/>
                </a:lnTo>
                <a:lnTo>
                  <a:pt x="1181565" y="25938"/>
                </a:lnTo>
                <a:lnTo>
                  <a:pt x="508" y="5588"/>
                </a:lnTo>
                <a:close/>
              </a:path>
            </a:pathLst>
          </a:custGeom>
          <a:solidFill>
            <a:srgbClr val="000000"/>
          </a:solidFill>
        </p:spPr>
        <p:txBody>
          <a:bodyPr wrap="square" lIns="0" tIns="0" rIns="0" bIns="0" rtlCol="0"/>
          <a:lstStyle/>
          <a:p>
            <a:endParaRPr sz="1350"/>
          </a:p>
        </p:txBody>
      </p:sp>
      <p:sp>
        <p:nvSpPr>
          <p:cNvPr id="45" name="object 45"/>
          <p:cNvSpPr/>
          <p:nvPr/>
        </p:nvSpPr>
        <p:spPr>
          <a:xfrm>
            <a:off x="4441984" y="1322642"/>
            <a:ext cx="949166" cy="550545"/>
          </a:xfrm>
          <a:custGeom>
            <a:avLst/>
            <a:gdLst/>
            <a:ahLst/>
            <a:cxnLst/>
            <a:rect l="l" t="t" r="r" b="b"/>
            <a:pathLst>
              <a:path w="1265554" h="734060">
                <a:moveTo>
                  <a:pt x="1191423" y="706130"/>
                </a:moveTo>
                <a:lnTo>
                  <a:pt x="1178559" y="728599"/>
                </a:lnTo>
                <a:lnTo>
                  <a:pt x="1265301" y="733678"/>
                </a:lnTo>
                <a:lnTo>
                  <a:pt x="1251307" y="712597"/>
                </a:lnTo>
                <a:lnTo>
                  <a:pt x="1202689" y="712597"/>
                </a:lnTo>
                <a:lnTo>
                  <a:pt x="1191423" y="706130"/>
                </a:lnTo>
                <a:close/>
              </a:path>
              <a:path w="1265554" h="734060">
                <a:moveTo>
                  <a:pt x="1204281" y="683670"/>
                </a:moveTo>
                <a:lnTo>
                  <a:pt x="1191423" y="706130"/>
                </a:lnTo>
                <a:lnTo>
                  <a:pt x="1202689" y="712597"/>
                </a:lnTo>
                <a:lnTo>
                  <a:pt x="1215516" y="690117"/>
                </a:lnTo>
                <a:lnTo>
                  <a:pt x="1204281" y="683670"/>
                </a:lnTo>
                <a:close/>
              </a:path>
              <a:path w="1265554" h="734060">
                <a:moveTo>
                  <a:pt x="1217167" y="661162"/>
                </a:moveTo>
                <a:lnTo>
                  <a:pt x="1204281" y="683670"/>
                </a:lnTo>
                <a:lnTo>
                  <a:pt x="1215516" y="690117"/>
                </a:lnTo>
                <a:lnTo>
                  <a:pt x="1202689" y="712597"/>
                </a:lnTo>
                <a:lnTo>
                  <a:pt x="1251307" y="712597"/>
                </a:lnTo>
                <a:lnTo>
                  <a:pt x="1217167" y="661162"/>
                </a:lnTo>
                <a:close/>
              </a:path>
              <a:path w="1265554" h="734060">
                <a:moveTo>
                  <a:pt x="12953" y="0"/>
                </a:moveTo>
                <a:lnTo>
                  <a:pt x="0" y="22351"/>
                </a:lnTo>
                <a:lnTo>
                  <a:pt x="1191423" y="706130"/>
                </a:lnTo>
                <a:lnTo>
                  <a:pt x="1204281" y="683670"/>
                </a:lnTo>
                <a:lnTo>
                  <a:pt x="12953" y="0"/>
                </a:lnTo>
                <a:close/>
              </a:path>
            </a:pathLst>
          </a:custGeom>
          <a:solidFill>
            <a:srgbClr val="000000"/>
          </a:solidFill>
        </p:spPr>
        <p:txBody>
          <a:bodyPr wrap="square" lIns="0" tIns="0" rIns="0" bIns="0" rtlCol="0"/>
          <a:lstStyle/>
          <a:p>
            <a:endParaRPr sz="1350"/>
          </a:p>
        </p:txBody>
      </p:sp>
      <p:sp>
        <p:nvSpPr>
          <p:cNvPr id="46" name="object 46"/>
          <p:cNvSpPr/>
          <p:nvPr/>
        </p:nvSpPr>
        <p:spPr>
          <a:xfrm>
            <a:off x="4439602" y="1324546"/>
            <a:ext cx="951548" cy="1072039"/>
          </a:xfrm>
          <a:custGeom>
            <a:avLst/>
            <a:gdLst/>
            <a:ahLst/>
            <a:cxnLst/>
            <a:rect l="l" t="t" r="r" b="b"/>
            <a:pathLst>
              <a:path w="1268729" h="1429385">
                <a:moveTo>
                  <a:pt x="1207156" y="1379783"/>
                </a:moveTo>
                <a:lnTo>
                  <a:pt x="1187830" y="1396873"/>
                </a:lnTo>
                <a:lnTo>
                  <a:pt x="1268476" y="1429385"/>
                </a:lnTo>
                <a:lnTo>
                  <a:pt x="1257797" y="1389507"/>
                </a:lnTo>
                <a:lnTo>
                  <a:pt x="1215770" y="1389507"/>
                </a:lnTo>
                <a:lnTo>
                  <a:pt x="1207156" y="1379783"/>
                </a:lnTo>
                <a:close/>
              </a:path>
              <a:path w="1268729" h="1429385">
                <a:moveTo>
                  <a:pt x="1226631" y="1362562"/>
                </a:moveTo>
                <a:lnTo>
                  <a:pt x="1207156" y="1379783"/>
                </a:lnTo>
                <a:lnTo>
                  <a:pt x="1215770" y="1389507"/>
                </a:lnTo>
                <a:lnTo>
                  <a:pt x="1235202" y="1372235"/>
                </a:lnTo>
                <a:lnTo>
                  <a:pt x="1226631" y="1362562"/>
                </a:lnTo>
                <a:close/>
              </a:path>
              <a:path w="1268729" h="1429385">
                <a:moveTo>
                  <a:pt x="1245996" y="1345438"/>
                </a:moveTo>
                <a:lnTo>
                  <a:pt x="1226631" y="1362562"/>
                </a:lnTo>
                <a:lnTo>
                  <a:pt x="1235202" y="1372235"/>
                </a:lnTo>
                <a:lnTo>
                  <a:pt x="1215770" y="1389507"/>
                </a:lnTo>
                <a:lnTo>
                  <a:pt x="1257797" y="1389507"/>
                </a:lnTo>
                <a:lnTo>
                  <a:pt x="1245996" y="1345438"/>
                </a:lnTo>
                <a:close/>
              </a:path>
              <a:path w="1268729" h="1429385">
                <a:moveTo>
                  <a:pt x="19303" y="0"/>
                </a:moveTo>
                <a:lnTo>
                  <a:pt x="0" y="17272"/>
                </a:lnTo>
                <a:lnTo>
                  <a:pt x="1207156" y="1379783"/>
                </a:lnTo>
                <a:lnTo>
                  <a:pt x="1226631" y="1362562"/>
                </a:lnTo>
                <a:lnTo>
                  <a:pt x="19303" y="0"/>
                </a:lnTo>
                <a:close/>
              </a:path>
            </a:pathLst>
          </a:custGeom>
          <a:solidFill>
            <a:srgbClr val="000000"/>
          </a:solidFill>
        </p:spPr>
        <p:txBody>
          <a:bodyPr wrap="square" lIns="0" tIns="0" rIns="0" bIns="0" rtlCol="0"/>
          <a:lstStyle/>
          <a:p>
            <a:endParaRPr sz="1350"/>
          </a:p>
        </p:txBody>
      </p:sp>
      <p:sp>
        <p:nvSpPr>
          <p:cNvPr id="47" name="object 47"/>
          <p:cNvSpPr/>
          <p:nvPr/>
        </p:nvSpPr>
        <p:spPr>
          <a:xfrm>
            <a:off x="4438460" y="1326071"/>
            <a:ext cx="952500" cy="1594485"/>
          </a:xfrm>
          <a:custGeom>
            <a:avLst/>
            <a:gdLst/>
            <a:ahLst/>
            <a:cxnLst/>
            <a:rect l="l" t="t" r="r" b="b"/>
            <a:pathLst>
              <a:path w="1270000" h="2125979">
                <a:moveTo>
                  <a:pt x="1219188" y="2065315"/>
                </a:moveTo>
                <a:lnTo>
                  <a:pt x="1196848" y="2078608"/>
                </a:lnTo>
                <a:lnTo>
                  <a:pt x="1270000" y="2125598"/>
                </a:lnTo>
                <a:lnTo>
                  <a:pt x="1266401" y="2076449"/>
                </a:lnTo>
                <a:lnTo>
                  <a:pt x="1225803" y="2076449"/>
                </a:lnTo>
                <a:lnTo>
                  <a:pt x="1219188" y="2065315"/>
                </a:lnTo>
                <a:close/>
              </a:path>
              <a:path w="1270000" h="2125979">
                <a:moveTo>
                  <a:pt x="1241406" y="2052094"/>
                </a:moveTo>
                <a:lnTo>
                  <a:pt x="1219188" y="2065315"/>
                </a:lnTo>
                <a:lnTo>
                  <a:pt x="1225803" y="2076449"/>
                </a:lnTo>
                <a:lnTo>
                  <a:pt x="1248028" y="2063241"/>
                </a:lnTo>
                <a:lnTo>
                  <a:pt x="1241406" y="2052094"/>
                </a:lnTo>
                <a:close/>
              </a:path>
              <a:path w="1270000" h="2125979">
                <a:moveTo>
                  <a:pt x="1263650" y="2038857"/>
                </a:moveTo>
                <a:lnTo>
                  <a:pt x="1241406" y="2052094"/>
                </a:lnTo>
                <a:lnTo>
                  <a:pt x="1248028" y="2063241"/>
                </a:lnTo>
                <a:lnTo>
                  <a:pt x="1225803" y="2076449"/>
                </a:lnTo>
                <a:lnTo>
                  <a:pt x="1266401" y="2076449"/>
                </a:lnTo>
                <a:lnTo>
                  <a:pt x="1263650" y="2038857"/>
                </a:lnTo>
                <a:close/>
              </a:path>
              <a:path w="1270000" h="2125979">
                <a:moveTo>
                  <a:pt x="22351" y="0"/>
                </a:moveTo>
                <a:lnTo>
                  <a:pt x="0" y="13207"/>
                </a:lnTo>
                <a:lnTo>
                  <a:pt x="1219188" y="2065315"/>
                </a:lnTo>
                <a:lnTo>
                  <a:pt x="1241406" y="2052094"/>
                </a:lnTo>
                <a:lnTo>
                  <a:pt x="22351" y="0"/>
                </a:lnTo>
                <a:close/>
              </a:path>
            </a:pathLst>
          </a:custGeom>
          <a:solidFill>
            <a:srgbClr val="000000"/>
          </a:solidFill>
        </p:spPr>
        <p:txBody>
          <a:bodyPr wrap="square" lIns="0" tIns="0" rIns="0" bIns="0" rtlCol="0"/>
          <a:lstStyle/>
          <a:p>
            <a:endParaRPr sz="1350"/>
          </a:p>
        </p:txBody>
      </p:sp>
      <p:sp>
        <p:nvSpPr>
          <p:cNvPr id="48" name="object 48"/>
          <p:cNvSpPr/>
          <p:nvPr/>
        </p:nvSpPr>
        <p:spPr>
          <a:xfrm>
            <a:off x="4446555" y="1836801"/>
            <a:ext cx="944404" cy="63341"/>
          </a:xfrm>
          <a:custGeom>
            <a:avLst/>
            <a:gdLst/>
            <a:ahLst/>
            <a:cxnLst/>
            <a:rect l="l" t="t" r="r" b="b"/>
            <a:pathLst>
              <a:path w="1259204" h="84455">
                <a:moveTo>
                  <a:pt x="1182624" y="6731"/>
                </a:moveTo>
                <a:lnTo>
                  <a:pt x="1181905" y="32537"/>
                </a:lnTo>
                <a:lnTo>
                  <a:pt x="1194816" y="32893"/>
                </a:lnTo>
                <a:lnTo>
                  <a:pt x="1194054" y="58801"/>
                </a:lnTo>
                <a:lnTo>
                  <a:pt x="1181175" y="58801"/>
                </a:lnTo>
                <a:lnTo>
                  <a:pt x="1180464" y="84328"/>
                </a:lnTo>
                <a:lnTo>
                  <a:pt x="1235228" y="58801"/>
                </a:lnTo>
                <a:lnTo>
                  <a:pt x="1194054" y="58801"/>
                </a:lnTo>
                <a:lnTo>
                  <a:pt x="1181185" y="58446"/>
                </a:lnTo>
                <a:lnTo>
                  <a:pt x="1235989" y="58446"/>
                </a:lnTo>
                <a:lnTo>
                  <a:pt x="1259205" y="47625"/>
                </a:lnTo>
                <a:lnTo>
                  <a:pt x="1182624" y="6731"/>
                </a:lnTo>
                <a:close/>
              </a:path>
              <a:path w="1259204" h="84455">
                <a:moveTo>
                  <a:pt x="1181905" y="32537"/>
                </a:moveTo>
                <a:lnTo>
                  <a:pt x="1181185" y="58446"/>
                </a:lnTo>
                <a:lnTo>
                  <a:pt x="1194054" y="58801"/>
                </a:lnTo>
                <a:lnTo>
                  <a:pt x="1194816" y="32893"/>
                </a:lnTo>
                <a:lnTo>
                  <a:pt x="1181905" y="32537"/>
                </a:lnTo>
                <a:close/>
              </a:path>
              <a:path w="1259204" h="84455">
                <a:moveTo>
                  <a:pt x="762" y="0"/>
                </a:moveTo>
                <a:lnTo>
                  <a:pt x="0" y="25908"/>
                </a:lnTo>
                <a:lnTo>
                  <a:pt x="1181185" y="58446"/>
                </a:lnTo>
                <a:lnTo>
                  <a:pt x="1181905" y="32537"/>
                </a:lnTo>
                <a:lnTo>
                  <a:pt x="762" y="0"/>
                </a:lnTo>
                <a:close/>
              </a:path>
            </a:pathLst>
          </a:custGeom>
          <a:solidFill>
            <a:srgbClr val="000000"/>
          </a:solidFill>
        </p:spPr>
        <p:txBody>
          <a:bodyPr wrap="square" lIns="0" tIns="0" rIns="0" bIns="0" rtlCol="0"/>
          <a:lstStyle/>
          <a:p>
            <a:endParaRPr sz="1350"/>
          </a:p>
        </p:txBody>
      </p:sp>
      <p:sp>
        <p:nvSpPr>
          <p:cNvPr id="49" name="object 49"/>
          <p:cNvSpPr/>
          <p:nvPr/>
        </p:nvSpPr>
        <p:spPr>
          <a:xfrm>
            <a:off x="4441984" y="1838134"/>
            <a:ext cx="949166" cy="558165"/>
          </a:xfrm>
          <a:custGeom>
            <a:avLst/>
            <a:gdLst/>
            <a:ahLst/>
            <a:cxnLst/>
            <a:rect l="l" t="t" r="r" b="b"/>
            <a:pathLst>
              <a:path w="1265554" h="744219">
                <a:moveTo>
                  <a:pt x="1191604" y="716227"/>
                </a:moveTo>
                <a:lnTo>
                  <a:pt x="1178559" y="738631"/>
                </a:lnTo>
                <a:lnTo>
                  <a:pt x="1265301" y="744092"/>
                </a:lnTo>
                <a:lnTo>
                  <a:pt x="1251313" y="722756"/>
                </a:lnTo>
                <a:lnTo>
                  <a:pt x="1202816" y="722756"/>
                </a:lnTo>
                <a:lnTo>
                  <a:pt x="1191604" y="716227"/>
                </a:lnTo>
                <a:close/>
              </a:path>
              <a:path w="1265554" h="744219">
                <a:moveTo>
                  <a:pt x="1204635" y="693847"/>
                </a:moveTo>
                <a:lnTo>
                  <a:pt x="1191604" y="716227"/>
                </a:lnTo>
                <a:lnTo>
                  <a:pt x="1202816" y="722756"/>
                </a:lnTo>
                <a:lnTo>
                  <a:pt x="1215897" y="700404"/>
                </a:lnTo>
                <a:lnTo>
                  <a:pt x="1204635" y="693847"/>
                </a:lnTo>
                <a:close/>
              </a:path>
              <a:path w="1265554" h="744219">
                <a:moveTo>
                  <a:pt x="1217676" y="671449"/>
                </a:moveTo>
                <a:lnTo>
                  <a:pt x="1204635" y="693847"/>
                </a:lnTo>
                <a:lnTo>
                  <a:pt x="1215897" y="700404"/>
                </a:lnTo>
                <a:lnTo>
                  <a:pt x="1202816" y="722756"/>
                </a:lnTo>
                <a:lnTo>
                  <a:pt x="1251313" y="722756"/>
                </a:lnTo>
                <a:lnTo>
                  <a:pt x="1217676" y="671449"/>
                </a:lnTo>
                <a:close/>
              </a:path>
              <a:path w="1265554" h="744219">
                <a:moveTo>
                  <a:pt x="12953" y="0"/>
                </a:moveTo>
                <a:lnTo>
                  <a:pt x="0" y="22351"/>
                </a:lnTo>
                <a:lnTo>
                  <a:pt x="1191604" y="716227"/>
                </a:lnTo>
                <a:lnTo>
                  <a:pt x="1204635" y="693847"/>
                </a:lnTo>
                <a:lnTo>
                  <a:pt x="12953" y="0"/>
                </a:lnTo>
                <a:close/>
              </a:path>
            </a:pathLst>
          </a:custGeom>
          <a:solidFill>
            <a:srgbClr val="000000"/>
          </a:solidFill>
        </p:spPr>
        <p:txBody>
          <a:bodyPr wrap="square" lIns="0" tIns="0" rIns="0" bIns="0" rtlCol="0"/>
          <a:lstStyle/>
          <a:p>
            <a:endParaRPr sz="1350"/>
          </a:p>
        </p:txBody>
      </p:sp>
      <p:sp>
        <p:nvSpPr>
          <p:cNvPr id="50" name="object 50"/>
          <p:cNvSpPr/>
          <p:nvPr/>
        </p:nvSpPr>
        <p:spPr>
          <a:xfrm>
            <a:off x="4439506" y="1840135"/>
            <a:ext cx="951548" cy="1080135"/>
          </a:xfrm>
          <a:custGeom>
            <a:avLst/>
            <a:gdLst/>
            <a:ahLst/>
            <a:cxnLst/>
            <a:rect l="l" t="t" r="r" b="b"/>
            <a:pathLst>
              <a:path w="1268729" h="1440179">
                <a:moveTo>
                  <a:pt x="1207574" y="1389915"/>
                </a:moveTo>
                <a:lnTo>
                  <a:pt x="1188085" y="1407033"/>
                </a:lnTo>
                <a:lnTo>
                  <a:pt x="1268603" y="1439672"/>
                </a:lnTo>
                <a:lnTo>
                  <a:pt x="1258072" y="1399667"/>
                </a:lnTo>
                <a:lnTo>
                  <a:pt x="1216152" y="1399667"/>
                </a:lnTo>
                <a:lnTo>
                  <a:pt x="1207574" y="1389915"/>
                </a:lnTo>
                <a:close/>
              </a:path>
              <a:path w="1268729" h="1440179">
                <a:moveTo>
                  <a:pt x="1227045" y="1372815"/>
                </a:moveTo>
                <a:lnTo>
                  <a:pt x="1207574" y="1389915"/>
                </a:lnTo>
                <a:lnTo>
                  <a:pt x="1216152" y="1399667"/>
                </a:lnTo>
                <a:lnTo>
                  <a:pt x="1235583" y="1382522"/>
                </a:lnTo>
                <a:lnTo>
                  <a:pt x="1227045" y="1372815"/>
                </a:lnTo>
                <a:close/>
              </a:path>
              <a:path w="1268729" h="1440179">
                <a:moveTo>
                  <a:pt x="1246505" y="1355725"/>
                </a:moveTo>
                <a:lnTo>
                  <a:pt x="1227045" y="1372815"/>
                </a:lnTo>
                <a:lnTo>
                  <a:pt x="1235583" y="1382522"/>
                </a:lnTo>
                <a:lnTo>
                  <a:pt x="1216152" y="1399667"/>
                </a:lnTo>
                <a:lnTo>
                  <a:pt x="1258072" y="1399667"/>
                </a:lnTo>
                <a:lnTo>
                  <a:pt x="1246505" y="1355725"/>
                </a:lnTo>
                <a:close/>
              </a:path>
              <a:path w="1268729" h="1440179">
                <a:moveTo>
                  <a:pt x="19558" y="0"/>
                </a:moveTo>
                <a:lnTo>
                  <a:pt x="0" y="17017"/>
                </a:lnTo>
                <a:lnTo>
                  <a:pt x="1207574" y="1389915"/>
                </a:lnTo>
                <a:lnTo>
                  <a:pt x="1227045" y="1372815"/>
                </a:lnTo>
                <a:lnTo>
                  <a:pt x="19558" y="0"/>
                </a:lnTo>
                <a:close/>
              </a:path>
            </a:pathLst>
          </a:custGeom>
          <a:solidFill>
            <a:srgbClr val="000000"/>
          </a:solidFill>
        </p:spPr>
        <p:txBody>
          <a:bodyPr wrap="square" lIns="0" tIns="0" rIns="0" bIns="0" rtlCol="0"/>
          <a:lstStyle/>
          <a:p>
            <a:endParaRPr sz="1350"/>
          </a:p>
        </p:txBody>
      </p:sp>
      <p:sp>
        <p:nvSpPr>
          <p:cNvPr id="51" name="object 51"/>
          <p:cNvSpPr/>
          <p:nvPr/>
        </p:nvSpPr>
        <p:spPr>
          <a:xfrm>
            <a:off x="4442270" y="2403729"/>
            <a:ext cx="948690" cy="516255"/>
          </a:xfrm>
          <a:custGeom>
            <a:avLst/>
            <a:gdLst/>
            <a:ahLst/>
            <a:cxnLst/>
            <a:rect l="l" t="t" r="r" b="b"/>
            <a:pathLst>
              <a:path w="1264920" h="688339">
                <a:moveTo>
                  <a:pt x="1190329" y="662684"/>
                </a:moveTo>
                <a:lnTo>
                  <a:pt x="1178052" y="685545"/>
                </a:lnTo>
                <a:lnTo>
                  <a:pt x="1264920" y="688085"/>
                </a:lnTo>
                <a:lnTo>
                  <a:pt x="1251338" y="668782"/>
                </a:lnTo>
                <a:lnTo>
                  <a:pt x="1201674" y="668782"/>
                </a:lnTo>
                <a:lnTo>
                  <a:pt x="1190329" y="662684"/>
                </a:lnTo>
                <a:close/>
              </a:path>
              <a:path w="1264920" h="688339">
                <a:moveTo>
                  <a:pt x="1202615" y="639807"/>
                </a:moveTo>
                <a:lnTo>
                  <a:pt x="1190329" y="662684"/>
                </a:lnTo>
                <a:lnTo>
                  <a:pt x="1201674" y="668782"/>
                </a:lnTo>
                <a:lnTo>
                  <a:pt x="1213993" y="645921"/>
                </a:lnTo>
                <a:lnTo>
                  <a:pt x="1202615" y="639807"/>
                </a:lnTo>
                <a:close/>
              </a:path>
              <a:path w="1264920" h="688339">
                <a:moveTo>
                  <a:pt x="1214882" y="616965"/>
                </a:moveTo>
                <a:lnTo>
                  <a:pt x="1202615" y="639807"/>
                </a:lnTo>
                <a:lnTo>
                  <a:pt x="1213993" y="645921"/>
                </a:lnTo>
                <a:lnTo>
                  <a:pt x="1201674" y="668782"/>
                </a:lnTo>
                <a:lnTo>
                  <a:pt x="1251338" y="668782"/>
                </a:lnTo>
                <a:lnTo>
                  <a:pt x="1214882" y="616965"/>
                </a:lnTo>
                <a:close/>
              </a:path>
              <a:path w="1264920" h="688339">
                <a:moveTo>
                  <a:pt x="12191" y="0"/>
                </a:moveTo>
                <a:lnTo>
                  <a:pt x="0" y="22860"/>
                </a:lnTo>
                <a:lnTo>
                  <a:pt x="1190329" y="662684"/>
                </a:lnTo>
                <a:lnTo>
                  <a:pt x="1202615" y="639807"/>
                </a:lnTo>
                <a:lnTo>
                  <a:pt x="12191" y="0"/>
                </a:lnTo>
                <a:close/>
              </a:path>
            </a:pathLst>
          </a:custGeom>
          <a:solidFill>
            <a:srgbClr val="000000"/>
          </a:solidFill>
        </p:spPr>
        <p:txBody>
          <a:bodyPr wrap="square" lIns="0" tIns="0" rIns="0" bIns="0" rtlCol="0"/>
          <a:lstStyle/>
          <a:p>
            <a:endParaRPr sz="1350"/>
          </a:p>
        </p:txBody>
      </p:sp>
      <p:sp>
        <p:nvSpPr>
          <p:cNvPr id="52" name="object 52"/>
          <p:cNvSpPr/>
          <p:nvPr/>
        </p:nvSpPr>
        <p:spPr>
          <a:xfrm>
            <a:off x="4442079" y="2396299"/>
            <a:ext cx="949166" cy="534353"/>
          </a:xfrm>
          <a:custGeom>
            <a:avLst/>
            <a:gdLst/>
            <a:ahLst/>
            <a:cxnLst/>
            <a:rect l="l" t="t" r="r" b="b"/>
            <a:pathLst>
              <a:path w="1265554" h="712470">
                <a:moveTo>
                  <a:pt x="1190953" y="26516"/>
                </a:moveTo>
                <a:lnTo>
                  <a:pt x="0" y="689737"/>
                </a:lnTo>
                <a:lnTo>
                  <a:pt x="12700" y="712343"/>
                </a:lnTo>
                <a:lnTo>
                  <a:pt x="1203541" y="49115"/>
                </a:lnTo>
                <a:lnTo>
                  <a:pt x="1190953" y="26516"/>
                </a:lnTo>
                <a:close/>
              </a:path>
              <a:path w="1265554" h="712470">
                <a:moveTo>
                  <a:pt x="1251378" y="20193"/>
                </a:moveTo>
                <a:lnTo>
                  <a:pt x="1202308" y="20193"/>
                </a:lnTo>
                <a:lnTo>
                  <a:pt x="1214881" y="42799"/>
                </a:lnTo>
                <a:lnTo>
                  <a:pt x="1203541" y="49115"/>
                </a:lnTo>
                <a:lnTo>
                  <a:pt x="1216152" y="71755"/>
                </a:lnTo>
                <a:lnTo>
                  <a:pt x="1251378" y="20193"/>
                </a:lnTo>
                <a:close/>
              </a:path>
              <a:path w="1265554" h="712470">
                <a:moveTo>
                  <a:pt x="1202308" y="20193"/>
                </a:moveTo>
                <a:lnTo>
                  <a:pt x="1190953" y="26516"/>
                </a:lnTo>
                <a:lnTo>
                  <a:pt x="1203541" y="49115"/>
                </a:lnTo>
                <a:lnTo>
                  <a:pt x="1214881" y="42799"/>
                </a:lnTo>
                <a:lnTo>
                  <a:pt x="1202308" y="20193"/>
                </a:lnTo>
                <a:close/>
              </a:path>
              <a:path w="1265554" h="712470">
                <a:moveTo>
                  <a:pt x="1265174" y="0"/>
                </a:moveTo>
                <a:lnTo>
                  <a:pt x="1178305" y="3810"/>
                </a:lnTo>
                <a:lnTo>
                  <a:pt x="1190953" y="26516"/>
                </a:lnTo>
                <a:lnTo>
                  <a:pt x="1202308" y="20193"/>
                </a:lnTo>
                <a:lnTo>
                  <a:pt x="1251378" y="20193"/>
                </a:lnTo>
                <a:lnTo>
                  <a:pt x="1265174" y="0"/>
                </a:lnTo>
                <a:close/>
              </a:path>
            </a:pathLst>
          </a:custGeom>
          <a:solidFill>
            <a:srgbClr val="000000"/>
          </a:solidFill>
        </p:spPr>
        <p:txBody>
          <a:bodyPr wrap="square" lIns="0" tIns="0" rIns="0" bIns="0" rtlCol="0"/>
          <a:lstStyle/>
          <a:p>
            <a:endParaRPr sz="1350"/>
          </a:p>
        </p:txBody>
      </p:sp>
      <p:sp>
        <p:nvSpPr>
          <p:cNvPr id="53" name="object 53"/>
          <p:cNvSpPr/>
          <p:nvPr/>
        </p:nvSpPr>
        <p:spPr>
          <a:xfrm>
            <a:off x="4439602" y="1872805"/>
            <a:ext cx="951548" cy="1056323"/>
          </a:xfrm>
          <a:custGeom>
            <a:avLst/>
            <a:gdLst/>
            <a:ahLst/>
            <a:cxnLst/>
            <a:rect l="l" t="t" r="r" b="b"/>
            <a:pathLst>
              <a:path w="1268729" h="1408429">
                <a:moveTo>
                  <a:pt x="1206857" y="49123"/>
                </a:moveTo>
                <a:lnTo>
                  <a:pt x="0" y="1390650"/>
                </a:lnTo>
                <a:lnTo>
                  <a:pt x="19303" y="1407921"/>
                </a:lnTo>
                <a:lnTo>
                  <a:pt x="1226100" y="66463"/>
                </a:lnTo>
                <a:lnTo>
                  <a:pt x="1206857" y="49123"/>
                </a:lnTo>
                <a:close/>
              </a:path>
              <a:path w="1268729" h="1408429">
                <a:moveTo>
                  <a:pt x="1257584" y="39497"/>
                </a:moveTo>
                <a:lnTo>
                  <a:pt x="1215516" y="39497"/>
                </a:lnTo>
                <a:lnTo>
                  <a:pt x="1234820" y="56768"/>
                </a:lnTo>
                <a:lnTo>
                  <a:pt x="1226100" y="66463"/>
                </a:lnTo>
                <a:lnTo>
                  <a:pt x="1245362" y="83820"/>
                </a:lnTo>
                <a:lnTo>
                  <a:pt x="1257584" y="39497"/>
                </a:lnTo>
                <a:close/>
              </a:path>
              <a:path w="1268729" h="1408429">
                <a:moveTo>
                  <a:pt x="1215516" y="39497"/>
                </a:moveTo>
                <a:lnTo>
                  <a:pt x="1206857" y="49123"/>
                </a:lnTo>
                <a:lnTo>
                  <a:pt x="1226100" y="66463"/>
                </a:lnTo>
                <a:lnTo>
                  <a:pt x="1234820" y="56768"/>
                </a:lnTo>
                <a:lnTo>
                  <a:pt x="1215516" y="39497"/>
                </a:lnTo>
                <a:close/>
              </a:path>
              <a:path w="1268729" h="1408429">
                <a:moveTo>
                  <a:pt x="1268476" y="0"/>
                </a:moveTo>
                <a:lnTo>
                  <a:pt x="1187577" y="31750"/>
                </a:lnTo>
                <a:lnTo>
                  <a:pt x="1206857" y="49123"/>
                </a:lnTo>
                <a:lnTo>
                  <a:pt x="1215516" y="39497"/>
                </a:lnTo>
                <a:lnTo>
                  <a:pt x="1257584" y="39497"/>
                </a:lnTo>
                <a:lnTo>
                  <a:pt x="1268476" y="0"/>
                </a:lnTo>
                <a:close/>
              </a:path>
            </a:pathLst>
          </a:custGeom>
          <a:solidFill>
            <a:srgbClr val="000000"/>
          </a:solidFill>
        </p:spPr>
        <p:txBody>
          <a:bodyPr wrap="square" lIns="0" tIns="0" rIns="0" bIns="0" rtlCol="0"/>
          <a:lstStyle/>
          <a:p>
            <a:endParaRPr sz="1350"/>
          </a:p>
        </p:txBody>
      </p:sp>
      <p:sp>
        <p:nvSpPr>
          <p:cNvPr id="54" name="object 54"/>
          <p:cNvSpPr/>
          <p:nvPr/>
        </p:nvSpPr>
        <p:spPr>
          <a:xfrm>
            <a:off x="4438554" y="1347025"/>
            <a:ext cx="952500" cy="1580198"/>
          </a:xfrm>
          <a:custGeom>
            <a:avLst/>
            <a:gdLst/>
            <a:ahLst/>
            <a:cxnLst/>
            <a:rect l="l" t="t" r="r" b="b"/>
            <a:pathLst>
              <a:path w="1270000" h="2106929">
                <a:moveTo>
                  <a:pt x="1218768" y="59998"/>
                </a:moveTo>
                <a:lnTo>
                  <a:pt x="0" y="2093467"/>
                </a:lnTo>
                <a:lnTo>
                  <a:pt x="22098" y="2106803"/>
                </a:lnTo>
                <a:lnTo>
                  <a:pt x="1241011" y="73301"/>
                </a:lnTo>
                <a:lnTo>
                  <a:pt x="1218768" y="59998"/>
                </a:lnTo>
                <a:close/>
              </a:path>
              <a:path w="1270000" h="2106929">
                <a:moveTo>
                  <a:pt x="1266144" y="48894"/>
                </a:moveTo>
                <a:lnTo>
                  <a:pt x="1225423" y="48894"/>
                </a:lnTo>
                <a:lnTo>
                  <a:pt x="1247648" y="62229"/>
                </a:lnTo>
                <a:lnTo>
                  <a:pt x="1241011" y="73301"/>
                </a:lnTo>
                <a:lnTo>
                  <a:pt x="1263268" y="86613"/>
                </a:lnTo>
                <a:lnTo>
                  <a:pt x="1266144" y="48894"/>
                </a:lnTo>
                <a:close/>
              </a:path>
              <a:path w="1270000" h="2106929">
                <a:moveTo>
                  <a:pt x="1225423" y="48894"/>
                </a:moveTo>
                <a:lnTo>
                  <a:pt x="1218768" y="59998"/>
                </a:lnTo>
                <a:lnTo>
                  <a:pt x="1241011" y="73301"/>
                </a:lnTo>
                <a:lnTo>
                  <a:pt x="1247648" y="62229"/>
                </a:lnTo>
                <a:lnTo>
                  <a:pt x="1225423" y="48894"/>
                </a:lnTo>
                <a:close/>
              </a:path>
              <a:path w="1270000" h="2106929">
                <a:moveTo>
                  <a:pt x="1269873" y="0"/>
                </a:moveTo>
                <a:lnTo>
                  <a:pt x="1196593" y="46736"/>
                </a:lnTo>
                <a:lnTo>
                  <a:pt x="1218768" y="59998"/>
                </a:lnTo>
                <a:lnTo>
                  <a:pt x="1225423" y="48894"/>
                </a:lnTo>
                <a:lnTo>
                  <a:pt x="1266144" y="48894"/>
                </a:lnTo>
                <a:lnTo>
                  <a:pt x="1269873" y="0"/>
                </a:lnTo>
                <a:close/>
              </a:path>
            </a:pathLst>
          </a:custGeom>
          <a:solidFill>
            <a:srgbClr val="000000"/>
          </a:solidFill>
        </p:spPr>
        <p:txBody>
          <a:bodyPr wrap="square" lIns="0" tIns="0" rIns="0" bIns="0" rtlCol="0"/>
          <a:lstStyle/>
          <a:p>
            <a:endParaRPr sz="1350"/>
          </a:p>
        </p:txBody>
      </p:sp>
      <p:sp>
        <p:nvSpPr>
          <p:cNvPr id="55" name="object 55"/>
          <p:cNvSpPr/>
          <p:nvPr/>
        </p:nvSpPr>
        <p:spPr>
          <a:xfrm>
            <a:off x="4441984" y="1872805"/>
            <a:ext cx="949166" cy="548640"/>
          </a:xfrm>
          <a:custGeom>
            <a:avLst/>
            <a:gdLst/>
            <a:ahLst/>
            <a:cxnLst/>
            <a:rect l="l" t="t" r="r" b="b"/>
            <a:pathLst>
              <a:path w="1265554" h="731519">
                <a:moveTo>
                  <a:pt x="1191467" y="27371"/>
                </a:moveTo>
                <a:lnTo>
                  <a:pt x="0" y="708660"/>
                </a:lnTo>
                <a:lnTo>
                  <a:pt x="12953" y="731138"/>
                </a:lnTo>
                <a:lnTo>
                  <a:pt x="1204326" y="49833"/>
                </a:lnTo>
                <a:lnTo>
                  <a:pt x="1191467" y="27371"/>
                </a:lnTo>
                <a:close/>
              </a:path>
              <a:path w="1265554" h="731519">
                <a:moveTo>
                  <a:pt x="1251343" y="20954"/>
                </a:moveTo>
                <a:lnTo>
                  <a:pt x="1202689" y="20954"/>
                </a:lnTo>
                <a:lnTo>
                  <a:pt x="1215516" y="43434"/>
                </a:lnTo>
                <a:lnTo>
                  <a:pt x="1204326" y="49833"/>
                </a:lnTo>
                <a:lnTo>
                  <a:pt x="1217167" y="72262"/>
                </a:lnTo>
                <a:lnTo>
                  <a:pt x="1251343" y="20954"/>
                </a:lnTo>
                <a:close/>
              </a:path>
              <a:path w="1265554" h="731519">
                <a:moveTo>
                  <a:pt x="1202689" y="20954"/>
                </a:moveTo>
                <a:lnTo>
                  <a:pt x="1191467" y="27371"/>
                </a:lnTo>
                <a:lnTo>
                  <a:pt x="1204326" y="49833"/>
                </a:lnTo>
                <a:lnTo>
                  <a:pt x="1215516" y="43434"/>
                </a:lnTo>
                <a:lnTo>
                  <a:pt x="1202689" y="20954"/>
                </a:lnTo>
                <a:close/>
              </a:path>
              <a:path w="1265554" h="731519">
                <a:moveTo>
                  <a:pt x="1265301" y="0"/>
                </a:moveTo>
                <a:lnTo>
                  <a:pt x="1178559" y="4825"/>
                </a:lnTo>
                <a:lnTo>
                  <a:pt x="1191467" y="27371"/>
                </a:lnTo>
                <a:lnTo>
                  <a:pt x="1202689" y="20954"/>
                </a:lnTo>
                <a:lnTo>
                  <a:pt x="1251343" y="20954"/>
                </a:lnTo>
                <a:lnTo>
                  <a:pt x="1265301" y="0"/>
                </a:lnTo>
                <a:close/>
              </a:path>
            </a:pathLst>
          </a:custGeom>
          <a:solidFill>
            <a:srgbClr val="000000"/>
          </a:solidFill>
        </p:spPr>
        <p:txBody>
          <a:bodyPr wrap="square" lIns="0" tIns="0" rIns="0" bIns="0" rtlCol="0"/>
          <a:lstStyle/>
          <a:p>
            <a:endParaRPr sz="1350"/>
          </a:p>
        </p:txBody>
      </p:sp>
      <p:sp>
        <p:nvSpPr>
          <p:cNvPr id="56" name="object 56"/>
          <p:cNvSpPr/>
          <p:nvPr/>
        </p:nvSpPr>
        <p:spPr>
          <a:xfrm>
            <a:off x="4439602" y="1347025"/>
            <a:ext cx="951548" cy="1072039"/>
          </a:xfrm>
          <a:custGeom>
            <a:avLst/>
            <a:gdLst/>
            <a:ahLst/>
            <a:cxnLst/>
            <a:rect l="l" t="t" r="r" b="b"/>
            <a:pathLst>
              <a:path w="1268729" h="1429385">
                <a:moveTo>
                  <a:pt x="1207198" y="49553"/>
                </a:moveTo>
                <a:lnTo>
                  <a:pt x="0" y="1412113"/>
                </a:lnTo>
                <a:lnTo>
                  <a:pt x="19303" y="1429257"/>
                </a:lnTo>
                <a:lnTo>
                  <a:pt x="1226589" y="66742"/>
                </a:lnTo>
                <a:lnTo>
                  <a:pt x="1207198" y="49553"/>
                </a:lnTo>
                <a:close/>
              </a:path>
              <a:path w="1268729" h="1429385">
                <a:moveTo>
                  <a:pt x="1257797" y="39877"/>
                </a:moveTo>
                <a:lnTo>
                  <a:pt x="1215770" y="39877"/>
                </a:lnTo>
                <a:lnTo>
                  <a:pt x="1235202" y="57023"/>
                </a:lnTo>
                <a:lnTo>
                  <a:pt x="1226589" y="66742"/>
                </a:lnTo>
                <a:lnTo>
                  <a:pt x="1245996" y="83946"/>
                </a:lnTo>
                <a:lnTo>
                  <a:pt x="1257797" y="39877"/>
                </a:lnTo>
                <a:close/>
              </a:path>
              <a:path w="1268729" h="1429385">
                <a:moveTo>
                  <a:pt x="1215770" y="39877"/>
                </a:moveTo>
                <a:lnTo>
                  <a:pt x="1207198" y="49553"/>
                </a:lnTo>
                <a:lnTo>
                  <a:pt x="1226589" y="66742"/>
                </a:lnTo>
                <a:lnTo>
                  <a:pt x="1235202" y="57023"/>
                </a:lnTo>
                <a:lnTo>
                  <a:pt x="1215770" y="39877"/>
                </a:lnTo>
                <a:close/>
              </a:path>
              <a:path w="1268729" h="1429385">
                <a:moveTo>
                  <a:pt x="1268476" y="0"/>
                </a:moveTo>
                <a:lnTo>
                  <a:pt x="1187830" y="32385"/>
                </a:lnTo>
                <a:lnTo>
                  <a:pt x="1207198" y="49553"/>
                </a:lnTo>
                <a:lnTo>
                  <a:pt x="1215770" y="39877"/>
                </a:lnTo>
                <a:lnTo>
                  <a:pt x="1257797" y="39877"/>
                </a:lnTo>
                <a:lnTo>
                  <a:pt x="1268476" y="0"/>
                </a:lnTo>
                <a:close/>
              </a:path>
            </a:pathLst>
          </a:custGeom>
          <a:solidFill>
            <a:srgbClr val="000000"/>
          </a:solidFill>
        </p:spPr>
        <p:txBody>
          <a:bodyPr wrap="square" lIns="0" tIns="0" rIns="0" bIns="0" rtlCol="0"/>
          <a:lstStyle/>
          <a:p>
            <a:endParaRPr sz="1350"/>
          </a:p>
        </p:txBody>
      </p:sp>
      <p:sp>
        <p:nvSpPr>
          <p:cNvPr id="57" name="object 57"/>
          <p:cNvSpPr/>
          <p:nvPr/>
        </p:nvSpPr>
        <p:spPr>
          <a:xfrm>
            <a:off x="6864286" y="1786509"/>
            <a:ext cx="349568" cy="58579"/>
          </a:xfrm>
          <a:custGeom>
            <a:avLst/>
            <a:gdLst/>
            <a:ahLst/>
            <a:cxnLst/>
            <a:rect l="l" t="t" r="r" b="b"/>
            <a:pathLst>
              <a:path w="466090" h="78105">
                <a:moveTo>
                  <a:pt x="388239" y="0"/>
                </a:moveTo>
                <a:lnTo>
                  <a:pt x="388239" y="77724"/>
                </a:lnTo>
                <a:lnTo>
                  <a:pt x="440055" y="51815"/>
                </a:lnTo>
                <a:lnTo>
                  <a:pt x="401193" y="51815"/>
                </a:lnTo>
                <a:lnTo>
                  <a:pt x="401193" y="25908"/>
                </a:lnTo>
                <a:lnTo>
                  <a:pt x="440055" y="25908"/>
                </a:lnTo>
                <a:lnTo>
                  <a:pt x="388239" y="0"/>
                </a:lnTo>
                <a:close/>
              </a:path>
              <a:path w="466090" h="78105">
                <a:moveTo>
                  <a:pt x="388239" y="25908"/>
                </a:moveTo>
                <a:lnTo>
                  <a:pt x="0" y="25908"/>
                </a:lnTo>
                <a:lnTo>
                  <a:pt x="0" y="51815"/>
                </a:lnTo>
                <a:lnTo>
                  <a:pt x="388239" y="51815"/>
                </a:lnTo>
                <a:lnTo>
                  <a:pt x="388239" y="25908"/>
                </a:lnTo>
                <a:close/>
              </a:path>
              <a:path w="466090" h="78105">
                <a:moveTo>
                  <a:pt x="440055" y="25908"/>
                </a:moveTo>
                <a:lnTo>
                  <a:pt x="401193" y="25908"/>
                </a:lnTo>
                <a:lnTo>
                  <a:pt x="401193" y="51815"/>
                </a:lnTo>
                <a:lnTo>
                  <a:pt x="440055" y="51815"/>
                </a:lnTo>
                <a:lnTo>
                  <a:pt x="465963" y="38862"/>
                </a:lnTo>
                <a:lnTo>
                  <a:pt x="440055" y="25908"/>
                </a:lnTo>
                <a:close/>
              </a:path>
            </a:pathLst>
          </a:custGeom>
          <a:solidFill>
            <a:srgbClr val="000000"/>
          </a:solidFill>
        </p:spPr>
        <p:txBody>
          <a:bodyPr wrap="square" lIns="0" tIns="0" rIns="0" bIns="0" rtlCol="0"/>
          <a:lstStyle/>
          <a:p>
            <a:endParaRPr sz="1350"/>
          </a:p>
        </p:txBody>
      </p:sp>
      <p:sp>
        <p:nvSpPr>
          <p:cNvPr id="58" name="object 58"/>
          <p:cNvSpPr/>
          <p:nvPr/>
        </p:nvSpPr>
        <p:spPr>
          <a:xfrm>
            <a:off x="6864286" y="2417445"/>
            <a:ext cx="349568" cy="58579"/>
          </a:xfrm>
          <a:custGeom>
            <a:avLst/>
            <a:gdLst/>
            <a:ahLst/>
            <a:cxnLst/>
            <a:rect l="l" t="t" r="r" b="b"/>
            <a:pathLst>
              <a:path w="466090" h="78104">
                <a:moveTo>
                  <a:pt x="388239" y="0"/>
                </a:moveTo>
                <a:lnTo>
                  <a:pt x="388239" y="77724"/>
                </a:lnTo>
                <a:lnTo>
                  <a:pt x="440055" y="51815"/>
                </a:lnTo>
                <a:lnTo>
                  <a:pt x="401193" y="51815"/>
                </a:lnTo>
                <a:lnTo>
                  <a:pt x="401193" y="25907"/>
                </a:lnTo>
                <a:lnTo>
                  <a:pt x="440054" y="25907"/>
                </a:lnTo>
                <a:lnTo>
                  <a:pt x="388239" y="0"/>
                </a:lnTo>
                <a:close/>
              </a:path>
              <a:path w="466090" h="78104">
                <a:moveTo>
                  <a:pt x="388239" y="25907"/>
                </a:moveTo>
                <a:lnTo>
                  <a:pt x="0" y="25907"/>
                </a:lnTo>
                <a:lnTo>
                  <a:pt x="0" y="51815"/>
                </a:lnTo>
                <a:lnTo>
                  <a:pt x="388239" y="51815"/>
                </a:lnTo>
                <a:lnTo>
                  <a:pt x="388239" y="25907"/>
                </a:lnTo>
                <a:close/>
              </a:path>
              <a:path w="466090" h="78104">
                <a:moveTo>
                  <a:pt x="440054" y="25907"/>
                </a:moveTo>
                <a:lnTo>
                  <a:pt x="401193" y="25907"/>
                </a:lnTo>
                <a:lnTo>
                  <a:pt x="401193" y="51815"/>
                </a:lnTo>
                <a:lnTo>
                  <a:pt x="440055" y="51815"/>
                </a:lnTo>
                <a:lnTo>
                  <a:pt x="465963" y="38862"/>
                </a:lnTo>
                <a:lnTo>
                  <a:pt x="440054" y="25907"/>
                </a:lnTo>
                <a:close/>
              </a:path>
            </a:pathLst>
          </a:custGeom>
          <a:solidFill>
            <a:srgbClr val="000000"/>
          </a:solidFill>
        </p:spPr>
        <p:txBody>
          <a:bodyPr wrap="square" lIns="0" tIns="0" rIns="0" bIns="0" rtlCol="0"/>
          <a:lstStyle/>
          <a:p>
            <a:endParaRPr sz="1350"/>
          </a:p>
        </p:txBody>
      </p:sp>
      <p:sp>
        <p:nvSpPr>
          <p:cNvPr id="59" name="object 59"/>
          <p:cNvSpPr/>
          <p:nvPr/>
        </p:nvSpPr>
        <p:spPr>
          <a:xfrm>
            <a:off x="4117085" y="1200150"/>
            <a:ext cx="271463" cy="271463"/>
          </a:xfrm>
          <a:custGeom>
            <a:avLst/>
            <a:gdLst/>
            <a:ahLst/>
            <a:cxnLst/>
            <a:rect l="l" t="t" r="r" b="b"/>
            <a:pathLst>
              <a:path w="361950" h="361950">
                <a:moveTo>
                  <a:pt x="0" y="0"/>
                </a:moveTo>
                <a:lnTo>
                  <a:pt x="361950" y="361950"/>
                </a:lnTo>
              </a:path>
            </a:pathLst>
          </a:custGeom>
          <a:ln w="76200">
            <a:solidFill>
              <a:srgbClr val="FF0000"/>
            </a:solidFill>
          </a:ln>
        </p:spPr>
        <p:txBody>
          <a:bodyPr wrap="square" lIns="0" tIns="0" rIns="0" bIns="0" rtlCol="0"/>
          <a:lstStyle/>
          <a:p>
            <a:endParaRPr sz="1350"/>
          </a:p>
        </p:txBody>
      </p:sp>
      <p:sp>
        <p:nvSpPr>
          <p:cNvPr id="60" name="object 60"/>
          <p:cNvSpPr/>
          <p:nvPr/>
        </p:nvSpPr>
        <p:spPr>
          <a:xfrm>
            <a:off x="4119372" y="1204722"/>
            <a:ext cx="271463" cy="271463"/>
          </a:xfrm>
          <a:custGeom>
            <a:avLst/>
            <a:gdLst/>
            <a:ahLst/>
            <a:cxnLst/>
            <a:rect l="l" t="t" r="r" b="b"/>
            <a:pathLst>
              <a:path w="361950" h="361950">
                <a:moveTo>
                  <a:pt x="361950" y="0"/>
                </a:moveTo>
                <a:lnTo>
                  <a:pt x="0" y="361950"/>
                </a:lnTo>
              </a:path>
            </a:pathLst>
          </a:custGeom>
          <a:ln w="76200">
            <a:solidFill>
              <a:srgbClr val="FF0000"/>
            </a:solidFill>
          </a:ln>
        </p:spPr>
        <p:txBody>
          <a:bodyPr wrap="square" lIns="0" tIns="0" rIns="0" bIns="0" rtlCol="0"/>
          <a:lstStyle/>
          <a:p>
            <a:endParaRPr sz="1350"/>
          </a:p>
        </p:txBody>
      </p:sp>
      <p:sp>
        <p:nvSpPr>
          <p:cNvPr id="61" name="object 61"/>
          <p:cNvSpPr/>
          <p:nvPr/>
        </p:nvSpPr>
        <p:spPr>
          <a:xfrm>
            <a:off x="4120515" y="2257425"/>
            <a:ext cx="271463" cy="271463"/>
          </a:xfrm>
          <a:custGeom>
            <a:avLst/>
            <a:gdLst/>
            <a:ahLst/>
            <a:cxnLst/>
            <a:rect l="l" t="t" r="r" b="b"/>
            <a:pathLst>
              <a:path w="361950" h="361950">
                <a:moveTo>
                  <a:pt x="0" y="0"/>
                </a:moveTo>
                <a:lnTo>
                  <a:pt x="361950" y="361950"/>
                </a:lnTo>
              </a:path>
            </a:pathLst>
          </a:custGeom>
          <a:ln w="76200">
            <a:solidFill>
              <a:srgbClr val="FF0000"/>
            </a:solidFill>
          </a:ln>
        </p:spPr>
        <p:txBody>
          <a:bodyPr wrap="square" lIns="0" tIns="0" rIns="0" bIns="0" rtlCol="0"/>
          <a:lstStyle/>
          <a:p>
            <a:endParaRPr sz="1350"/>
          </a:p>
        </p:txBody>
      </p:sp>
      <p:sp>
        <p:nvSpPr>
          <p:cNvPr id="62" name="object 62"/>
          <p:cNvSpPr/>
          <p:nvPr/>
        </p:nvSpPr>
        <p:spPr>
          <a:xfrm>
            <a:off x="4123943" y="2261996"/>
            <a:ext cx="271463" cy="271463"/>
          </a:xfrm>
          <a:custGeom>
            <a:avLst/>
            <a:gdLst/>
            <a:ahLst/>
            <a:cxnLst/>
            <a:rect l="l" t="t" r="r" b="b"/>
            <a:pathLst>
              <a:path w="361950" h="361950">
                <a:moveTo>
                  <a:pt x="361950" y="0"/>
                </a:moveTo>
                <a:lnTo>
                  <a:pt x="0" y="361950"/>
                </a:lnTo>
              </a:path>
            </a:pathLst>
          </a:custGeom>
          <a:ln w="76200">
            <a:solidFill>
              <a:srgbClr val="FF0000"/>
            </a:solidFill>
          </a:ln>
        </p:spPr>
        <p:txBody>
          <a:bodyPr wrap="square" lIns="0" tIns="0" rIns="0" bIns="0" rtlCol="0"/>
          <a:lstStyle/>
          <a:p>
            <a:endParaRPr sz="1350"/>
          </a:p>
        </p:txBody>
      </p:sp>
      <p:sp>
        <p:nvSpPr>
          <p:cNvPr id="63" name="object 63"/>
          <p:cNvSpPr/>
          <p:nvPr/>
        </p:nvSpPr>
        <p:spPr>
          <a:xfrm>
            <a:off x="5441823" y="2235708"/>
            <a:ext cx="271463" cy="271463"/>
          </a:xfrm>
          <a:custGeom>
            <a:avLst/>
            <a:gdLst/>
            <a:ahLst/>
            <a:cxnLst/>
            <a:rect l="l" t="t" r="r" b="b"/>
            <a:pathLst>
              <a:path w="361950" h="361950">
                <a:moveTo>
                  <a:pt x="0" y="0"/>
                </a:moveTo>
                <a:lnTo>
                  <a:pt x="361950" y="361950"/>
                </a:lnTo>
              </a:path>
            </a:pathLst>
          </a:custGeom>
          <a:ln w="76200">
            <a:solidFill>
              <a:srgbClr val="FF0000"/>
            </a:solidFill>
          </a:ln>
        </p:spPr>
        <p:txBody>
          <a:bodyPr wrap="square" lIns="0" tIns="0" rIns="0" bIns="0" rtlCol="0"/>
          <a:lstStyle/>
          <a:p>
            <a:endParaRPr sz="1350"/>
          </a:p>
        </p:txBody>
      </p:sp>
      <p:sp>
        <p:nvSpPr>
          <p:cNvPr id="64" name="object 64"/>
          <p:cNvSpPr/>
          <p:nvPr/>
        </p:nvSpPr>
        <p:spPr>
          <a:xfrm>
            <a:off x="5444108" y="2240279"/>
            <a:ext cx="271463" cy="271463"/>
          </a:xfrm>
          <a:custGeom>
            <a:avLst/>
            <a:gdLst/>
            <a:ahLst/>
            <a:cxnLst/>
            <a:rect l="l" t="t" r="r" b="b"/>
            <a:pathLst>
              <a:path w="361950" h="361950">
                <a:moveTo>
                  <a:pt x="361950" y="0"/>
                </a:moveTo>
                <a:lnTo>
                  <a:pt x="0" y="361950"/>
                </a:lnTo>
              </a:path>
            </a:pathLst>
          </a:custGeom>
          <a:ln w="76200">
            <a:solidFill>
              <a:srgbClr val="FF0000"/>
            </a:solidFill>
          </a:ln>
        </p:spPr>
        <p:txBody>
          <a:bodyPr wrap="square" lIns="0" tIns="0" rIns="0" bIns="0" rtlCol="0"/>
          <a:lstStyle/>
          <a:p>
            <a:endParaRPr sz="1350"/>
          </a:p>
        </p:txBody>
      </p:sp>
      <p:sp>
        <p:nvSpPr>
          <p:cNvPr id="65" name="object 65"/>
          <p:cNvSpPr/>
          <p:nvPr/>
        </p:nvSpPr>
        <p:spPr>
          <a:xfrm>
            <a:off x="5448681" y="2755773"/>
            <a:ext cx="271463" cy="271463"/>
          </a:xfrm>
          <a:custGeom>
            <a:avLst/>
            <a:gdLst/>
            <a:ahLst/>
            <a:cxnLst/>
            <a:rect l="l" t="t" r="r" b="b"/>
            <a:pathLst>
              <a:path w="361950" h="361950">
                <a:moveTo>
                  <a:pt x="0" y="0"/>
                </a:moveTo>
                <a:lnTo>
                  <a:pt x="361950" y="361950"/>
                </a:lnTo>
              </a:path>
            </a:pathLst>
          </a:custGeom>
          <a:ln w="76200">
            <a:solidFill>
              <a:srgbClr val="FF0000"/>
            </a:solidFill>
          </a:ln>
        </p:spPr>
        <p:txBody>
          <a:bodyPr wrap="square" lIns="0" tIns="0" rIns="0" bIns="0" rtlCol="0"/>
          <a:lstStyle/>
          <a:p>
            <a:endParaRPr sz="1350"/>
          </a:p>
        </p:txBody>
      </p:sp>
      <p:sp>
        <p:nvSpPr>
          <p:cNvPr id="66" name="object 66"/>
          <p:cNvSpPr/>
          <p:nvPr/>
        </p:nvSpPr>
        <p:spPr>
          <a:xfrm>
            <a:off x="5452109" y="2759201"/>
            <a:ext cx="271463" cy="271463"/>
          </a:xfrm>
          <a:custGeom>
            <a:avLst/>
            <a:gdLst/>
            <a:ahLst/>
            <a:cxnLst/>
            <a:rect l="l" t="t" r="r" b="b"/>
            <a:pathLst>
              <a:path w="361950" h="361950">
                <a:moveTo>
                  <a:pt x="361950" y="0"/>
                </a:moveTo>
                <a:lnTo>
                  <a:pt x="0" y="361950"/>
                </a:lnTo>
              </a:path>
            </a:pathLst>
          </a:custGeom>
          <a:ln w="76200">
            <a:solidFill>
              <a:srgbClr val="FF0000"/>
            </a:solidFill>
          </a:ln>
        </p:spPr>
        <p:txBody>
          <a:bodyPr wrap="square" lIns="0" tIns="0" rIns="0" bIns="0" rtlCol="0"/>
          <a:lstStyle/>
          <a:p>
            <a:endParaRPr sz="1350"/>
          </a:p>
        </p:txBody>
      </p:sp>
      <p:sp>
        <p:nvSpPr>
          <p:cNvPr id="67" name="object 67"/>
          <p:cNvSpPr/>
          <p:nvPr/>
        </p:nvSpPr>
        <p:spPr>
          <a:xfrm>
            <a:off x="2880359" y="2267712"/>
            <a:ext cx="271463" cy="271463"/>
          </a:xfrm>
          <a:custGeom>
            <a:avLst/>
            <a:gdLst/>
            <a:ahLst/>
            <a:cxnLst/>
            <a:rect l="l" t="t" r="r" b="b"/>
            <a:pathLst>
              <a:path w="361950" h="361950">
                <a:moveTo>
                  <a:pt x="0" y="0"/>
                </a:moveTo>
                <a:lnTo>
                  <a:pt x="361950" y="361950"/>
                </a:lnTo>
              </a:path>
            </a:pathLst>
          </a:custGeom>
          <a:ln w="76200">
            <a:solidFill>
              <a:srgbClr val="FF0000"/>
            </a:solidFill>
          </a:ln>
        </p:spPr>
        <p:txBody>
          <a:bodyPr wrap="square" lIns="0" tIns="0" rIns="0" bIns="0" rtlCol="0"/>
          <a:lstStyle/>
          <a:p>
            <a:endParaRPr sz="1350"/>
          </a:p>
        </p:txBody>
      </p:sp>
      <p:sp>
        <p:nvSpPr>
          <p:cNvPr id="68" name="object 68"/>
          <p:cNvSpPr/>
          <p:nvPr/>
        </p:nvSpPr>
        <p:spPr>
          <a:xfrm>
            <a:off x="2882645" y="2272283"/>
            <a:ext cx="271463" cy="271463"/>
          </a:xfrm>
          <a:custGeom>
            <a:avLst/>
            <a:gdLst/>
            <a:ahLst/>
            <a:cxnLst/>
            <a:rect l="l" t="t" r="r" b="b"/>
            <a:pathLst>
              <a:path w="361950" h="361950">
                <a:moveTo>
                  <a:pt x="361950" y="0"/>
                </a:moveTo>
                <a:lnTo>
                  <a:pt x="0" y="361950"/>
                </a:lnTo>
              </a:path>
            </a:pathLst>
          </a:custGeom>
          <a:ln w="76200">
            <a:solidFill>
              <a:srgbClr val="FF0000"/>
            </a:solidFill>
          </a:ln>
        </p:spPr>
        <p:txBody>
          <a:bodyPr wrap="square" lIns="0" tIns="0" rIns="0" bIns="0" rtlCol="0"/>
          <a:lstStyle/>
          <a:p>
            <a:endParaRPr sz="1350"/>
          </a:p>
        </p:txBody>
      </p:sp>
      <p:sp>
        <p:nvSpPr>
          <p:cNvPr id="69" name="object 69"/>
          <p:cNvSpPr/>
          <p:nvPr/>
        </p:nvSpPr>
        <p:spPr>
          <a:xfrm>
            <a:off x="2897504" y="1721358"/>
            <a:ext cx="271463" cy="271463"/>
          </a:xfrm>
          <a:custGeom>
            <a:avLst/>
            <a:gdLst/>
            <a:ahLst/>
            <a:cxnLst/>
            <a:rect l="l" t="t" r="r" b="b"/>
            <a:pathLst>
              <a:path w="361950" h="361950">
                <a:moveTo>
                  <a:pt x="0" y="0"/>
                </a:moveTo>
                <a:lnTo>
                  <a:pt x="361950" y="361950"/>
                </a:lnTo>
              </a:path>
            </a:pathLst>
          </a:custGeom>
          <a:ln w="76200">
            <a:solidFill>
              <a:srgbClr val="FF0000"/>
            </a:solidFill>
          </a:ln>
        </p:spPr>
        <p:txBody>
          <a:bodyPr wrap="square" lIns="0" tIns="0" rIns="0" bIns="0" rtlCol="0"/>
          <a:lstStyle/>
          <a:p>
            <a:endParaRPr sz="1350"/>
          </a:p>
        </p:txBody>
      </p:sp>
      <p:sp>
        <p:nvSpPr>
          <p:cNvPr id="70" name="object 70"/>
          <p:cNvSpPr/>
          <p:nvPr/>
        </p:nvSpPr>
        <p:spPr>
          <a:xfrm>
            <a:off x="2900933" y="1724787"/>
            <a:ext cx="271463" cy="271463"/>
          </a:xfrm>
          <a:custGeom>
            <a:avLst/>
            <a:gdLst/>
            <a:ahLst/>
            <a:cxnLst/>
            <a:rect l="l" t="t" r="r" b="b"/>
            <a:pathLst>
              <a:path w="361950" h="361950">
                <a:moveTo>
                  <a:pt x="361950" y="0"/>
                </a:moveTo>
                <a:lnTo>
                  <a:pt x="0" y="361950"/>
                </a:lnTo>
              </a:path>
            </a:pathLst>
          </a:custGeom>
          <a:ln w="76200">
            <a:solidFill>
              <a:srgbClr val="FF0000"/>
            </a:solidFill>
          </a:ln>
        </p:spPr>
        <p:txBody>
          <a:bodyPr wrap="square" lIns="0" tIns="0" rIns="0" bIns="0" rtlCol="0"/>
          <a:lstStyle/>
          <a:p>
            <a:endParaRPr sz="1350"/>
          </a:p>
        </p:txBody>
      </p:sp>
      <p:sp>
        <p:nvSpPr>
          <p:cNvPr id="71" name="object 71"/>
          <p:cNvSpPr/>
          <p:nvPr/>
        </p:nvSpPr>
        <p:spPr>
          <a:xfrm>
            <a:off x="3130105" y="2376582"/>
            <a:ext cx="934403" cy="58579"/>
          </a:xfrm>
          <a:custGeom>
            <a:avLst/>
            <a:gdLst/>
            <a:ahLst/>
            <a:cxnLst/>
            <a:rect l="l" t="t" r="r" b="b"/>
            <a:pathLst>
              <a:path w="1245870" h="78105">
                <a:moveTo>
                  <a:pt x="1219922" y="25781"/>
                </a:moveTo>
                <a:lnTo>
                  <a:pt x="1180846" y="25781"/>
                </a:lnTo>
                <a:lnTo>
                  <a:pt x="1180973" y="51688"/>
                </a:lnTo>
                <a:lnTo>
                  <a:pt x="1167934" y="51746"/>
                </a:lnTo>
                <a:lnTo>
                  <a:pt x="1168018" y="77724"/>
                </a:lnTo>
                <a:lnTo>
                  <a:pt x="1245615" y="38481"/>
                </a:lnTo>
                <a:lnTo>
                  <a:pt x="1219922" y="25781"/>
                </a:lnTo>
                <a:close/>
              </a:path>
              <a:path w="1245870" h="78105">
                <a:moveTo>
                  <a:pt x="1167849" y="25838"/>
                </a:moveTo>
                <a:lnTo>
                  <a:pt x="0" y="30987"/>
                </a:lnTo>
                <a:lnTo>
                  <a:pt x="0" y="56896"/>
                </a:lnTo>
                <a:lnTo>
                  <a:pt x="1167934" y="51746"/>
                </a:lnTo>
                <a:lnTo>
                  <a:pt x="1167849" y="25838"/>
                </a:lnTo>
                <a:close/>
              </a:path>
              <a:path w="1245870" h="78105">
                <a:moveTo>
                  <a:pt x="1180846" y="25781"/>
                </a:moveTo>
                <a:lnTo>
                  <a:pt x="1167849" y="25838"/>
                </a:lnTo>
                <a:lnTo>
                  <a:pt x="1167934" y="51746"/>
                </a:lnTo>
                <a:lnTo>
                  <a:pt x="1180973" y="51688"/>
                </a:lnTo>
                <a:lnTo>
                  <a:pt x="1180846" y="25781"/>
                </a:lnTo>
                <a:close/>
              </a:path>
              <a:path w="1245870" h="78105">
                <a:moveTo>
                  <a:pt x="1167764" y="0"/>
                </a:moveTo>
                <a:lnTo>
                  <a:pt x="1167849" y="25838"/>
                </a:lnTo>
                <a:lnTo>
                  <a:pt x="1219922" y="25781"/>
                </a:lnTo>
                <a:lnTo>
                  <a:pt x="1167764" y="0"/>
                </a:lnTo>
                <a:close/>
              </a:path>
            </a:pathLst>
          </a:custGeom>
          <a:solidFill>
            <a:srgbClr val="000000"/>
          </a:solidFill>
        </p:spPr>
        <p:txBody>
          <a:bodyPr wrap="square" lIns="0" tIns="0" rIns="0" bIns="0" rtlCol="0"/>
          <a:lstStyle/>
          <a:p>
            <a:endParaRPr sz="1350"/>
          </a:p>
        </p:txBody>
      </p:sp>
      <p:sp>
        <p:nvSpPr>
          <p:cNvPr id="72" name="object 72"/>
          <p:cNvSpPr/>
          <p:nvPr/>
        </p:nvSpPr>
        <p:spPr>
          <a:xfrm>
            <a:off x="4473130" y="2366295"/>
            <a:ext cx="934403" cy="58579"/>
          </a:xfrm>
          <a:custGeom>
            <a:avLst/>
            <a:gdLst/>
            <a:ahLst/>
            <a:cxnLst/>
            <a:rect l="l" t="t" r="r" b="b"/>
            <a:pathLst>
              <a:path w="1245870" h="78105">
                <a:moveTo>
                  <a:pt x="1219922" y="25780"/>
                </a:moveTo>
                <a:lnTo>
                  <a:pt x="1180846" y="25780"/>
                </a:lnTo>
                <a:lnTo>
                  <a:pt x="1180973" y="51688"/>
                </a:lnTo>
                <a:lnTo>
                  <a:pt x="1167934" y="51746"/>
                </a:lnTo>
                <a:lnTo>
                  <a:pt x="1168018" y="77724"/>
                </a:lnTo>
                <a:lnTo>
                  <a:pt x="1245615" y="38480"/>
                </a:lnTo>
                <a:lnTo>
                  <a:pt x="1219922" y="25780"/>
                </a:lnTo>
                <a:close/>
              </a:path>
              <a:path w="1245870" h="78105">
                <a:moveTo>
                  <a:pt x="1167849" y="25838"/>
                </a:moveTo>
                <a:lnTo>
                  <a:pt x="0" y="30987"/>
                </a:lnTo>
                <a:lnTo>
                  <a:pt x="0" y="56896"/>
                </a:lnTo>
                <a:lnTo>
                  <a:pt x="1167934" y="51746"/>
                </a:lnTo>
                <a:lnTo>
                  <a:pt x="1167849" y="25838"/>
                </a:lnTo>
                <a:close/>
              </a:path>
              <a:path w="1245870" h="78105">
                <a:moveTo>
                  <a:pt x="1180846" y="25780"/>
                </a:moveTo>
                <a:lnTo>
                  <a:pt x="1167849" y="25838"/>
                </a:lnTo>
                <a:lnTo>
                  <a:pt x="1167934" y="51746"/>
                </a:lnTo>
                <a:lnTo>
                  <a:pt x="1180973" y="51688"/>
                </a:lnTo>
                <a:lnTo>
                  <a:pt x="1180846" y="25780"/>
                </a:lnTo>
                <a:close/>
              </a:path>
              <a:path w="1245870" h="78105">
                <a:moveTo>
                  <a:pt x="1167764" y="0"/>
                </a:moveTo>
                <a:lnTo>
                  <a:pt x="1167849" y="25838"/>
                </a:lnTo>
                <a:lnTo>
                  <a:pt x="1219922" y="25780"/>
                </a:lnTo>
                <a:lnTo>
                  <a:pt x="1167764" y="0"/>
                </a:lnTo>
                <a:close/>
              </a:path>
            </a:pathLst>
          </a:custGeom>
          <a:solidFill>
            <a:srgbClr val="000000"/>
          </a:solidFill>
        </p:spPr>
        <p:txBody>
          <a:bodyPr wrap="square" lIns="0" tIns="0" rIns="0" bIns="0" rtlCol="0"/>
          <a:lstStyle/>
          <a:p>
            <a:endParaRPr sz="1350"/>
          </a:p>
        </p:txBody>
      </p:sp>
      <p:sp>
        <p:nvSpPr>
          <p:cNvPr id="73" name="object 73"/>
          <p:cNvSpPr/>
          <p:nvPr/>
        </p:nvSpPr>
        <p:spPr>
          <a:xfrm>
            <a:off x="4441888" y="1320737"/>
            <a:ext cx="946309" cy="560070"/>
          </a:xfrm>
          <a:custGeom>
            <a:avLst/>
            <a:gdLst/>
            <a:ahLst/>
            <a:cxnLst/>
            <a:rect l="l" t="t" r="r" b="b"/>
            <a:pathLst>
              <a:path w="1261745" h="746760">
                <a:moveTo>
                  <a:pt x="1187763" y="28180"/>
                </a:moveTo>
                <a:lnTo>
                  <a:pt x="0" y="724407"/>
                </a:lnTo>
                <a:lnTo>
                  <a:pt x="13208" y="746759"/>
                </a:lnTo>
                <a:lnTo>
                  <a:pt x="1200894" y="50503"/>
                </a:lnTo>
                <a:lnTo>
                  <a:pt x="1187763" y="28180"/>
                </a:lnTo>
                <a:close/>
              </a:path>
              <a:path w="1261745" h="746760">
                <a:moveTo>
                  <a:pt x="1247309" y="21589"/>
                </a:moveTo>
                <a:lnTo>
                  <a:pt x="1199007" y="21589"/>
                </a:lnTo>
                <a:lnTo>
                  <a:pt x="1212088" y="43941"/>
                </a:lnTo>
                <a:lnTo>
                  <a:pt x="1200894" y="50503"/>
                </a:lnTo>
                <a:lnTo>
                  <a:pt x="1213993" y="72770"/>
                </a:lnTo>
                <a:lnTo>
                  <a:pt x="1247309" y="21589"/>
                </a:lnTo>
                <a:close/>
              </a:path>
              <a:path w="1261745" h="746760">
                <a:moveTo>
                  <a:pt x="1199007" y="21589"/>
                </a:moveTo>
                <a:lnTo>
                  <a:pt x="1187763" y="28180"/>
                </a:lnTo>
                <a:lnTo>
                  <a:pt x="1200894" y="50503"/>
                </a:lnTo>
                <a:lnTo>
                  <a:pt x="1212088" y="43941"/>
                </a:lnTo>
                <a:lnTo>
                  <a:pt x="1199007" y="21589"/>
                </a:lnTo>
                <a:close/>
              </a:path>
              <a:path w="1261745" h="746760">
                <a:moveTo>
                  <a:pt x="1261364" y="0"/>
                </a:moveTo>
                <a:lnTo>
                  <a:pt x="1174623" y="5841"/>
                </a:lnTo>
                <a:lnTo>
                  <a:pt x="1187763" y="28180"/>
                </a:lnTo>
                <a:lnTo>
                  <a:pt x="1199007" y="21589"/>
                </a:lnTo>
                <a:lnTo>
                  <a:pt x="1247309" y="21589"/>
                </a:lnTo>
                <a:lnTo>
                  <a:pt x="1261364" y="0"/>
                </a:lnTo>
                <a:close/>
              </a:path>
            </a:pathLst>
          </a:custGeom>
          <a:solidFill>
            <a:srgbClr val="000000"/>
          </a:solidFill>
        </p:spPr>
        <p:txBody>
          <a:bodyPr wrap="square" lIns="0" tIns="0" rIns="0" bIns="0" rtlCol="0"/>
          <a:lstStyle/>
          <a:p>
            <a:endParaRPr sz="1350"/>
          </a:p>
        </p:txBody>
      </p:sp>
      <p:sp>
        <p:nvSpPr>
          <p:cNvPr id="74" name="object 74"/>
          <p:cNvSpPr txBox="1"/>
          <p:nvPr/>
        </p:nvSpPr>
        <p:spPr>
          <a:xfrm>
            <a:off x="1888768" y="3164966"/>
            <a:ext cx="5045431" cy="705482"/>
          </a:xfrm>
          <a:prstGeom prst="rect">
            <a:avLst/>
          </a:prstGeom>
        </p:spPr>
        <p:txBody>
          <a:bodyPr vert="horz" wrap="square" lIns="0" tIns="50959" rIns="0" bIns="0" rtlCol="0">
            <a:spAutoFit/>
          </a:bodyPr>
          <a:lstStyle/>
          <a:p>
            <a:pPr marL="266700" indent="-257175">
              <a:spcBef>
                <a:spcPts val="401"/>
              </a:spcBef>
              <a:buFont typeface="Wingdings"/>
              <a:buChar char=""/>
              <a:tabLst>
                <a:tab pos="267176" algn="l"/>
              </a:tabLst>
            </a:pPr>
            <a:r>
              <a:rPr sz="2000" b="1" spc="-131" dirty="0">
                <a:latin typeface="Times New Roman" panose="02020603050405020304" pitchFamily="18" charset="0"/>
                <a:cs typeface="Times New Roman" panose="02020603050405020304" pitchFamily="18" charset="0"/>
              </a:rPr>
              <a:t>Each </a:t>
            </a:r>
            <a:r>
              <a:rPr sz="2000" b="1" spc="-105" dirty="0">
                <a:latin typeface="Times New Roman" panose="02020603050405020304" pitchFamily="18" charset="0"/>
                <a:cs typeface="Times New Roman" panose="02020603050405020304" pitchFamily="18" charset="0"/>
              </a:rPr>
              <a:t>time </a:t>
            </a:r>
            <a:r>
              <a:rPr sz="2000" b="1" spc="-113" dirty="0">
                <a:latin typeface="Times New Roman" panose="02020603050405020304" pitchFamily="18" charset="0"/>
                <a:cs typeface="Times New Roman" panose="02020603050405020304" pitchFamily="18" charset="0"/>
              </a:rPr>
              <a:t>before </a:t>
            </a:r>
            <a:r>
              <a:rPr sz="2000" b="1" spc="-90" dirty="0">
                <a:latin typeface="Times New Roman" panose="02020603050405020304" pitchFamily="18" charset="0"/>
                <a:cs typeface="Times New Roman" panose="02020603050405020304" pitchFamily="18" charset="0"/>
              </a:rPr>
              <a:t>updating </a:t>
            </a:r>
            <a:r>
              <a:rPr sz="2000" b="1" spc="-113" dirty="0">
                <a:latin typeface="Times New Roman" panose="02020603050405020304" pitchFamily="18" charset="0"/>
                <a:cs typeface="Times New Roman" panose="02020603050405020304" pitchFamily="18" charset="0"/>
              </a:rPr>
              <a:t>the</a:t>
            </a:r>
            <a:r>
              <a:rPr sz="2000" b="1" spc="-221" dirty="0">
                <a:latin typeface="Times New Roman" panose="02020603050405020304" pitchFamily="18" charset="0"/>
                <a:cs typeface="Times New Roman" panose="02020603050405020304" pitchFamily="18" charset="0"/>
              </a:rPr>
              <a:t> </a:t>
            </a:r>
            <a:r>
              <a:rPr sz="2000" b="1" spc="-109" dirty="0">
                <a:latin typeface="Times New Roman" panose="02020603050405020304" pitchFamily="18" charset="0"/>
                <a:cs typeface="Times New Roman" panose="02020603050405020304" pitchFamily="18" charset="0"/>
              </a:rPr>
              <a:t>parameters</a:t>
            </a:r>
            <a:endParaRPr sz="2000" dirty="0">
              <a:latin typeface="Times New Roman" panose="02020603050405020304" pitchFamily="18" charset="0"/>
              <a:cs typeface="Times New Roman" panose="02020603050405020304" pitchFamily="18" charset="0"/>
            </a:endParaRPr>
          </a:p>
          <a:p>
            <a:pPr marL="669608" lvl="1" indent="-257175">
              <a:spcBef>
                <a:spcPts val="326"/>
              </a:spcBef>
              <a:buFont typeface="Wingdings"/>
              <a:buChar char=""/>
              <a:tabLst>
                <a:tab pos="670083" algn="l"/>
              </a:tabLst>
            </a:pPr>
            <a:r>
              <a:rPr sz="2000" spc="-172" dirty="0">
                <a:latin typeface="Times New Roman" panose="02020603050405020304" pitchFamily="18" charset="0"/>
                <a:cs typeface="Times New Roman" panose="02020603050405020304" pitchFamily="18" charset="0"/>
              </a:rPr>
              <a:t>Each </a:t>
            </a:r>
            <a:r>
              <a:rPr sz="2000" spc="-56" dirty="0">
                <a:latin typeface="Times New Roman" panose="02020603050405020304" pitchFamily="18" charset="0"/>
                <a:cs typeface="Times New Roman" panose="02020603050405020304" pitchFamily="18" charset="0"/>
              </a:rPr>
              <a:t>neuron </a:t>
            </a:r>
            <a:r>
              <a:rPr sz="2000" spc="-135" dirty="0">
                <a:latin typeface="Times New Roman" panose="02020603050405020304" pitchFamily="18" charset="0"/>
                <a:cs typeface="Times New Roman" panose="02020603050405020304" pitchFamily="18" charset="0"/>
              </a:rPr>
              <a:t>has </a:t>
            </a:r>
            <a:r>
              <a:rPr sz="2000" spc="-188" dirty="0">
                <a:latin typeface="Times New Roman" panose="02020603050405020304" pitchFamily="18" charset="0"/>
                <a:cs typeface="Times New Roman" panose="02020603050405020304" pitchFamily="18" charset="0"/>
              </a:rPr>
              <a:t>p%</a:t>
            </a:r>
            <a:r>
              <a:rPr lang="en-US" sz="2000" spc="-188" dirty="0">
                <a:latin typeface="Times New Roman" panose="02020603050405020304" pitchFamily="18" charset="0"/>
                <a:cs typeface="Times New Roman" panose="02020603050405020304" pitchFamily="18" charset="0"/>
              </a:rPr>
              <a:t> </a:t>
            </a:r>
            <a:r>
              <a:rPr sz="2000" spc="-188" dirty="0">
                <a:latin typeface="Times New Roman" panose="02020603050405020304" pitchFamily="18" charset="0"/>
                <a:cs typeface="Times New Roman" panose="02020603050405020304" pitchFamily="18" charset="0"/>
              </a:rPr>
              <a:t> </a:t>
            </a:r>
            <a:r>
              <a:rPr sz="2000" spc="11" dirty="0">
                <a:latin typeface="Times New Roman" panose="02020603050405020304" pitchFamily="18" charset="0"/>
                <a:cs typeface="Times New Roman" panose="02020603050405020304" pitchFamily="18" charset="0"/>
              </a:rPr>
              <a:t>to</a:t>
            </a:r>
            <a:r>
              <a:rPr sz="2000" spc="30" dirty="0">
                <a:latin typeface="Times New Roman" panose="02020603050405020304" pitchFamily="18" charset="0"/>
                <a:cs typeface="Times New Roman" panose="02020603050405020304" pitchFamily="18" charset="0"/>
              </a:rPr>
              <a:t> </a:t>
            </a:r>
            <a:r>
              <a:rPr sz="2000" spc="-30" dirty="0">
                <a:latin typeface="Times New Roman" panose="02020603050405020304" pitchFamily="18" charset="0"/>
                <a:cs typeface="Times New Roman" panose="02020603050405020304" pitchFamily="18" charset="0"/>
              </a:rPr>
              <a:t>dropout</a:t>
            </a:r>
            <a:endParaRPr sz="2000" dirty="0">
              <a:latin typeface="Times New Roman" panose="02020603050405020304" pitchFamily="18" charset="0"/>
              <a:cs typeface="Times New Roman" panose="02020603050405020304" pitchFamily="18" charset="0"/>
            </a:endParaRPr>
          </a:p>
        </p:txBody>
      </p:sp>
      <p:sp>
        <p:nvSpPr>
          <p:cNvPr id="75" name="object 75"/>
          <p:cNvSpPr/>
          <p:nvPr/>
        </p:nvSpPr>
        <p:spPr>
          <a:xfrm>
            <a:off x="3128772" y="2920746"/>
            <a:ext cx="944404" cy="58579"/>
          </a:xfrm>
          <a:custGeom>
            <a:avLst/>
            <a:gdLst/>
            <a:ahLst/>
            <a:cxnLst/>
            <a:rect l="l" t="t" r="r" b="b"/>
            <a:pathLst>
              <a:path w="1259204" h="78104">
                <a:moveTo>
                  <a:pt x="1181989" y="0"/>
                </a:moveTo>
                <a:lnTo>
                  <a:pt x="1181565" y="25938"/>
                </a:lnTo>
                <a:lnTo>
                  <a:pt x="1194562" y="26162"/>
                </a:lnTo>
                <a:lnTo>
                  <a:pt x="1194054" y="51943"/>
                </a:lnTo>
                <a:lnTo>
                  <a:pt x="1181140" y="51943"/>
                </a:lnTo>
                <a:lnTo>
                  <a:pt x="1180719" y="77724"/>
                </a:lnTo>
                <a:lnTo>
                  <a:pt x="1234458" y="51943"/>
                </a:lnTo>
                <a:lnTo>
                  <a:pt x="1194054" y="51943"/>
                </a:lnTo>
                <a:lnTo>
                  <a:pt x="1181143" y="51721"/>
                </a:lnTo>
                <a:lnTo>
                  <a:pt x="1234919" y="51721"/>
                </a:lnTo>
                <a:lnTo>
                  <a:pt x="1259078" y="40132"/>
                </a:lnTo>
                <a:lnTo>
                  <a:pt x="1181989" y="0"/>
                </a:lnTo>
                <a:close/>
              </a:path>
              <a:path w="1259204" h="78104">
                <a:moveTo>
                  <a:pt x="1181565" y="25938"/>
                </a:moveTo>
                <a:lnTo>
                  <a:pt x="1181143" y="51721"/>
                </a:lnTo>
                <a:lnTo>
                  <a:pt x="1194054" y="51943"/>
                </a:lnTo>
                <a:lnTo>
                  <a:pt x="1194562" y="26162"/>
                </a:lnTo>
                <a:lnTo>
                  <a:pt x="1181565" y="25938"/>
                </a:lnTo>
                <a:close/>
              </a:path>
              <a:path w="1259204" h="78104">
                <a:moveTo>
                  <a:pt x="508" y="5588"/>
                </a:moveTo>
                <a:lnTo>
                  <a:pt x="0" y="31496"/>
                </a:lnTo>
                <a:lnTo>
                  <a:pt x="1181143" y="51721"/>
                </a:lnTo>
                <a:lnTo>
                  <a:pt x="1181565" y="25938"/>
                </a:lnTo>
                <a:lnTo>
                  <a:pt x="508" y="5588"/>
                </a:lnTo>
                <a:close/>
              </a:path>
            </a:pathLst>
          </a:custGeom>
          <a:solidFill>
            <a:srgbClr val="000000"/>
          </a:solidFill>
        </p:spPr>
        <p:txBody>
          <a:bodyPr wrap="square" lIns="0" tIns="0" rIns="0" bIns="0" rtlCol="0"/>
          <a:lstStyle/>
          <a:p>
            <a:endParaRPr sz="1350"/>
          </a:p>
        </p:txBody>
      </p:sp>
      <p:sp>
        <p:nvSpPr>
          <p:cNvPr id="76" name="object 76"/>
          <p:cNvSpPr/>
          <p:nvPr/>
        </p:nvSpPr>
        <p:spPr>
          <a:xfrm>
            <a:off x="4455795" y="2920746"/>
            <a:ext cx="944404" cy="58579"/>
          </a:xfrm>
          <a:custGeom>
            <a:avLst/>
            <a:gdLst/>
            <a:ahLst/>
            <a:cxnLst/>
            <a:rect l="l" t="t" r="r" b="b"/>
            <a:pathLst>
              <a:path w="1259204" h="78104">
                <a:moveTo>
                  <a:pt x="1181989" y="0"/>
                </a:moveTo>
                <a:lnTo>
                  <a:pt x="1181565" y="25938"/>
                </a:lnTo>
                <a:lnTo>
                  <a:pt x="1194562" y="26162"/>
                </a:lnTo>
                <a:lnTo>
                  <a:pt x="1194053" y="51943"/>
                </a:lnTo>
                <a:lnTo>
                  <a:pt x="1181140" y="51943"/>
                </a:lnTo>
                <a:lnTo>
                  <a:pt x="1180718" y="77724"/>
                </a:lnTo>
                <a:lnTo>
                  <a:pt x="1234458" y="51943"/>
                </a:lnTo>
                <a:lnTo>
                  <a:pt x="1194053" y="51943"/>
                </a:lnTo>
                <a:lnTo>
                  <a:pt x="1181143" y="51721"/>
                </a:lnTo>
                <a:lnTo>
                  <a:pt x="1234919" y="51721"/>
                </a:lnTo>
                <a:lnTo>
                  <a:pt x="1259077" y="40132"/>
                </a:lnTo>
                <a:lnTo>
                  <a:pt x="1181989" y="0"/>
                </a:lnTo>
                <a:close/>
              </a:path>
              <a:path w="1259204" h="78104">
                <a:moveTo>
                  <a:pt x="1181565" y="25938"/>
                </a:moveTo>
                <a:lnTo>
                  <a:pt x="1181143" y="51721"/>
                </a:lnTo>
                <a:lnTo>
                  <a:pt x="1194053" y="51943"/>
                </a:lnTo>
                <a:lnTo>
                  <a:pt x="1194562" y="26162"/>
                </a:lnTo>
                <a:lnTo>
                  <a:pt x="1181565" y="25938"/>
                </a:lnTo>
                <a:close/>
              </a:path>
              <a:path w="1259204" h="78104">
                <a:moveTo>
                  <a:pt x="507" y="5588"/>
                </a:moveTo>
                <a:lnTo>
                  <a:pt x="0" y="31496"/>
                </a:lnTo>
                <a:lnTo>
                  <a:pt x="1181143" y="51721"/>
                </a:lnTo>
                <a:lnTo>
                  <a:pt x="1181565" y="25938"/>
                </a:lnTo>
                <a:lnTo>
                  <a:pt x="507" y="5588"/>
                </a:lnTo>
                <a:close/>
              </a:path>
            </a:pathLst>
          </a:custGeom>
          <a:solidFill>
            <a:srgbClr val="000000"/>
          </a:solidFill>
        </p:spPr>
        <p:txBody>
          <a:bodyPr wrap="square" lIns="0" tIns="0" rIns="0" bIns="0" rtlCol="0"/>
          <a:lstStyle/>
          <a:p>
            <a:endParaRPr sz="1350"/>
          </a:p>
        </p:txBody>
      </p:sp>
    </p:spTree>
    <p:extLst>
      <p:ext uri="{BB962C8B-B14F-4D97-AF65-F5344CB8AC3E}">
        <p14:creationId xmlns:p14="http://schemas.microsoft.com/office/powerpoint/2010/main" val="861307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962150"/>
            <a:ext cx="7467600" cy="973931"/>
          </a:xfrm>
        </p:spPr>
        <p:txBody>
          <a:bodyPr>
            <a:normAutofit/>
          </a:bodyPr>
          <a:lstStyle/>
          <a:p>
            <a:r>
              <a:rPr lang="en-US" dirty="0">
                <a:latin typeface="Georgia" charset="0"/>
                <a:ea typeface="Georgia" charset="0"/>
                <a:cs typeface="Georgia" charset="0"/>
              </a:rPr>
              <a:t>Feedback is greatly appreciated!</a:t>
            </a:r>
            <a:endParaRPr lang="en-US" dirty="0"/>
          </a:p>
        </p:txBody>
      </p:sp>
    </p:spTree>
    <p:extLst>
      <p:ext uri="{BB962C8B-B14F-4D97-AF65-F5344CB8AC3E}">
        <p14:creationId xmlns:p14="http://schemas.microsoft.com/office/powerpoint/2010/main" val="1943210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3656" y="459754"/>
            <a:ext cx="1422083" cy="517930"/>
          </a:xfrm>
          <a:prstGeom prst="rect">
            <a:avLst/>
          </a:prstGeom>
        </p:spPr>
        <p:txBody>
          <a:bodyPr vert="horz" wrap="square" lIns="0" tIns="10001" rIns="0" bIns="0" rtlCol="0" anchor="ctr">
            <a:spAutoFit/>
          </a:bodyPr>
          <a:lstStyle/>
          <a:p>
            <a:pPr marL="9525">
              <a:spcBef>
                <a:spcPts val="79"/>
              </a:spcBef>
            </a:pPr>
            <a:r>
              <a:rPr spc="-113" dirty="0"/>
              <a:t>Dropout</a:t>
            </a:r>
          </a:p>
        </p:txBody>
      </p:sp>
      <p:sp>
        <p:nvSpPr>
          <p:cNvPr id="3" name="object 3"/>
          <p:cNvSpPr txBox="1"/>
          <p:nvPr/>
        </p:nvSpPr>
        <p:spPr>
          <a:xfrm>
            <a:off x="1535811" y="1133474"/>
            <a:ext cx="973455" cy="332303"/>
          </a:xfrm>
          <a:prstGeom prst="rect">
            <a:avLst/>
          </a:prstGeom>
        </p:spPr>
        <p:txBody>
          <a:bodyPr vert="horz" wrap="square" lIns="0" tIns="9049" rIns="0" bIns="0" rtlCol="0">
            <a:spAutoFit/>
          </a:bodyPr>
          <a:lstStyle/>
          <a:p>
            <a:pPr marL="9525">
              <a:spcBef>
                <a:spcPts val="71"/>
              </a:spcBef>
            </a:pPr>
            <a:r>
              <a:rPr sz="2100" b="1" u="sng" spc="-153" dirty="0">
                <a:solidFill>
                  <a:srgbClr val="0000FF"/>
                </a:solidFill>
                <a:uFill>
                  <a:solidFill>
                    <a:srgbClr val="0000FF"/>
                  </a:solidFill>
                </a:uFill>
                <a:latin typeface="Times New Roman" panose="02020603050405020304" pitchFamily="18" charset="0"/>
                <a:cs typeface="Times New Roman" panose="02020603050405020304" pitchFamily="18" charset="0"/>
              </a:rPr>
              <a:t>Training:</a:t>
            </a:r>
            <a:endParaRPr sz="2100" dirty="0">
              <a:latin typeface="Times New Roman" panose="02020603050405020304" pitchFamily="18" charset="0"/>
              <a:cs typeface="Times New Roman" panose="02020603050405020304" pitchFamily="18" charset="0"/>
            </a:endParaRPr>
          </a:p>
        </p:txBody>
      </p:sp>
      <p:sp>
        <p:nvSpPr>
          <p:cNvPr id="4" name="object 4"/>
          <p:cNvSpPr/>
          <p:nvPr/>
        </p:nvSpPr>
        <p:spPr>
          <a:xfrm>
            <a:off x="4064508" y="1680209"/>
            <a:ext cx="381953" cy="382905"/>
          </a:xfrm>
          <a:custGeom>
            <a:avLst/>
            <a:gdLst/>
            <a:ahLst/>
            <a:cxnLst/>
            <a:rect l="l" t="t" r="r" b="b"/>
            <a:pathLst>
              <a:path w="509270" h="510539">
                <a:moveTo>
                  <a:pt x="0" y="255270"/>
                </a:moveTo>
                <a:lnTo>
                  <a:pt x="4099" y="209387"/>
                </a:lnTo>
                <a:lnTo>
                  <a:pt x="15919" y="166202"/>
                </a:lnTo>
                <a:lnTo>
                  <a:pt x="34741" y="126435"/>
                </a:lnTo>
                <a:lnTo>
                  <a:pt x="59847" y="90807"/>
                </a:lnTo>
                <a:lnTo>
                  <a:pt x="90520" y="60040"/>
                </a:lnTo>
                <a:lnTo>
                  <a:pt x="126040" y="34854"/>
                </a:lnTo>
                <a:lnTo>
                  <a:pt x="165690" y="15971"/>
                </a:lnTo>
                <a:lnTo>
                  <a:pt x="208752" y="4113"/>
                </a:lnTo>
                <a:lnTo>
                  <a:pt x="254507" y="0"/>
                </a:lnTo>
                <a:lnTo>
                  <a:pt x="300263" y="4113"/>
                </a:lnTo>
                <a:lnTo>
                  <a:pt x="343325" y="15971"/>
                </a:lnTo>
                <a:lnTo>
                  <a:pt x="382975" y="34854"/>
                </a:lnTo>
                <a:lnTo>
                  <a:pt x="418495" y="60040"/>
                </a:lnTo>
                <a:lnTo>
                  <a:pt x="449168" y="90807"/>
                </a:lnTo>
                <a:lnTo>
                  <a:pt x="474274" y="126435"/>
                </a:lnTo>
                <a:lnTo>
                  <a:pt x="493096" y="166202"/>
                </a:lnTo>
                <a:lnTo>
                  <a:pt x="504916" y="209387"/>
                </a:lnTo>
                <a:lnTo>
                  <a:pt x="509015" y="255270"/>
                </a:lnTo>
                <a:lnTo>
                  <a:pt x="504916" y="301152"/>
                </a:lnTo>
                <a:lnTo>
                  <a:pt x="493096" y="344337"/>
                </a:lnTo>
                <a:lnTo>
                  <a:pt x="474274" y="384104"/>
                </a:lnTo>
                <a:lnTo>
                  <a:pt x="449168" y="419732"/>
                </a:lnTo>
                <a:lnTo>
                  <a:pt x="418495" y="450499"/>
                </a:lnTo>
                <a:lnTo>
                  <a:pt x="382975" y="475685"/>
                </a:lnTo>
                <a:lnTo>
                  <a:pt x="343325" y="494568"/>
                </a:lnTo>
                <a:lnTo>
                  <a:pt x="300263" y="506426"/>
                </a:lnTo>
                <a:lnTo>
                  <a:pt x="254507" y="510540"/>
                </a:lnTo>
                <a:lnTo>
                  <a:pt x="208752" y="506426"/>
                </a:lnTo>
                <a:lnTo>
                  <a:pt x="165690" y="494568"/>
                </a:lnTo>
                <a:lnTo>
                  <a:pt x="126040" y="475685"/>
                </a:lnTo>
                <a:lnTo>
                  <a:pt x="90520" y="450499"/>
                </a:lnTo>
                <a:lnTo>
                  <a:pt x="59847" y="419732"/>
                </a:lnTo>
                <a:lnTo>
                  <a:pt x="34741" y="384104"/>
                </a:lnTo>
                <a:lnTo>
                  <a:pt x="15919" y="344337"/>
                </a:lnTo>
                <a:lnTo>
                  <a:pt x="4099" y="301152"/>
                </a:lnTo>
                <a:lnTo>
                  <a:pt x="0" y="255270"/>
                </a:lnTo>
                <a:close/>
              </a:path>
            </a:pathLst>
          </a:custGeom>
          <a:ln w="12192">
            <a:solidFill>
              <a:srgbClr val="000000"/>
            </a:solidFill>
          </a:ln>
        </p:spPr>
        <p:txBody>
          <a:bodyPr wrap="square" lIns="0" tIns="0" rIns="0" bIns="0" rtlCol="0"/>
          <a:lstStyle/>
          <a:p>
            <a:endParaRPr sz="1350"/>
          </a:p>
        </p:txBody>
      </p:sp>
      <p:sp>
        <p:nvSpPr>
          <p:cNvPr id="5" name="object 5"/>
          <p:cNvSpPr/>
          <p:nvPr/>
        </p:nvSpPr>
        <p:spPr>
          <a:xfrm>
            <a:off x="4064508" y="2728341"/>
            <a:ext cx="381953" cy="381953"/>
          </a:xfrm>
          <a:custGeom>
            <a:avLst/>
            <a:gdLst/>
            <a:ahLst/>
            <a:cxnLst/>
            <a:rect l="l" t="t" r="r" b="b"/>
            <a:pathLst>
              <a:path w="509270" h="509270">
                <a:moveTo>
                  <a:pt x="0" y="254507"/>
                </a:moveTo>
                <a:lnTo>
                  <a:pt x="4099" y="208752"/>
                </a:lnTo>
                <a:lnTo>
                  <a:pt x="15919" y="165690"/>
                </a:lnTo>
                <a:lnTo>
                  <a:pt x="34741" y="126040"/>
                </a:lnTo>
                <a:lnTo>
                  <a:pt x="59847" y="90520"/>
                </a:lnTo>
                <a:lnTo>
                  <a:pt x="90520" y="59847"/>
                </a:lnTo>
                <a:lnTo>
                  <a:pt x="126040" y="34741"/>
                </a:lnTo>
                <a:lnTo>
                  <a:pt x="165690" y="15919"/>
                </a:lnTo>
                <a:lnTo>
                  <a:pt x="208752" y="4099"/>
                </a:lnTo>
                <a:lnTo>
                  <a:pt x="254507" y="0"/>
                </a:lnTo>
                <a:lnTo>
                  <a:pt x="300263" y="4099"/>
                </a:lnTo>
                <a:lnTo>
                  <a:pt x="343325" y="15919"/>
                </a:lnTo>
                <a:lnTo>
                  <a:pt x="382975" y="34741"/>
                </a:lnTo>
                <a:lnTo>
                  <a:pt x="418495" y="59847"/>
                </a:lnTo>
                <a:lnTo>
                  <a:pt x="449168" y="90520"/>
                </a:lnTo>
                <a:lnTo>
                  <a:pt x="474274" y="126040"/>
                </a:lnTo>
                <a:lnTo>
                  <a:pt x="493096" y="165690"/>
                </a:lnTo>
                <a:lnTo>
                  <a:pt x="504916" y="208752"/>
                </a:lnTo>
                <a:lnTo>
                  <a:pt x="509015" y="254507"/>
                </a:lnTo>
                <a:lnTo>
                  <a:pt x="504916" y="300263"/>
                </a:lnTo>
                <a:lnTo>
                  <a:pt x="493096" y="343325"/>
                </a:lnTo>
                <a:lnTo>
                  <a:pt x="474274" y="382975"/>
                </a:lnTo>
                <a:lnTo>
                  <a:pt x="449168" y="418495"/>
                </a:lnTo>
                <a:lnTo>
                  <a:pt x="418495" y="449168"/>
                </a:lnTo>
                <a:lnTo>
                  <a:pt x="382975" y="474274"/>
                </a:lnTo>
                <a:lnTo>
                  <a:pt x="343325" y="493096"/>
                </a:lnTo>
                <a:lnTo>
                  <a:pt x="300263" y="504916"/>
                </a:lnTo>
                <a:lnTo>
                  <a:pt x="254507" y="509016"/>
                </a:lnTo>
                <a:lnTo>
                  <a:pt x="208752" y="504916"/>
                </a:lnTo>
                <a:lnTo>
                  <a:pt x="165690" y="493096"/>
                </a:lnTo>
                <a:lnTo>
                  <a:pt x="126040" y="474274"/>
                </a:lnTo>
                <a:lnTo>
                  <a:pt x="90520" y="449168"/>
                </a:lnTo>
                <a:lnTo>
                  <a:pt x="59847" y="418495"/>
                </a:lnTo>
                <a:lnTo>
                  <a:pt x="34741" y="382975"/>
                </a:lnTo>
                <a:lnTo>
                  <a:pt x="15919" y="343325"/>
                </a:lnTo>
                <a:lnTo>
                  <a:pt x="4099" y="300263"/>
                </a:lnTo>
                <a:lnTo>
                  <a:pt x="0" y="254507"/>
                </a:lnTo>
                <a:close/>
              </a:path>
            </a:pathLst>
          </a:custGeom>
          <a:ln w="12192">
            <a:solidFill>
              <a:srgbClr val="000000"/>
            </a:solidFill>
          </a:ln>
        </p:spPr>
        <p:txBody>
          <a:bodyPr wrap="square" lIns="0" tIns="0" rIns="0" bIns="0" rtlCol="0"/>
          <a:lstStyle/>
          <a:p>
            <a:endParaRPr sz="1350"/>
          </a:p>
        </p:txBody>
      </p:sp>
      <p:sp>
        <p:nvSpPr>
          <p:cNvPr id="6" name="object 6"/>
          <p:cNvSpPr/>
          <p:nvPr/>
        </p:nvSpPr>
        <p:spPr>
          <a:xfrm>
            <a:off x="6469380" y="1615058"/>
            <a:ext cx="382905" cy="381953"/>
          </a:xfrm>
          <a:custGeom>
            <a:avLst/>
            <a:gdLst/>
            <a:ahLst/>
            <a:cxnLst/>
            <a:rect l="l" t="t" r="r" b="b"/>
            <a:pathLst>
              <a:path w="510540" h="509269">
                <a:moveTo>
                  <a:pt x="0" y="254508"/>
                </a:moveTo>
                <a:lnTo>
                  <a:pt x="4113" y="208752"/>
                </a:lnTo>
                <a:lnTo>
                  <a:pt x="15971" y="165690"/>
                </a:lnTo>
                <a:lnTo>
                  <a:pt x="34854" y="126040"/>
                </a:lnTo>
                <a:lnTo>
                  <a:pt x="60040" y="90520"/>
                </a:lnTo>
                <a:lnTo>
                  <a:pt x="90807" y="59847"/>
                </a:lnTo>
                <a:lnTo>
                  <a:pt x="126435" y="34741"/>
                </a:lnTo>
                <a:lnTo>
                  <a:pt x="166202" y="15919"/>
                </a:lnTo>
                <a:lnTo>
                  <a:pt x="209387" y="4099"/>
                </a:lnTo>
                <a:lnTo>
                  <a:pt x="255269" y="0"/>
                </a:lnTo>
                <a:lnTo>
                  <a:pt x="301152" y="4099"/>
                </a:lnTo>
                <a:lnTo>
                  <a:pt x="344337" y="15919"/>
                </a:lnTo>
                <a:lnTo>
                  <a:pt x="384104" y="34741"/>
                </a:lnTo>
                <a:lnTo>
                  <a:pt x="419732" y="59847"/>
                </a:lnTo>
                <a:lnTo>
                  <a:pt x="450499" y="90520"/>
                </a:lnTo>
                <a:lnTo>
                  <a:pt x="475685" y="126040"/>
                </a:lnTo>
                <a:lnTo>
                  <a:pt x="494568" y="165690"/>
                </a:lnTo>
                <a:lnTo>
                  <a:pt x="506426" y="208752"/>
                </a:lnTo>
                <a:lnTo>
                  <a:pt x="510539" y="254508"/>
                </a:lnTo>
                <a:lnTo>
                  <a:pt x="506426" y="300263"/>
                </a:lnTo>
                <a:lnTo>
                  <a:pt x="494568" y="343325"/>
                </a:lnTo>
                <a:lnTo>
                  <a:pt x="475685" y="382975"/>
                </a:lnTo>
                <a:lnTo>
                  <a:pt x="450499" y="418495"/>
                </a:lnTo>
                <a:lnTo>
                  <a:pt x="419732" y="449168"/>
                </a:lnTo>
                <a:lnTo>
                  <a:pt x="384104" y="474274"/>
                </a:lnTo>
                <a:lnTo>
                  <a:pt x="344337" y="493096"/>
                </a:lnTo>
                <a:lnTo>
                  <a:pt x="301152" y="504916"/>
                </a:lnTo>
                <a:lnTo>
                  <a:pt x="255269" y="509015"/>
                </a:lnTo>
                <a:lnTo>
                  <a:pt x="209387" y="504916"/>
                </a:lnTo>
                <a:lnTo>
                  <a:pt x="166202" y="493096"/>
                </a:lnTo>
                <a:lnTo>
                  <a:pt x="126435" y="474274"/>
                </a:lnTo>
                <a:lnTo>
                  <a:pt x="90807" y="449168"/>
                </a:lnTo>
                <a:lnTo>
                  <a:pt x="60040" y="418495"/>
                </a:lnTo>
                <a:lnTo>
                  <a:pt x="34854" y="382975"/>
                </a:lnTo>
                <a:lnTo>
                  <a:pt x="15971" y="343325"/>
                </a:lnTo>
                <a:lnTo>
                  <a:pt x="4113" y="300263"/>
                </a:lnTo>
                <a:lnTo>
                  <a:pt x="0" y="254508"/>
                </a:lnTo>
                <a:close/>
              </a:path>
            </a:pathLst>
          </a:custGeom>
          <a:ln w="12192">
            <a:solidFill>
              <a:srgbClr val="000000"/>
            </a:solidFill>
          </a:ln>
        </p:spPr>
        <p:txBody>
          <a:bodyPr wrap="square" lIns="0" tIns="0" rIns="0" bIns="0" rtlCol="0"/>
          <a:lstStyle/>
          <a:p>
            <a:endParaRPr sz="1350"/>
          </a:p>
        </p:txBody>
      </p:sp>
      <p:sp>
        <p:nvSpPr>
          <p:cNvPr id="7" name="object 7"/>
          <p:cNvSpPr/>
          <p:nvPr/>
        </p:nvSpPr>
        <p:spPr>
          <a:xfrm>
            <a:off x="6469380" y="2243708"/>
            <a:ext cx="382905" cy="382905"/>
          </a:xfrm>
          <a:custGeom>
            <a:avLst/>
            <a:gdLst/>
            <a:ahLst/>
            <a:cxnLst/>
            <a:rect l="l" t="t" r="r" b="b"/>
            <a:pathLst>
              <a:path w="510540" h="510539">
                <a:moveTo>
                  <a:pt x="0" y="255270"/>
                </a:moveTo>
                <a:lnTo>
                  <a:pt x="4113" y="209387"/>
                </a:lnTo>
                <a:lnTo>
                  <a:pt x="15971" y="166202"/>
                </a:lnTo>
                <a:lnTo>
                  <a:pt x="34854" y="126435"/>
                </a:lnTo>
                <a:lnTo>
                  <a:pt x="60040" y="90807"/>
                </a:lnTo>
                <a:lnTo>
                  <a:pt x="90807" y="60040"/>
                </a:lnTo>
                <a:lnTo>
                  <a:pt x="126435" y="34854"/>
                </a:lnTo>
                <a:lnTo>
                  <a:pt x="166202" y="15971"/>
                </a:lnTo>
                <a:lnTo>
                  <a:pt x="209387" y="4113"/>
                </a:lnTo>
                <a:lnTo>
                  <a:pt x="255269" y="0"/>
                </a:lnTo>
                <a:lnTo>
                  <a:pt x="301152" y="4113"/>
                </a:lnTo>
                <a:lnTo>
                  <a:pt x="344337" y="15971"/>
                </a:lnTo>
                <a:lnTo>
                  <a:pt x="384104" y="34854"/>
                </a:lnTo>
                <a:lnTo>
                  <a:pt x="419732" y="60040"/>
                </a:lnTo>
                <a:lnTo>
                  <a:pt x="450499" y="90807"/>
                </a:lnTo>
                <a:lnTo>
                  <a:pt x="475685" y="126435"/>
                </a:lnTo>
                <a:lnTo>
                  <a:pt x="494568" y="166202"/>
                </a:lnTo>
                <a:lnTo>
                  <a:pt x="506426" y="209387"/>
                </a:lnTo>
                <a:lnTo>
                  <a:pt x="510539" y="255270"/>
                </a:lnTo>
                <a:lnTo>
                  <a:pt x="506426" y="301152"/>
                </a:lnTo>
                <a:lnTo>
                  <a:pt x="494568" y="344337"/>
                </a:lnTo>
                <a:lnTo>
                  <a:pt x="475685" y="384104"/>
                </a:lnTo>
                <a:lnTo>
                  <a:pt x="450499" y="419732"/>
                </a:lnTo>
                <a:lnTo>
                  <a:pt x="419732" y="450499"/>
                </a:lnTo>
                <a:lnTo>
                  <a:pt x="384104" y="475685"/>
                </a:lnTo>
                <a:lnTo>
                  <a:pt x="344337" y="494568"/>
                </a:lnTo>
                <a:lnTo>
                  <a:pt x="301152" y="506426"/>
                </a:lnTo>
                <a:lnTo>
                  <a:pt x="255269" y="510539"/>
                </a:lnTo>
                <a:lnTo>
                  <a:pt x="209387" y="506426"/>
                </a:lnTo>
                <a:lnTo>
                  <a:pt x="166202" y="494568"/>
                </a:lnTo>
                <a:lnTo>
                  <a:pt x="126435" y="475685"/>
                </a:lnTo>
                <a:lnTo>
                  <a:pt x="90807" y="450499"/>
                </a:lnTo>
                <a:lnTo>
                  <a:pt x="60040" y="419732"/>
                </a:lnTo>
                <a:lnTo>
                  <a:pt x="34854" y="384104"/>
                </a:lnTo>
                <a:lnTo>
                  <a:pt x="15971" y="344337"/>
                </a:lnTo>
                <a:lnTo>
                  <a:pt x="4113" y="301152"/>
                </a:lnTo>
                <a:lnTo>
                  <a:pt x="0" y="255270"/>
                </a:lnTo>
                <a:close/>
              </a:path>
            </a:pathLst>
          </a:custGeom>
          <a:ln w="12192">
            <a:solidFill>
              <a:srgbClr val="000000"/>
            </a:solidFill>
          </a:ln>
        </p:spPr>
        <p:txBody>
          <a:bodyPr wrap="square" lIns="0" tIns="0" rIns="0" bIns="0" rtlCol="0"/>
          <a:lstStyle/>
          <a:p>
            <a:endParaRPr sz="1350"/>
          </a:p>
        </p:txBody>
      </p:sp>
      <p:sp>
        <p:nvSpPr>
          <p:cNvPr id="8" name="object 8"/>
          <p:cNvSpPr/>
          <p:nvPr/>
        </p:nvSpPr>
        <p:spPr>
          <a:xfrm>
            <a:off x="2920365" y="1229867"/>
            <a:ext cx="200025" cy="200025"/>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2920365" y="1229867"/>
            <a:ext cx="200025" cy="200025"/>
          </a:xfrm>
          <a:custGeom>
            <a:avLst/>
            <a:gdLst/>
            <a:ahLst/>
            <a:cxnLst/>
            <a:rect l="l" t="t" r="r" b="b"/>
            <a:pathLst>
              <a:path w="266700" h="266700">
                <a:moveTo>
                  <a:pt x="0" y="266700"/>
                </a:moveTo>
                <a:lnTo>
                  <a:pt x="266700" y="266700"/>
                </a:lnTo>
                <a:lnTo>
                  <a:pt x="266700" y="0"/>
                </a:lnTo>
                <a:lnTo>
                  <a:pt x="0" y="0"/>
                </a:lnTo>
                <a:lnTo>
                  <a:pt x="0" y="266700"/>
                </a:lnTo>
                <a:close/>
              </a:path>
            </a:pathLst>
          </a:custGeom>
          <a:ln w="6096">
            <a:solidFill>
              <a:srgbClr val="A4A4A4"/>
            </a:solidFill>
          </a:ln>
        </p:spPr>
        <p:txBody>
          <a:bodyPr wrap="square" lIns="0" tIns="0" rIns="0" bIns="0" rtlCol="0"/>
          <a:lstStyle/>
          <a:p>
            <a:endParaRPr sz="1350"/>
          </a:p>
        </p:txBody>
      </p:sp>
      <p:sp>
        <p:nvSpPr>
          <p:cNvPr id="10" name="object 10"/>
          <p:cNvSpPr/>
          <p:nvPr/>
        </p:nvSpPr>
        <p:spPr>
          <a:xfrm>
            <a:off x="3116104" y="1322642"/>
            <a:ext cx="949166" cy="550545"/>
          </a:xfrm>
          <a:custGeom>
            <a:avLst/>
            <a:gdLst/>
            <a:ahLst/>
            <a:cxnLst/>
            <a:rect l="l" t="t" r="r" b="b"/>
            <a:pathLst>
              <a:path w="1265554" h="734060">
                <a:moveTo>
                  <a:pt x="1191423" y="706130"/>
                </a:moveTo>
                <a:lnTo>
                  <a:pt x="1178559" y="728599"/>
                </a:lnTo>
                <a:lnTo>
                  <a:pt x="1265300" y="733678"/>
                </a:lnTo>
                <a:lnTo>
                  <a:pt x="1251307" y="712597"/>
                </a:lnTo>
                <a:lnTo>
                  <a:pt x="1202690" y="712597"/>
                </a:lnTo>
                <a:lnTo>
                  <a:pt x="1191423" y="706130"/>
                </a:lnTo>
                <a:close/>
              </a:path>
              <a:path w="1265554" h="734060">
                <a:moveTo>
                  <a:pt x="1204281" y="683670"/>
                </a:moveTo>
                <a:lnTo>
                  <a:pt x="1191423" y="706130"/>
                </a:lnTo>
                <a:lnTo>
                  <a:pt x="1202690" y="712597"/>
                </a:lnTo>
                <a:lnTo>
                  <a:pt x="1215517" y="690117"/>
                </a:lnTo>
                <a:lnTo>
                  <a:pt x="1204281" y="683670"/>
                </a:lnTo>
                <a:close/>
              </a:path>
              <a:path w="1265554" h="734060">
                <a:moveTo>
                  <a:pt x="1217168" y="661162"/>
                </a:moveTo>
                <a:lnTo>
                  <a:pt x="1204281" y="683670"/>
                </a:lnTo>
                <a:lnTo>
                  <a:pt x="1215517" y="690117"/>
                </a:lnTo>
                <a:lnTo>
                  <a:pt x="1202690" y="712597"/>
                </a:lnTo>
                <a:lnTo>
                  <a:pt x="1251307" y="712597"/>
                </a:lnTo>
                <a:lnTo>
                  <a:pt x="1217168" y="661162"/>
                </a:lnTo>
                <a:close/>
              </a:path>
              <a:path w="1265554" h="734060">
                <a:moveTo>
                  <a:pt x="12953" y="0"/>
                </a:moveTo>
                <a:lnTo>
                  <a:pt x="0" y="22351"/>
                </a:lnTo>
                <a:lnTo>
                  <a:pt x="1191423" y="706130"/>
                </a:lnTo>
                <a:lnTo>
                  <a:pt x="1204281" y="683670"/>
                </a:lnTo>
                <a:lnTo>
                  <a:pt x="12953" y="0"/>
                </a:lnTo>
                <a:close/>
              </a:path>
            </a:pathLst>
          </a:custGeom>
          <a:solidFill>
            <a:srgbClr val="000000"/>
          </a:solidFill>
        </p:spPr>
        <p:txBody>
          <a:bodyPr wrap="square" lIns="0" tIns="0" rIns="0" bIns="0" rtlCol="0"/>
          <a:lstStyle/>
          <a:p>
            <a:endParaRPr sz="1350"/>
          </a:p>
        </p:txBody>
      </p:sp>
      <p:sp>
        <p:nvSpPr>
          <p:cNvPr id="11" name="object 11"/>
          <p:cNvSpPr/>
          <p:nvPr/>
        </p:nvSpPr>
        <p:spPr>
          <a:xfrm>
            <a:off x="3112579" y="1326071"/>
            <a:ext cx="952500" cy="1594485"/>
          </a:xfrm>
          <a:custGeom>
            <a:avLst/>
            <a:gdLst/>
            <a:ahLst/>
            <a:cxnLst/>
            <a:rect l="l" t="t" r="r" b="b"/>
            <a:pathLst>
              <a:path w="1270000" h="2125979">
                <a:moveTo>
                  <a:pt x="1219188" y="2065315"/>
                </a:moveTo>
                <a:lnTo>
                  <a:pt x="1196847" y="2078608"/>
                </a:lnTo>
                <a:lnTo>
                  <a:pt x="1269999" y="2125598"/>
                </a:lnTo>
                <a:lnTo>
                  <a:pt x="1266401" y="2076449"/>
                </a:lnTo>
                <a:lnTo>
                  <a:pt x="1225804" y="2076449"/>
                </a:lnTo>
                <a:lnTo>
                  <a:pt x="1219188" y="2065315"/>
                </a:lnTo>
                <a:close/>
              </a:path>
              <a:path w="1270000" h="2125979">
                <a:moveTo>
                  <a:pt x="1241406" y="2052094"/>
                </a:moveTo>
                <a:lnTo>
                  <a:pt x="1219188" y="2065315"/>
                </a:lnTo>
                <a:lnTo>
                  <a:pt x="1225804" y="2076449"/>
                </a:lnTo>
                <a:lnTo>
                  <a:pt x="1248029" y="2063241"/>
                </a:lnTo>
                <a:lnTo>
                  <a:pt x="1241406" y="2052094"/>
                </a:lnTo>
                <a:close/>
              </a:path>
              <a:path w="1270000" h="2125979">
                <a:moveTo>
                  <a:pt x="1263649" y="2038857"/>
                </a:moveTo>
                <a:lnTo>
                  <a:pt x="1241406" y="2052094"/>
                </a:lnTo>
                <a:lnTo>
                  <a:pt x="1248029" y="2063241"/>
                </a:lnTo>
                <a:lnTo>
                  <a:pt x="1225804" y="2076449"/>
                </a:lnTo>
                <a:lnTo>
                  <a:pt x="1266401" y="2076449"/>
                </a:lnTo>
                <a:lnTo>
                  <a:pt x="1263649" y="2038857"/>
                </a:lnTo>
                <a:close/>
              </a:path>
              <a:path w="1270000" h="2125979">
                <a:moveTo>
                  <a:pt x="22351" y="0"/>
                </a:moveTo>
                <a:lnTo>
                  <a:pt x="0" y="13207"/>
                </a:lnTo>
                <a:lnTo>
                  <a:pt x="1219188" y="2065315"/>
                </a:lnTo>
                <a:lnTo>
                  <a:pt x="1241406" y="2052094"/>
                </a:lnTo>
                <a:lnTo>
                  <a:pt x="22351" y="0"/>
                </a:lnTo>
                <a:close/>
              </a:path>
            </a:pathLst>
          </a:custGeom>
          <a:solidFill>
            <a:srgbClr val="000000"/>
          </a:solidFill>
        </p:spPr>
        <p:txBody>
          <a:bodyPr wrap="square" lIns="0" tIns="0" rIns="0" bIns="0" rtlCol="0"/>
          <a:lstStyle/>
          <a:p>
            <a:endParaRPr sz="1350"/>
          </a:p>
        </p:txBody>
      </p:sp>
      <p:sp>
        <p:nvSpPr>
          <p:cNvPr id="12" name="object 12"/>
          <p:cNvSpPr/>
          <p:nvPr/>
        </p:nvSpPr>
        <p:spPr>
          <a:xfrm>
            <a:off x="5769292" y="1784127"/>
            <a:ext cx="700088" cy="111919"/>
          </a:xfrm>
          <a:custGeom>
            <a:avLst/>
            <a:gdLst/>
            <a:ahLst/>
            <a:cxnLst/>
            <a:rect l="l" t="t" r="r" b="b"/>
            <a:pathLst>
              <a:path w="933450" h="149225">
                <a:moveTo>
                  <a:pt x="854849" y="25847"/>
                </a:moveTo>
                <a:lnTo>
                  <a:pt x="0" y="123443"/>
                </a:lnTo>
                <a:lnTo>
                  <a:pt x="3048" y="149098"/>
                </a:lnTo>
                <a:lnTo>
                  <a:pt x="857760" y="51502"/>
                </a:lnTo>
                <a:lnTo>
                  <a:pt x="854849" y="25847"/>
                </a:lnTo>
                <a:close/>
              </a:path>
              <a:path w="933450" h="149225">
                <a:moveTo>
                  <a:pt x="918531" y="24384"/>
                </a:moveTo>
                <a:lnTo>
                  <a:pt x="867663" y="24384"/>
                </a:lnTo>
                <a:lnTo>
                  <a:pt x="870585" y="50037"/>
                </a:lnTo>
                <a:lnTo>
                  <a:pt x="857760" y="51502"/>
                </a:lnTo>
                <a:lnTo>
                  <a:pt x="860679" y="77215"/>
                </a:lnTo>
                <a:lnTo>
                  <a:pt x="933450" y="29845"/>
                </a:lnTo>
                <a:lnTo>
                  <a:pt x="918531" y="24384"/>
                </a:lnTo>
                <a:close/>
              </a:path>
              <a:path w="933450" h="149225">
                <a:moveTo>
                  <a:pt x="867663" y="24384"/>
                </a:moveTo>
                <a:lnTo>
                  <a:pt x="854849" y="25847"/>
                </a:lnTo>
                <a:lnTo>
                  <a:pt x="857760" y="51502"/>
                </a:lnTo>
                <a:lnTo>
                  <a:pt x="870585" y="50037"/>
                </a:lnTo>
                <a:lnTo>
                  <a:pt x="867663" y="24384"/>
                </a:lnTo>
                <a:close/>
              </a:path>
              <a:path w="933450" h="149225">
                <a:moveTo>
                  <a:pt x="851915" y="0"/>
                </a:moveTo>
                <a:lnTo>
                  <a:pt x="854849" y="25847"/>
                </a:lnTo>
                <a:lnTo>
                  <a:pt x="867663" y="24384"/>
                </a:lnTo>
                <a:lnTo>
                  <a:pt x="918531" y="24384"/>
                </a:lnTo>
                <a:lnTo>
                  <a:pt x="851915" y="0"/>
                </a:lnTo>
                <a:close/>
              </a:path>
            </a:pathLst>
          </a:custGeom>
          <a:solidFill>
            <a:srgbClr val="000000"/>
          </a:solidFill>
        </p:spPr>
        <p:txBody>
          <a:bodyPr wrap="square" lIns="0" tIns="0" rIns="0" bIns="0" rtlCol="0"/>
          <a:lstStyle/>
          <a:p>
            <a:endParaRPr sz="1350"/>
          </a:p>
        </p:txBody>
      </p:sp>
      <p:sp>
        <p:nvSpPr>
          <p:cNvPr id="13" name="object 13"/>
          <p:cNvSpPr/>
          <p:nvPr/>
        </p:nvSpPr>
        <p:spPr>
          <a:xfrm>
            <a:off x="5764816" y="1305973"/>
            <a:ext cx="704850" cy="500539"/>
          </a:xfrm>
          <a:custGeom>
            <a:avLst/>
            <a:gdLst/>
            <a:ahLst/>
            <a:cxnLst/>
            <a:rect l="l" t="t" r="r" b="b"/>
            <a:pathLst>
              <a:path w="939800" h="667385">
                <a:moveTo>
                  <a:pt x="868494" y="633244"/>
                </a:moveTo>
                <a:lnTo>
                  <a:pt x="853567" y="654430"/>
                </a:lnTo>
                <a:lnTo>
                  <a:pt x="939419" y="667385"/>
                </a:lnTo>
                <a:lnTo>
                  <a:pt x="925133" y="640714"/>
                </a:lnTo>
                <a:lnTo>
                  <a:pt x="879094" y="640714"/>
                </a:lnTo>
                <a:lnTo>
                  <a:pt x="868494" y="633244"/>
                </a:lnTo>
                <a:close/>
              </a:path>
              <a:path w="939800" h="667385">
                <a:moveTo>
                  <a:pt x="883410" y="612075"/>
                </a:moveTo>
                <a:lnTo>
                  <a:pt x="868494" y="633244"/>
                </a:lnTo>
                <a:lnTo>
                  <a:pt x="879094" y="640714"/>
                </a:lnTo>
                <a:lnTo>
                  <a:pt x="893952" y="619505"/>
                </a:lnTo>
                <a:lnTo>
                  <a:pt x="883410" y="612075"/>
                </a:lnTo>
                <a:close/>
              </a:path>
              <a:path w="939800" h="667385">
                <a:moveTo>
                  <a:pt x="898398" y="590803"/>
                </a:moveTo>
                <a:lnTo>
                  <a:pt x="883410" y="612075"/>
                </a:lnTo>
                <a:lnTo>
                  <a:pt x="893952" y="619505"/>
                </a:lnTo>
                <a:lnTo>
                  <a:pt x="879094" y="640714"/>
                </a:lnTo>
                <a:lnTo>
                  <a:pt x="925133" y="640714"/>
                </a:lnTo>
                <a:lnTo>
                  <a:pt x="898398" y="590803"/>
                </a:lnTo>
                <a:close/>
              </a:path>
              <a:path w="939800" h="667385">
                <a:moveTo>
                  <a:pt x="14986" y="0"/>
                </a:moveTo>
                <a:lnTo>
                  <a:pt x="0" y="21081"/>
                </a:lnTo>
                <a:lnTo>
                  <a:pt x="868494" y="633244"/>
                </a:lnTo>
                <a:lnTo>
                  <a:pt x="883410" y="612075"/>
                </a:lnTo>
                <a:lnTo>
                  <a:pt x="14986" y="0"/>
                </a:lnTo>
                <a:close/>
              </a:path>
            </a:pathLst>
          </a:custGeom>
          <a:solidFill>
            <a:srgbClr val="000000"/>
          </a:solidFill>
        </p:spPr>
        <p:txBody>
          <a:bodyPr wrap="square" lIns="0" tIns="0" rIns="0" bIns="0" rtlCol="0"/>
          <a:lstStyle/>
          <a:p>
            <a:endParaRPr sz="1350"/>
          </a:p>
        </p:txBody>
      </p:sp>
      <p:sp>
        <p:nvSpPr>
          <p:cNvPr id="14" name="object 14"/>
          <p:cNvSpPr/>
          <p:nvPr/>
        </p:nvSpPr>
        <p:spPr>
          <a:xfrm>
            <a:off x="5762244" y="1341786"/>
            <a:ext cx="707231" cy="1094423"/>
          </a:xfrm>
          <a:custGeom>
            <a:avLst/>
            <a:gdLst/>
            <a:ahLst/>
            <a:cxnLst/>
            <a:rect l="l" t="t" r="r" b="b"/>
            <a:pathLst>
              <a:path w="942975" h="1459230">
                <a:moveTo>
                  <a:pt x="889965" y="1400391"/>
                </a:moveTo>
                <a:lnTo>
                  <a:pt x="868172" y="1414399"/>
                </a:lnTo>
                <a:lnTo>
                  <a:pt x="942848" y="1458849"/>
                </a:lnTo>
                <a:lnTo>
                  <a:pt x="937756" y="1411351"/>
                </a:lnTo>
                <a:lnTo>
                  <a:pt x="897001" y="1411351"/>
                </a:lnTo>
                <a:lnTo>
                  <a:pt x="889965" y="1400391"/>
                </a:lnTo>
                <a:close/>
              </a:path>
              <a:path w="942975" h="1459230">
                <a:moveTo>
                  <a:pt x="911835" y="1386335"/>
                </a:moveTo>
                <a:lnTo>
                  <a:pt x="889965" y="1400391"/>
                </a:lnTo>
                <a:lnTo>
                  <a:pt x="897001" y="1411351"/>
                </a:lnTo>
                <a:lnTo>
                  <a:pt x="918844" y="1397253"/>
                </a:lnTo>
                <a:lnTo>
                  <a:pt x="911835" y="1386335"/>
                </a:lnTo>
                <a:close/>
              </a:path>
              <a:path w="942975" h="1459230">
                <a:moveTo>
                  <a:pt x="933577" y="1372362"/>
                </a:moveTo>
                <a:lnTo>
                  <a:pt x="911835" y="1386335"/>
                </a:lnTo>
                <a:lnTo>
                  <a:pt x="918844" y="1397253"/>
                </a:lnTo>
                <a:lnTo>
                  <a:pt x="897001" y="1411351"/>
                </a:lnTo>
                <a:lnTo>
                  <a:pt x="937756" y="1411351"/>
                </a:lnTo>
                <a:lnTo>
                  <a:pt x="933577" y="1372362"/>
                </a:lnTo>
                <a:close/>
              </a:path>
              <a:path w="942975" h="1459230">
                <a:moveTo>
                  <a:pt x="21844" y="0"/>
                </a:moveTo>
                <a:lnTo>
                  <a:pt x="0" y="13970"/>
                </a:lnTo>
                <a:lnTo>
                  <a:pt x="889965" y="1400391"/>
                </a:lnTo>
                <a:lnTo>
                  <a:pt x="911835" y="1386335"/>
                </a:lnTo>
                <a:lnTo>
                  <a:pt x="21844" y="0"/>
                </a:lnTo>
                <a:close/>
              </a:path>
            </a:pathLst>
          </a:custGeom>
          <a:solidFill>
            <a:srgbClr val="000000"/>
          </a:solidFill>
        </p:spPr>
        <p:txBody>
          <a:bodyPr wrap="square" lIns="0" tIns="0" rIns="0" bIns="0" rtlCol="0"/>
          <a:lstStyle/>
          <a:p>
            <a:endParaRPr sz="1350"/>
          </a:p>
        </p:txBody>
      </p:sp>
      <p:sp>
        <p:nvSpPr>
          <p:cNvPr id="15" name="object 15"/>
          <p:cNvSpPr/>
          <p:nvPr/>
        </p:nvSpPr>
        <p:spPr>
          <a:xfrm>
            <a:off x="5764625" y="1905000"/>
            <a:ext cx="704850" cy="530543"/>
          </a:xfrm>
          <a:custGeom>
            <a:avLst/>
            <a:gdLst/>
            <a:ahLst/>
            <a:cxnLst/>
            <a:rect l="l" t="t" r="r" b="b"/>
            <a:pathLst>
              <a:path w="939800" h="707389">
                <a:moveTo>
                  <a:pt x="869762" y="671204"/>
                </a:moveTo>
                <a:lnTo>
                  <a:pt x="854202" y="692023"/>
                </a:lnTo>
                <a:lnTo>
                  <a:pt x="939673" y="707389"/>
                </a:lnTo>
                <a:lnTo>
                  <a:pt x="925449" y="678941"/>
                </a:lnTo>
                <a:lnTo>
                  <a:pt x="880110" y="678941"/>
                </a:lnTo>
                <a:lnTo>
                  <a:pt x="869762" y="671204"/>
                </a:lnTo>
                <a:close/>
              </a:path>
              <a:path w="939800" h="707389">
                <a:moveTo>
                  <a:pt x="885244" y="650492"/>
                </a:moveTo>
                <a:lnTo>
                  <a:pt x="869762" y="671204"/>
                </a:lnTo>
                <a:lnTo>
                  <a:pt x="880110" y="678941"/>
                </a:lnTo>
                <a:lnTo>
                  <a:pt x="895604" y="658240"/>
                </a:lnTo>
                <a:lnTo>
                  <a:pt x="885244" y="650492"/>
                </a:lnTo>
                <a:close/>
              </a:path>
              <a:path w="939800" h="707389">
                <a:moveTo>
                  <a:pt x="900811" y="629665"/>
                </a:moveTo>
                <a:lnTo>
                  <a:pt x="885244" y="650492"/>
                </a:lnTo>
                <a:lnTo>
                  <a:pt x="895604" y="658240"/>
                </a:lnTo>
                <a:lnTo>
                  <a:pt x="880110" y="678941"/>
                </a:lnTo>
                <a:lnTo>
                  <a:pt x="925449" y="678941"/>
                </a:lnTo>
                <a:lnTo>
                  <a:pt x="900811" y="629665"/>
                </a:lnTo>
                <a:close/>
              </a:path>
              <a:path w="939800" h="707389">
                <a:moveTo>
                  <a:pt x="15494" y="0"/>
                </a:moveTo>
                <a:lnTo>
                  <a:pt x="0" y="20827"/>
                </a:lnTo>
                <a:lnTo>
                  <a:pt x="869762" y="671204"/>
                </a:lnTo>
                <a:lnTo>
                  <a:pt x="885244" y="650492"/>
                </a:lnTo>
                <a:lnTo>
                  <a:pt x="15494" y="0"/>
                </a:lnTo>
                <a:close/>
              </a:path>
            </a:pathLst>
          </a:custGeom>
          <a:solidFill>
            <a:srgbClr val="000000"/>
          </a:solidFill>
        </p:spPr>
        <p:txBody>
          <a:bodyPr wrap="square" lIns="0" tIns="0" rIns="0" bIns="0" rtlCol="0"/>
          <a:lstStyle/>
          <a:p>
            <a:endParaRPr sz="1350"/>
          </a:p>
        </p:txBody>
      </p:sp>
      <p:sp>
        <p:nvSpPr>
          <p:cNvPr id="16" name="object 16"/>
          <p:cNvSpPr/>
          <p:nvPr/>
        </p:nvSpPr>
        <p:spPr>
          <a:xfrm>
            <a:off x="5388101" y="1129283"/>
            <a:ext cx="381953" cy="381953"/>
          </a:xfrm>
          <a:custGeom>
            <a:avLst/>
            <a:gdLst/>
            <a:ahLst/>
            <a:cxnLst/>
            <a:rect l="l" t="t" r="r" b="b"/>
            <a:pathLst>
              <a:path w="509270" h="509269">
                <a:moveTo>
                  <a:pt x="0" y="254508"/>
                </a:moveTo>
                <a:lnTo>
                  <a:pt x="4099" y="208752"/>
                </a:lnTo>
                <a:lnTo>
                  <a:pt x="15919" y="165690"/>
                </a:lnTo>
                <a:lnTo>
                  <a:pt x="34741" y="126040"/>
                </a:lnTo>
                <a:lnTo>
                  <a:pt x="59847" y="90520"/>
                </a:lnTo>
                <a:lnTo>
                  <a:pt x="90520" y="59847"/>
                </a:lnTo>
                <a:lnTo>
                  <a:pt x="126040" y="34741"/>
                </a:lnTo>
                <a:lnTo>
                  <a:pt x="165690" y="15919"/>
                </a:lnTo>
                <a:lnTo>
                  <a:pt x="208752" y="4099"/>
                </a:lnTo>
                <a:lnTo>
                  <a:pt x="254508" y="0"/>
                </a:lnTo>
                <a:lnTo>
                  <a:pt x="300263" y="4099"/>
                </a:lnTo>
                <a:lnTo>
                  <a:pt x="343325" y="15919"/>
                </a:lnTo>
                <a:lnTo>
                  <a:pt x="382975" y="34741"/>
                </a:lnTo>
                <a:lnTo>
                  <a:pt x="418495" y="59847"/>
                </a:lnTo>
                <a:lnTo>
                  <a:pt x="449168" y="90520"/>
                </a:lnTo>
                <a:lnTo>
                  <a:pt x="474274" y="126040"/>
                </a:lnTo>
                <a:lnTo>
                  <a:pt x="493096" y="165690"/>
                </a:lnTo>
                <a:lnTo>
                  <a:pt x="504916" y="208752"/>
                </a:lnTo>
                <a:lnTo>
                  <a:pt x="509015" y="254508"/>
                </a:lnTo>
                <a:lnTo>
                  <a:pt x="504916" y="300263"/>
                </a:lnTo>
                <a:lnTo>
                  <a:pt x="493096" y="343325"/>
                </a:lnTo>
                <a:lnTo>
                  <a:pt x="474274" y="382975"/>
                </a:lnTo>
                <a:lnTo>
                  <a:pt x="449168" y="418495"/>
                </a:lnTo>
                <a:lnTo>
                  <a:pt x="418495" y="449168"/>
                </a:lnTo>
                <a:lnTo>
                  <a:pt x="382975" y="474274"/>
                </a:lnTo>
                <a:lnTo>
                  <a:pt x="343325" y="493096"/>
                </a:lnTo>
                <a:lnTo>
                  <a:pt x="300263" y="504916"/>
                </a:lnTo>
                <a:lnTo>
                  <a:pt x="254508" y="509015"/>
                </a:lnTo>
                <a:lnTo>
                  <a:pt x="208752" y="504916"/>
                </a:lnTo>
                <a:lnTo>
                  <a:pt x="165690" y="493096"/>
                </a:lnTo>
                <a:lnTo>
                  <a:pt x="126040" y="474274"/>
                </a:lnTo>
                <a:lnTo>
                  <a:pt x="90520" y="449168"/>
                </a:lnTo>
                <a:lnTo>
                  <a:pt x="59847" y="418495"/>
                </a:lnTo>
                <a:lnTo>
                  <a:pt x="34741" y="382975"/>
                </a:lnTo>
                <a:lnTo>
                  <a:pt x="15919" y="343325"/>
                </a:lnTo>
                <a:lnTo>
                  <a:pt x="4099" y="300263"/>
                </a:lnTo>
                <a:lnTo>
                  <a:pt x="0" y="254508"/>
                </a:lnTo>
                <a:close/>
              </a:path>
            </a:pathLst>
          </a:custGeom>
          <a:ln w="12192">
            <a:solidFill>
              <a:srgbClr val="000000"/>
            </a:solidFill>
          </a:ln>
        </p:spPr>
        <p:txBody>
          <a:bodyPr wrap="square" lIns="0" tIns="0" rIns="0" bIns="0" rtlCol="0"/>
          <a:lstStyle/>
          <a:p>
            <a:endParaRPr sz="1350"/>
          </a:p>
        </p:txBody>
      </p:sp>
      <p:sp>
        <p:nvSpPr>
          <p:cNvPr id="17" name="object 17"/>
          <p:cNvSpPr/>
          <p:nvPr/>
        </p:nvSpPr>
        <p:spPr>
          <a:xfrm>
            <a:off x="5388101" y="1655063"/>
            <a:ext cx="381953" cy="381953"/>
          </a:xfrm>
          <a:custGeom>
            <a:avLst/>
            <a:gdLst/>
            <a:ahLst/>
            <a:cxnLst/>
            <a:rect l="l" t="t" r="r" b="b"/>
            <a:pathLst>
              <a:path w="509270" h="509269">
                <a:moveTo>
                  <a:pt x="0" y="254508"/>
                </a:moveTo>
                <a:lnTo>
                  <a:pt x="4099" y="208752"/>
                </a:lnTo>
                <a:lnTo>
                  <a:pt x="15919" y="165690"/>
                </a:lnTo>
                <a:lnTo>
                  <a:pt x="34741" y="126040"/>
                </a:lnTo>
                <a:lnTo>
                  <a:pt x="59847" y="90520"/>
                </a:lnTo>
                <a:lnTo>
                  <a:pt x="90520" y="59847"/>
                </a:lnTo>
                <a:lnTo>
                  <a:pt x="126040" y="34741"/>
                </a:lnTo>
                <a:lnTo>
                  <a:pt x="165690" y="15919"/>
                </a:lnTo>
                <a:lnTo>
                  <a:pt x="208752" y="4099"/>
                </a:lnTo>
                <a:lnTo>
                  <a:pt x="254508" y="0"/>
                </a:lnTo>
                <a:lnTo>
                  <a:pt x="300263" y="4099"/>
                </a:lnTo>
                <a:lnTo>
                  <a:pt x="343325" y="15919"/>
                </a:lnTo>
                <a:lnTo>
                  <a:pt x="382975" y="34741"/>
                </a:lnTo>
                <a:lnTo>
                  <a:pt x="418495" y="59847"/>
                </a:lnTo>
                <a:lnTo>
                  <a:pt x="449168" y="90520"/>
                </a:lnTo>
                <a:lnTo>
                  <a:pt x="474274" y="126040"/>
                </a:lnTo>
                <a:lnTo>
                  <a:pt x="493096" y="165690"/>
                </a:lnTo>
                <a:lnTo>
                  <a:pt x="504916" y="208752"/>
                </a:lnTo>
                <a:lnTo>
                  <a:pt x="509015" y="254508"/>
                </a:lnTo>
                <a:lnTo>
                  <a:pt x="504916" y="300263"/>
                </a:lnTo>
                <a:lnTo>
                  <a:pt x="493096" y="343325"/>
                </a:lnTo>
                <a:lnTo>
                  <a:pt x="474274" y="382975"/>
                </a:lnTo>
                <a:lnTo>
                  <a:pt x="449168" y="418495"/>
                </a:lnTo>
                <a:lnTo>
                  <a:pt x="418495" y="449168"/>
                </a:lnTo>
                <a:lnTo>
                  <a:pt x="382975" y="474274"/>
                </a:lnTo>
                <a:lnTo>
                  <a:pt x="343325" y="493096"/>
                </a:lnTo>
                <a:lnTo>
                  <a:pt x="300263" y="504916"/>
                </a:lnTo>
                <a:lnTo>
                  <a:pt x="254508" y="509015"/>
                </a:lnTo>
                <a:lnTo>
                  <a:pt x="208752" y="504916"/>
                </a:lnTo>
                <a:lnTo>
                  <a:pt x="165690" y="493096"/>
                </a:lnTo>
                <a:lnTo>
                  <a:pt x="126040" y="474274"/>
                </a:lnTo>
                <a:lnTo>
                  <a:pt x="90520" y="449168"/>
                </a:lnTo>
                <a:lnTo>
                  <a:pt x="59847" y="418495"/>
                </a:lnTo>
                <a:lnTo>
                  <a:pt x="34741" y="382975"/>
                </a:lnTo>
                <a:lnTo>
                  <a:pt x="15919" y="343325"/>
                </a:lnTo>
                <a:lnTo>
                  <a:pt x="4099" y="300263"/>
                </a:lnTo>
                <a:lnTo>
                  <a:pt x="0" y="254508"/>
                </a:lnTo>
                <a:close/>
              </a:path>
            </a:pathLst>
          </a:custGeom>
          <a:ln w="12192">
            <a:solidFill>
              <a:srgbClr val="000000"/>
            </a:solidFill>
          </a:ln>
        </p:spPr>
        <p:txBody>
          <a:bodyPr wrap="square" lIns="0" tIns="0" rIns="0" bIns="0" rtlCol="0"/>
          <a:lstStyle/>
          <a:p>
            <a:endParaRPr sz="1350"/>
          </a:p>
        </p:txBody>
      </p:sp>
      <p:sp>
        <p:nvSpPr>
          <p:cNvPr id="18" name="object 18"/>
          <p:cNvSpPr/>
          <p:nvPr/>
        </p:nvSpPr>
        <p:spPr>
          <a:xfrm>
            <a:off x="2920365" y="2822067"/>
            <a:ext cx="200025" cy="198881"/>
          </a:xfrm>
          <a:prstGeom prst="rect">
            <a:avLst/>
          </a:prstGeom>
          <a:blipFill>
            <a:blip r:embed="rId3" cstate="print"/>
            <a:stretch>
              <a:fillRect/>
            </a:stretch>
          </a:blipFill>
        </p:spPr>
        <p:txBody>
          <a:bodyPr wrap="square" lIns="0" tIns="0" rIns="0" bIns="0" rtlCol="0"/>
          <a:lstStyle/>
          <a:p>
            <a:endParaRPr sz="1350"/>
          </a:p>
        </p:txBody>
      </p:sp>
      <p:sp>
        <p:nvSpPr>
          <p:cNvPr id="19" name="object 19"/>
          <p:cNvSpPr/>
          <p:nvPr/>
        </p:nvSpPr>
        <p:spPr>
          <a:xfrm>
            <a:off x="2920365" y="2822066"/>
            <a:ext cx="200025" cy="199073"/>
          </a:xfrm>
          <a:custGeom>
            <a:avLst/>
            <a:gdLst/>
            <a:ahLst/>
            <a:cxnLst/>
            <a:rect l="l" t="t" r="r" b="b"/>
            <a:pathLst>
              <a:path w="266700" h="265429">
                <a:moveTo>
                  <a:pt x="0" y="265176"/>
                </a:moveTo>
                <a:lnTo>
                  <a:pt x="266700" y="265176"/>
                </a:lnTo>
                <a:lnTo>
                  <a:pt x="266700" y="0"/>
                </a:lnTo>
                <a:lnTo>
                  <a:pt x="0" y="0"/>
                </a:lnTo>
                <a:lnTo>
                  <a:pt x="0" y="265176"/>
                </a:lnTo>
                <a:close/>
              </a:path>
            </a:pathLst>
          </a:custGeom>
          <a:ln w="6096">
            <a:solidFill>
              <a:srgbClr val="A4A4A4"/>
            </a:solidFill>
          </a:ln>
        </p:spPr>
        <p:txBody>
          <a:bodyPr wrap="square" lIns="0" tIns="0" rIns="0" bIns="0" rtlCol="0"/>
          <a:lstStyle/>
          <a:p>
            <a:endParaRPr sz="1350"/>
          </a:p>
        </p:txBody>
      </p:sp>
      <p:sp>
        <p:nvSpPr>
          <p:cNvPr id="20" name="object 20"/>
          <p:cNvSpPr/>
          <p:nvPr/>
        </p:nvSpPr>
        <p:spPr>
          <a:xfrm>
            <a:off x="3120962" y="2890742"/>
            <a:ext cx="944404" cy="58579"/>
          </a:xfrm>
          <a:custGeom>
            <a:avLst/>
            <a:gdLst/>
            <a:ahLst/>
            <a:cxnLst/>
            <a:rect l="l" t="t" r="r" b="b"/>
            <a:pathLst>
              <a:path w="1259204" h="78104">
                <a:moveTo>
                  <a:pt x="1233043" y="25907"/>
                </a:moveTo>
                <a:lnTo>
                  <a:pt x="1194054" y="25907"/>
                </a:lnTo>
                <a:lnTo>
                  <a:pt x="1194054" y="51815"/>
                </a:lnTo>
                <a:lnTo>
                  <a:pt x="1181142" y="51844"/>
                </a:lnTo>
                <a:lnTo>
                  <a:pt x="1181227" y="77724"/>
                </a:lnTo>
                <a:lnTo>
                  <a:pt x="1258823" y="38734"/>
                </a:lnTo>
                <a:lnTo>
                  <a:pt x="1233043" y="25907"/>
                </a:lnTo>
                <a:close/>
              </a:path>
              <a:path w="1259204" h="78104">
                <a:moveTo>
                  <a:pt x="1181057" y="25937"/>
                </a:moveTo>
                <a:lnTo>
                  <a:pt x="0" y="28575"/>
                </a:lnTo>
                <a:lnTo>
                  <a:pt x="0" y="54482"/>
                </a:lnTo>
                <a:lnTo>
                  <a:pt x="1181142" y="51844"/>
                </a:lnTo>
                <a:lnTo>
                  <a:pt x="1181057" y="25937"/>
                </a:lnTo>
                <a:close/>
              </a:path>
              <a:path w="1259204" h="78104">
                <a:moveTo>
                  <a:pt x="1194054" y="25907"/>
                </a:moveTo>
                <a:lnTo>
                  <a:pt x="1181057" y="25937"/>
                </a:lnTo>
                <a:lnTo>
                  <a:pt x="1181142" y="51844"/>
                </a:lnTo>
                <a:lnTo>
                  <a:pt x="1194054" y="51815"/>
                </a:lnTo>
                <a:lnTo>
                  <a:pt x="1194054" y="25907"/>
                </a:lnTo>
                <a:close/>
              </a:path>
              <a:path w="1259204" h="78104">
                <a:moveTo>
                  <a:pt x="1180972" y="0"/>
                </a:moveTo>
                <a:lnTo>
                  <a:pt x="1181057" y="25937"/>
                </a:lnTo>
                <a:lnTo>
                  <a:pt x="1233043" y="25907"/>
                </a:lnTo>
                <a:lnTo>
                  <a:pt x="1180972" y="0"/>
                </a:lnTo>
                <a:close/>
              </a:path>
            </a:pathLst>
          </a:custGeom>
          <a:solidFill>
            <a:srgbClr val="000000"/>
          </a:solidFill>
        </p:spPr>
        <p:txBody>
          <a:bodyPr wrap="square" lIns="0" tIns="0" rIns="0" bIns="0" rtlCol="0"/>
          <a:lstStyle/>
          <a:p>
            <a:endParaRPr sz="1350"/>
          </a:p>
        </p:txBody>
      </p:sp>
      <p:sp>
        <p:nvSpPr>
          <p:cNvPr id="21" name="object 21"/>
          <p:cNvSpPr/>
          <p:nvPr/>
        </p:nvSpPr>
        <p:spPr>
          <a:xfrm>
            <a:off x="3113722" y="1872805"/>
            <a:ext cx="951548" cy="1056323"/>
          </a:xfrm>
          <a:custGeom>
            <a:avLst/>
            <a:gdLst/>
            <a:ahLst/>
            <a:cxnLst/>
            <a:rect l="l" t="t" r="r" b="b"/>
            <a:pathLst>
              <a:path w="1268729" h="1408429">
                <a:moveTo>
                  <a:pt x="1206857" y="49123"/>
                </a:moveTo>
                <a:lnTo>
                  <a:pt x="0" y="1390650"/>
                </a:lnTo>
                <a:lnTo>
                  <a:pt x="19303" y="1407921"/>
                </a:lnTo>
                <a:lnTo>
                  <a:pt x="1226100" y="66463"/>
                </a:lnTo>
                <a:lnTo>
                  <a:pt x="1206857" y="49123"/>
                </a:lnTo>
                <a:close/>
              </a:path>
              <a:path w="1268729" h="1408429">
                <a:moveTo>
                  <a:pt x="1257584" y="39497"/>
                </a:moveTo>
                <a:lnTo>
                  <a:pt x="1215517" y="39497"/>
                </a:lnTo>
                <a:lnTo>
                  <a:pt x="1234820" y="56768"/>
                </a:lnTo>
                <a:lnTo>
                  <a:pt x="1226100" y="66463"/>
                </a:lnTo>
                <a:lnTo>
                  <a:pt x="1245361" y="83820"/>
                </a:lnTo>
                <a:lnTo>
                  <a:pt x="1257584" y="39497"/>
                </a:lnTo>
                <a:close/>
              </a:path>
              <a:path w="1268729" h="1408429">
                <a:moveTo>
                  <a:pt x="1215517" y="39497"/>
                </a:moveTo>
                <a:lnTo>
                  <a:pt x="1206857" y="49123"/>
                </a:lnTo>
                <a:lnTo>
                  <a:pt x="1226100" y="66463"/>
                </a:lnTo>
                <a:lnTo>
                  <a:pt x="1234820" y="56768"/>
                </a:lnTo>
                <a:lnTo>
                  <a:pt x="1215517" y="39497"/>
                </a:lnTo>
                <a:close/>
              </a:path>
              <a:path w="1268729" h="1408429">
                <a:moveTo>
                  <a:pt x="1268475" y="0"/>
                </a:moveTo>
                <a:lnTo>
                  <a:pt x="1187577" y="31750"/>
                </a:lnTo>
                <a:lnTo>
                  <a:pt x="1206857" y="49123"/>
                </a:lnTo>
                <a:lnTo>
                  <a:pt x="1215517" y="39497"/>
                </a:lnTo>
                <a:lnTo>
                  <a:pt x="1257584" y="39497"/>
                </a:lnTo>
                <a:lnTo>
                  <a:pt x="1268475" y="0"/>
                </a:lnTo>
                <a:close/>
              </a:path>
            </a:pathLst>
          </a:custGeom>
          <a:solidFill>
            <a:srgbClr val="000000"/>
          </a:solidFill>
        </p:spPr>
        <p:txBody>
          <a:bodyPr wrap="square" lIns="0" tIns="0" rIns="0" bIns="0" rtlCol="0"/>
          <a:lstStyle/>
          <a:p>
            <a:endParaRPr sz="1350"/>
          </a:p>
        </p:txBody>
      </p:sp>
      <p:sp>
        <p:nvSpPr>
          <p:cNvPr id="22" name="object 22"/>
          <p:cNvSpPr/>
          <p:nvPr/>
        </p:nvSpPr>
        <p:spPr>
          <a:xfrm>
            <a:off x="4446555" y="1836801"/>
            <a:ext cx="944404" cy="63341"/>
          </a:xfrm>
          <a:custGeom>
            <a:avLst/>
            <a:gdLst/>
            <a:ahLst/>
            <a:cxnLst/>
            <a:rect l="l" t="t" r="r" b="b"/>
            <a:pathLst>
              <a:path w="1259204" h="84455">
                <a:moveTo>
                  <a:pt x="1182624" y="6731"/>
                </a:moveTo>
                <a:lnTo>
                  <a:pt x="1181905" y="32537"/>
                </a:lnTo>
                <a:lnTo>
                  <a:pt x="1194816" y="32893"/>
                </a:lnTo>
                <a:lnTo>
                  <a:pt x="1194054" y="58801"/>
                </a:lnTo>
                <a:lnTo>
                  <a:pt x="1181175" y="58801"/>
                </a:lnTo>
                <a:lnTo>
                  <a:pt x="1180464" y="84328"/>
                </a:lnTo>
                <a:lnTo>
                  <a:pt x="1235228" y="58801"/>
                </a:lnTo>
                <a:lnTo>
                  <a:pt x="1194054" y="58801"/>
                </a:lnTo>
                <a:lnTo>
                  <a:pt x="1181185" y="58446"/>
                </a:lnTo>
                <a:lnTo>
                  <a:pt x="1235989" y="58446"/>
                </a:lnTo>
                <a:lnTo>
                  <a:pt x="1259205" y="47625"/>
                </a:lnTo>
                <a:lnTo>
                  <a:pt x="1182624" y="6731"/>
                </a:lnTo>
                <a:close/>
              </a:path>
              <a:path w="1259204" h="84455">
                <a:moveTo>
                  <a:pt x="1181905" y="32537"/>
                </a:moveTo>
                <a:lnTo>
                  <a:pt x="1181185" y="58446"/>
                </a:lnTo>
                <a:lnTo>
                  <a:pt x="1194054" y="58801"/>
                </a:lnTo>
                <a:lnTo>
                  <a:pt x="1194816" y="32893"/>
                </a:lnTo>
                <a:lnTo>
                  <a:pt x="1181905" y="32537"/>
                </a:lnTo>
                <a:close/>
              </a:path>
              <a:path w="1259204" h="84455">
                <a:moveTo>
                  <a:pt x="762" y="0"/>
                </a:moveTo>
                <a:lnTo>
                  <a:pt x="0" y="25908"/>
                </a:lnTo>
                <a:lnTo>
                  <a:pt x="1181185" y="58446"/>
                </a:lnTo>
                <a:lnTo>
                  <a:pt x="1181905" y="32537"/>
                </a:lnTo>
                <a:lnTo>
                  <a:pt x="762" y="0"/>
                </a:lnTo>
                <a:close/>
              </a:path>
            </a:pathLst>
          </a:custGeom>
          <a:solidFill>
            <a:srgbClr val="000000"/>
          </a:solidFill>
        </p:spPr>
        <p:txBody>
          <a:bodyPr wrap="square" lIns="0" tIns="0" rIns="0" bIns="0" rtlCol="0"/>
          <a:lstStyle/>
          <a:p>
            <a:endParaRPr sz="1350"/>
          </a:p>
        </p:txBody>
      </p:sp>
      <p:sp>
        <p:nvSpPr>
          <p:cNvPr id="23" name="object 23"/>
          <p:cNvSpPr/>
          <p:nvPr/>
        </p:nvSpPr>
        <p:spPr>
          <a:xfrm>
            <a:off x="4439602" y="1872805"/>
            <a:ext cx="951548" cy="1056323"/>
          </a:xfrm>
          <a:custGeom>
            <a:avLst/>
            <a:gdLst/>
            <a:ahLst/>
            <a:cxnLst/>
            <a:rect l="l" t="t" r="r" b="b"/>
            <a:pathLst>
              <a:path w="1268729" h="1408429">
                <a:moveTo>
                  <a:pt x="1206857" y="49123"/>
                </a:moveTo>
                <a:lnTo>
                  <a:pt x="0" y="1390650"/>
                </a:lnTo>
                <a:lnTo>
                  <a:pt x="19303" y="1407921"/>
                </a:lnTo>
                <a:lnTo>
                  <a:pt x="1226100" y="66463"/>
                </a:lnTo>
                <a:lnTo>
                  <a:pt x="1206857" y="49123"/>
                </a:lnTo>
                <a:close/>
              </a:path>
              <a:path w="1268729" h="1408429">
                <a:moveTo>
                  <a:pt x="1257584" y="39497"/>
                </a:moveTo>
                <a:lnTo>
                  <a:pt x="1215516" y="39497"/>
                </a:lnTo>
                <a:lnTo>
                  <a:pt x="1234820" y="56768"/>
                </a:lnTo>
                <a:lnTo>
                  <a:pt x="1226100" y="66463"/>
                </a:lnTo>
                <a:lnTo>
                  <a:pt x="1245362" y="83820"/>
                </a:lnTo>
                <a:lnTo>
                  <a:pt x="1257584" y="39497"/>
                </a:lnTo>
                <a:close/>
              </a:path>
              <a:path w="1268729" h="1408429">
                <a:moveTo>
                  <a:pt x="1215516" y="39497"/>
                </a:moveTo>
                <a:lnTo>
                  <a:pt x="1206857" y="49123"/>
                </a:lnTo>
                <a:lnTo>
                  <a:pt x="1226100" y="66463"/>
                </a:lnTo>
                <a:lnTo>
                  <a:pt x="1234820" y="56768"/>
                </a:lnTo>
                <a:lnTo>
                  <a:pt x="1215516" y="39497"/>
                </a:lnTo>
                <a:close/>
              </a:path>
              <a:path w="1268729" h="1408429">
                <a:moveTo>
                  <a:pt x="1268476" y="0"/>
                </a:moveTo>
                <a:lnTo>
                  <a:pt x="1187577" y="31750"/>
                </a:lnTo>
                <a:lnTo>
                  <a:pt x="1206857" y="49123"/>
                </a:lnTo>
                <a:lnTo>
                  <a:pt x="1215516" y="39497"/>
                </a:lnTo>
                <a:lnTo>
                  <a:pt x="1257584" y="39497"/>
                </a:lnTo>
                <a:lnTo>
                  <a:pt x="1268476" y="0"/>
                </a:lnTo>
                <a:close/>
              </a:path>
            </a:pathLst>
          </a:custGeom>
          <a:solidFill>
            <a:srgbClr val="000000"/>
          </a:solidFill>
        </p:spPr>
        <p:txBody>
          <a:bodyPr wrap="square" lIns="0" tIns="0" rIns="0" bIns="0" rtlCol="0"/>
          <a:lstStyle/>
          <a:p>
            <a:endParaRPr sz="1350"/>
          </a:p>
        </p:txBody>
      </p:sp>
      <p:sp>
        <p:nvSpPr>
          <p:cNvPr id="24" name="object 24"/>
          <p:cNvSpPr/>
          <p:nvPr/>
        </p:nvSpPr>
        <p:spPr>
          <a:xfrm>
            <a:off x="4438554" y="1347025"/>
            <a:ext cx="952500" cy="1580198"/>
          </a:xfrm>
          <a:custGeom>
            <a:avLst/>
            <a:gdLst/>
            <a:ahLst/>
            <a:cxnLst/>
            <a:rect l="l" t="t" r="r" b="b"/>
            <a:pathLst>
              <a:path w="1270000" h="2106929">
                <a:moveTo>
                  <a:pt x="1218768" y="59998"/>
                </a:moveTo>
                <a:lnTo>
                  <a:pt x="0" y="2093467"/>
                </a:lnTo>
                <a:lnTo>
                  <a:pt x="22098" y="2106803"/>
                </a:lnTo>
                <a:lnTo>
                  <a:pt x="1241011" y="73301"/>
                </a:lnTo>
                <a:lnTo>
                  <a:pt x="1218768" y="59998"/>
                </a:lnTo>
                <a:close/>
              </a:path>
              <a:path w="1270000" h="2106929">
                <a:moveTo>
                  <a:pt x="1266144" y="48894"/>
                </a:moveTo>
                <a:lnTo>
                  <a:pt x="1225423" y="48894"/>
                </a:lnTo>
                <a:lnTo>
                  <a:pt x="1247648" y="62229"/>
                </a:lnTo>
                <a:lnTo>
                  <a:pt x="1241011" y="73301"/>
                </a:lnTo>
                <a:lnTo>
                  <a:pt x="1263268" y="86613"/>
                </a:lnTo>
                <a:lnTo>
                  <a:pt x="1266144" y="48894"/>
                </a:lnTo>
                <a:close/>
              </a:path>
              <a:path w="1270000" h="2106929">
                <a:moveTo>
                  <a:pt x="1225423" y="48894"/>
                </a:moveTo>
                <a:lnTo>
                  <a:pt x="1218768" y="59998"/>
                </a:lnTo>
                <a:lnTo>
                  <a:pt x="1241011" y="73301"/>
                </a:lnTo>
                <a:lnTo>
                  <a:pt x="1247648" y="62229"/>
                </a:lnTo>
                <a:lnTo>
                  <a:pt x="1225423" y="48894"/>
                </a:lnTo>
                <a:close/>
              </a:path>
              <a:path w="1270000" h="2106929">
                <a:moveTo>
                  <a:pt x="1269873" y="0"/>
                </a:moveTo>
                <a:lnTo>
                  <a:pt x="1196593" y="46736"/>
                </a:lnTo>
                <a:lnTo>
                  <a:pt x="1218768" y="59998"/>
                </a:lnTo>
                <a:lnTo>
                  <a:pt x="1225423" y="48894"/>
                </a:lnTo>
                <a:lnTo>
                  <a:pt x="1266144" y="48894"/>
                </a:lnTo>
                <a:lnTo>
                  <a:pt x="1269873" y="0"/>
                </a:lnTo>
                <a:close/>
              </a:path>
            </a:pathLst>
          </a:custGeom>
          <a:solidFill>
            <a:srgbClr val="000000"/>
          </a:solidFill>
        </p:spPr>
        <p:txBody>
          <a:bodyPr wrap="square" lIns="0" tIns="0" rIns="0" bIns="0" rtlCol="0"/>
          <a:lstStyle/>
          <a:p>
            <a:endParaRPr sz="1350"/>
          </a:p>
        </p:txBody>
      </p:sp>
      <p:sp>
        <p:nvSpPr>
          <p:cNvPr id="25" name="object 25"/>
          <p:cNvSpPr/>
          <p:nvPr/>
        </p:nvSpPr>
        <p:spPr>
          <a:xfrm>
            <a:off x="6864286" y="1786509"/>
            <a:ext cx="349568" cy="58579"/>
          </a:xfrm>
          <a:custGeom>
            <a:avLst/>
            <a:gdLst/>
            <a:ahLst/>
            <a:cxnLst/>
            <a:rect l="l" t="t" r="r" b="b"/>
            <a:pathLst>
              <a:path w="466090" h="78105">
                <a:moveTo>
                  <a:pt x="388239" y="0"/>
                </a:moveTo>
                <a:lnTo>
                  <a:pt x="388239" y="77724"/>
                </a:lnTo>
                <a:lnTo>
                  <a:pt x="440055" y="51815"/>
                </a:lnTo>
                <a:lnTo>
                  <a:pt x="401193" y="51815"/>
                </a:lnTo>
                <a:lnTo>
                  <a:pt x="401193" y="25908"/>
                </a:lnTo>
                <a:lnTo>
                  <a:pt x="440055" y="25908"/>
                </a:lnTo>
                <a:lnTo>
                  <a:pt x="388239" y="0"/>
                </a:lnTo>
                <a:close/>
              </a:path>
              <a:path w="466090" h="78105">
                <a:moveTo>
                  <a:pt x="388239" y="25908"/>
                </a:moveTo>
                <a:lnTo>
                  <a:pt x="0" y="25908"/>
                </a:lnTo>
                <a:lnTo>
                  <a:pt x="0" y="51815"/>
                </a:lnTo>
                <a:lnTo>
                  <a:pt x="388239" y="51815"/>
                </a:lnTo>
                <a:lnTo>
                  <a:pt x="388239" y="25908"/>
                </a:lnTo>
                <a:close/>
              </a:path>
              <a:path w="466090" h="78105">
                <a:moveTo>
                  <a:pt x="440055" y="25908"/>
                </a:moveTo>
                <a:lnTo>
                  <a:pt x="401193" y="25908"/>
                </a:lnTo>
                <a:lnTo>
                  <a:pt x="401193" y="51815"/>
                </a:lnTo>
                <a:lnTo>
                  <a:pt x="440055" y="51815"/>
                </a:lnTo>
                <a:lnTo>
                  <a:pt x="465963" y="38862"/>
                </a:lnTo>
                <a:lnTo>
                  <a:pt x="440055" y="25908"/>
                </a:lnTo>
                <a:close/>
              </a:path>
            </a:pathLst>
          </a:custGeom>
          <a:solidFill>
            <a:srgbClr val="000000"/>
          </a:solidFill>
        </p:spPr>
        <p:txBody>
          <a:bodyPr wrap="square" lIns="0" tIns="0" rIns="0" bIns="0" rtlCol="0"/>
          <a:lstStyle/>
          <a:p>
            <a:endParaRPr sz="1350"/>
          </a:p>
        </p:txBody>
      </p:sp>
      <p:sp>
        <p:nvSpPr>
          <p:cNvPr id="26" name="object 26"/>
          <p:cNvSpPr/>
          <p:nvPr/>
        </p:nvSpPr>
        <p:spPr>
          <a:xfrm>
            <a:off x="6864286" y="2417445"/>
            <a:ext cx="349568" cy="58579"/>
          </a:xfrm>
          <a:custGeom>
            <a:avLst/>
            <a:gdLst/>
            <a:ahLst/>
            <a:cxnLst/>
            <a:rect l="l" t="t" r="r" b="b"/>
            <a:pathLst>
              <a:path w="466090" h="78104">
                <a:moveTo>
                  <a:pt x="388239" y="0"/>
                </a:moveTo>
                <a:lnTo>
                  <a:pt x="388239" y="77724"/>
                </a:lnTo>
                <a:lnTo>
                  <a:pt x="440055" y="51815"/>
                </a:lnTo>
                <a:lnTo>
                  <a:pt x="401193" y="51815"/>
                </a:lnTo>
                <a:lnTo>
                  <a:pt x="401193" y="25907"/>
                </a:lnTo>
                <a:lnTo>
                  <a:pt x="440054" y="25907"/>
                </a:lnTo>
                <a:lnTo>
                  <a:pt x="388239" y="0"/>
                </a:lnTo>
                <a:close/>
              </a:path>
              <a:path w="466090" h="78104">
                <a:moveTo>
                  <a:pt x="388239" y="25907"/>
                </a:moveTo>
                <a:lnTo>
                  <a:pt x="0" y="25907"/>
                </a:lnTo>
                <a:lnTo>
                  <a:pt x="0" y="51815"/>
                </a:lnTo>
                <a:lnTo>
                  <a:pt x="388239" y="51815"/>
                </a:lnTo>
                <a:lnTo>
                  <a:pt x="388239" y="25907"/>
                </a:lnTo>
                <a:close/>
              </a:path>
              <a:path w="466090" h="78104">
                <a:moveTo>
                  <a:pt x="440054" y="25907"/>
                </a:moveTo>
                <a:lnTo>
                  <a:pt x="401193" y="25907"/>
                </a:lnTo>
                <a:lnTo>
                  <a:pt x="401193" y="51815"/>
                </a:lnTo>
                <a:lnTo>
                  <a:pt x="440055" y="51815"/>
                </a:lnTo>
                <a:lnTo>
                  <a:pt x="465963" y="38862"/>
                </a:lnTo>
                <a:lnTo>
                  <a:pt x="440054" y="25907"/>
                </a:lnTo>
                <a:close/>
              </a:path>
            </a:pathLst>
          </a:custGeom>
          <a:solidFill>
            <a:srgbClr val="000000"/>
          </a:solidFill>
        </p:spPr>
        <p:txBody>
          <a:bodyPr wrap="square" lIns="0" tIns="0" rIns="0" bIns="0" rtlCol="0"/>
          <a:lstStyle/>
          <a:p>
            <a:endParaRPr sz="1350"/>
          </a:p>
        </p:txBody>
      </p:sp>
      <p:sp>
        <p:nvSpPr>
          <p:cNvPr id="27" name="object 27"/>
          <p:cNvSpPr/>
          <p:nvPr/>
        </p:nvSpPr>
        <p:spPr>
          <a:xfrm>
            <a:off x="2648330" y="3858768"/>
            <a:ext cx="472440" cy="281464"/>
          </a:xfrm>
          <a:custGeom>
            <a:avLst/>
            <a:gdLst/>
            <a:ahLst/>
            <a:cxnLst/>
            <a:rect l="l" t="t" r="r" b="b"/>
            <a:pathLst>
              <a:path w="629919" h="375285">
                <a:moveTo>
                  <a:pt x="441960" y="0"/>
                </a:moveTo>
                <a:lnTo>
                  <a:pt x="441960" y="93725"/>
                </a:lnTo>
                <a:lnTo>
                  <a:pt x="0" y="93725"/>
                </a:lnTo>
                <a:lnTo>
                  <a:pt x="0" y="281178"/>
                </a:lnTo>
                <a:lnTo>
                  <a:pt x="441960" y="281178"/>
                </a:lnTo>
                <a:lnTo>
                  <a:pt x="441960" y="374903"/>
                </a:lnTo>
                <a:lnTo>
                  <a:pt x="629412" y="187451"/>
                </a:lnTo>
                <a:lnTo>
                  <a:pt x="441960" y="0"/>
                </a:lnTo>
                <a:close/>
              </a:path>
            </a:pathLst>
          </a:custGeom>
          <a:solidFill>
            <a:srgbClr val="5B9BD4"/>
          </a:solidFill>
        </p:spPr>
        <p:txBody>
          <a:bodyPr wrap="square" lIns="0" tIns="0" rIns="0" bIns="0" rtlCol="0"/>
          <a:lstStyle/>
          <a:p>
            <a:endParaRPr sz="1350"/>
          </a:p>
        </p:txBody>
      </p:sp>
      <p:sp>
        <p:nvSpPr>
          <p:cNvPr id="28" name="object 28"/>
          <p:cNvSpPr/>
          <p:nvPr/>
        </p:nvSpPr>
        <p:spPr>
          <a:xfrm>
            <a:off x="2648330" y="3858768"/>
            <a:ext cx="472440" cy="281464"/>
          </a:xfrm>
          <a:custGeom>
            <a:avLst/>
            <a:gdLst/>
            <a:ahLst/>
            <a:cxnLst/>
            <a:rect l="l" t="t" r="r" b="b"/>
            <a:pathLst>
              <a:path w="629919" h="375285">
                <a:moveTo>
                  <a:pt x="0" y="93725"/>
                </a:moveTo>
                <a:lnTo>
                  <a:pt x="441960" y="93725"/>
                </a:lnTo>
                <a:lnTo>
                  <a:pt x="441960" y="0"/>
                </a:lnTo>
                <a:lnTo>
                  <a:pt x="629412" y="187451"/>
                </a:lnTo>
                <a:lnTo>
                  <a:pt x="441960" y="374903"/>
                </a:lnTo>
                <a:lnTo>
                  <a:pt x="441960" y="281178"/>
                </a:lnTo>
                <a:lnTo>
                  <a:pt x="0" y="281178"/>
                </a:lnTo>
                <a:lnTo>
                  <a:pt x="0" y="93725"/>
                </a:lnTo>
                <a:close/>
              </a:path>
            </a:pathLst>
          </a:custGeom>
          <a:ln w="12192">
            <a:solidFill>
              <a:srgbClr val="41709C"/>
            </a:solidFill>
          </a:ln>
        </p:spPr>
        <p:txBody>
          <a:bodyPr wrap="square" lIns="0" tIns="0" rIns="0" bIns="0" rtlCol="0"/>
          <a:lstStyle/>
          <a:p>
            <a:endParaRPr sz="1350"/>
          </a:p>
        </p:txBody>
      </p:sp>
      <p:sp>
        <p:nvSpPr>
          <p:cNvPr id="29" name="object 29"/>
          <p:cNvSpPr/>
          <p:nvPr/>
        </p:nvSpPr>
        <p:spPr>
          <a:xfrm>
            <a:off x="4441888" y="1320737"/>
            <a:ext cx="946309" cy="560070"/>
          </a:xfrm>
          <a:custGeom>
            <a:avLst/>
            <a:gdLst/>
            <a:ahLst/>
            <a:cxnLst/>
            <a:rect l="l" t="t" r="r" b="b"/>
            <a:pathLst>
              <a:path w="1261745" h="746760">
                <a:moveTo>
                  <a:pt x="1187763" y="28180"/>
                </a:moveTo>
                <a:lnTo>
                  <a:pt x="0" y="724407"/>
                </a:lnTo>
                <a:lnTo>
                  <a:pt x="13208" y="746759"/>
                </a:lnTo>
                <a:lnTo>
                  <a:pt x="1200894" y="50503"/>
                </a:lnTo>
                <a:lnTo>
                  <a:pt x="1187763" y="28180"/>
                </a:lnTo>
                <a:close/>
              </a:path>
              <a:path w="1261745" h="746760">
                <a:moveTo>
                  <a:pt x="1247309" y="21589"/>
                </a:moveTo>
                <a:lnTo>
                  <a:pt x="1199007" y="21589"/>
                </a:lnTo>
                <a:lnTo>
                  <a:pt x="1212088" y="43941"/>
                </a:lnTo>
                <a:lnTo>
                  <a:pt x="1200894" y="50503"/>
                </a:lnTo>
                <a:lnTo>
                  <a:pt x="1213993" y="72770"/>
                </a:lnTo>
                <a:lnTo>
                  <a:pt x="1247309" y="21589"/>
                </a:lnTo>
                <a:close/>
              </a:path>
              <a:path w="1261745" h="746760">
                <a:moveTo>
                  <a:pt x="1199007" y="21589"/>
                </a:moveTo>
                <a:lnTo>
                  <a:pt x="1187763" y="28180"/>
                </a:lnTo>
                <a:lnTo>
                  <a:pt x="1200894" y="50503"/>
                </a:lnTo>
                <a:lnTo>
                  <a:pt x="1212088" y="43941"/>
                </a:lnTo>
                <a:lnTo>
                  <a:pt x="1199007" y="21589"/>
                </a:lnTo>
                <a:close/>
              </a:path>
              <a:path w="1261745" h="746760">
                <a:moveTo>
                  <a:pt x="1261364" y="0"/>
                </a:moveTo>
                <a:lnTo>
                  <a:pt x="1174623" y="5841"/>
                </a:lnTo>
                <a:lnTo>
                  <a:pt x="1187763" y="28180"/>
                </a:lnTo>
                <a:lnTo>
                  <a:pt x="1199007" y="21589"/>
                </a:lnTo>
                <a:lnTo>
                  <a:pt x="1247309" y="21589"/>
                </a:lnTo>
                <a:lnTo>
                  <a:pt x="1261364" y="0"/>
                </a:lnTo>
                <a:close/>
              </a:path>
            </a:pathLst>
          </a:custGeom>
          <a:solidFill>
            <a:srgbClr val="000000"/>
          </a:solidFill>
        </p:spPr>
        <p:txBody>
          <a:bodyPr wrap="square" lIns="0" tIns="0" rIns="0" bIns="0" rtlCol="0"/>
          <a:lstStyle/>
          <a:p>
            <a:endParaRPr sz="1350"/>
          </a:p>
        </p:txBody>
      </p:sp>
      <p:sp>
        <p:nvSpPr>
          <p:cNvPr id="30" name="object 30"/>
          <p:cNvSpPr txBox="1"/>
          <p:nvPr/>
        </p:nvSpPr>
        <p:spPr>
          <a:xfrm>
            <a:off x="1888769" y="2730494"/>
            <a:ext cx="5182076" cy="1728037"/>
          </a:xfrm>
          <a:prstGeom prst="rect">
            <a:avLst/>
          </a:prstGeom>
        </p:spPr>
        <p:txBody>
          <a:bodyPr vert="horz" wrap="square" lIns="0" tIns="9525" rIns="0" bIns="0" rtlCol="0">
            <a:spAutoFit/>
          </a:bodyPr>
          <a:lstStyle/>
          <a:p>
            <a:pPr marR="827723" algn="r">
              <a:spcBef>
                <a:spcPts val="75"/>
              </a:spcBef>
            </a:pPr>
            <a:r>
              <a:rPr spc="-150" dirty="0">
                <a:solidFill>
                  <a:srgbClr val="FF0000"/>
                </a:solidFill>
                <a:latin typeface="Times New Roman" panose="02020603050405020304" pitchFamily="18" charset="0"/>
                <a:cs typeface="Times New Roman" panose="02020603050405020304" pitchFamily="18" charset="0"/>
              </a:rPr>
              <a:t>T</a:t>
            </a:r>
            <a:r>
              <a:rPr spc="-143" dirty="0">
                <a:solidFill>
                  <a:srgbClr val="FF0000"/>
                </a:solidFill>
                <a:latin typeface="Times New Roman" panose="02020603050405020304" pitchFamily="18" charset="0"/>
                <a:cs typeface="Times New Roman" panose="02020603050405020304" pitchFamily="18" charset="0"/>
              </a:rPr>
              <a:t>h</a:t>
            </a:r>
            <a:r>
              <a:rPr spc="-15" dirty="0">
                <a:solidFill>
                  <a:srgbClr val="FF0000"/>
                </a:solidFill>
                <a:latin typeface="Times New Roman" panose="02020603050405020304" pitchFamily="18" charset="0"/>
                <a:cs typeface="Times New Roman" panose="02020603050405020304" pitchFamily="18" charset="0"/>
              </a:rPr>
              <a:t>inner!</a:t>
            </a:r>
            <a:endParaRPr dirty="0">
              <a:latin typeface="Times New Roman" panose="02020603050405020304" pitchFamily="18" charset="0"/>
              <a:cs typeface="Times New Roman" panose="02020603050405020304" pitchFamily="18" charset="0"/>
            </a:endParaRPr>
          </a:p>
          <a:p>
            <a:pPr marL="266700" indent="-257175">
              <a:spcBef>
                <a:spcPts val="1586"/>
              </a:spcBef>
              <a:buFont typeface="Wingdings"/>
              <a:buChar char=""/>
              <a:tabLst>
                <a:tab pos="267176" algn="l"/>
              </a:tabLst>
            </a:pPr>
            <a:r>
              <a:rPr b="1" spc="-131" dirty="0">
                <a:latin typeface="Times New Roman" panose="02020603050405020304" pitchFamily="18" charset="0"/>
                <a:cs typeface="Times New Roman" panose="02020603050405020304" pitchFamily="18" charset="0"/>
              </a:rPr>
              <a:t>Each </a:t>
            </a:r>
            <a:r>
              <a:rPr b="1" spc="-105" dirty="0">
                <a:latin typeface="Times New Roman" panose="02020603050405020304" pitchFamily="18" charset="0"/>
                <a:cs typeface="Times New Roman" panose="02020603050405020304" pitchFamily="18" charset="0"/>
              </a:rPr>
              <a:t>time </a:t>
            </a:r>
            <a:r>
              <a:rPr b="1" spc="-113" dirty="0">
                <a:latin typeface="Times New Roman" panose="02020603050405020304" pitchFamily="18" charset="0"/>
                <a:cs typeface="Times New Roman" panose="02020603050405020304" pitchFamily="18" charset="0"/>
              </a:rPr>
              <a:t>before </a:t>
            </a:r>
            <a:r>
              <a:rPr b="1" spc="-90" dirty="0">
                <a:latin typeface="Times New Roman" panose="02020603050405020304" pitchFamily="18" charset="0"/>
                <a:cs typeface="Times New Roman" panose="02020603050405020304" pitchFamily="18" charset="0"/>
              </a:rPr>
              <a:t>updating </a:t>
            </a:r>
            <a:r>
              <a:rPr b="1" spc="-113" dirty="0">
                <a:latin typeface="Times New Roman" panose="02020603050405020304" pitchFamily="18" charset="0"/>
                <a:cs typeface="Times New Roman" panose="02020603050405020304" pitchFamily="18" charset="0"/>
              </a:rPr>
              <a:t>the</a:t>
            </a:r>
            <a:r>
              <a:rPr b="1" spc="-233" dirty="0">
                <a:latin typeface="Times New Roman" panose="02020603050405020304" pitchFamily="18" charset="0"/>
                <a:cs typeface="Times New Roman" panose="02020603050405020304" pitchFamily="18" charset="0"/>
              </a:rPr>
              <a:t> </a:t>
            </a:r>
            <a:r>
              <a:rPr b="1" spc="-109" dirty="0">
                <a:latin typeface="Times New Roman" panose="02020603050405020304" pitchFamily="18" charset="0"/>
                <a:cs typeface="Times New Roman" panose="02020603050405020304" pitchFamily="18" charset="0"/>
              </a:rPr>
              <a:t>parameters</a:t>
            </a:r>
            <a:endParaRPr dirty="0">
              <a:latin typeface="Times New Roman" panose="02020603050405020304" pitchFamily="18" charset="0"/>
              <a:cs typeface="Times New Roman" panose="02020603050405020304" pitchFamily="18" charset="0"/>
            </a:endParaRPr>
          </a:p>
          <a:p>
            <a:pPr marL="669608" lvl="1" indent="-257175">
              <a:spcBef>
                <a:spcPts val="326"/>
              </a:spcBef>
              <a:buFont typeface="Wingdings"/>
              <a:buChar char=""/>
              <a:tabLst>
                <a:tab pos="670083" algn="l"/>
              </a:tabLst>
            </a:pPr>
            <a:r>
              <a:rPr spc="-172" dirty="0">
                <a:latin typeface="Times New Roman" panose="02020603050405020304" pitchFamily="18" charset="0"/>
                <a:cs typeface="Times New Roman" panose="02020603050405020304" pitchFamily="18" charset="0"/>
              </a:rPr>
              <a:t>Each </a:t>
            </a:r>
            <a:r>
              <a:rPr spc="-56" dirty="0">
                <a:latin typeface="Times New Roman" panose="02020603050405020304" pitchFamily="18" charset="0"/>
                <a:cs typeface="Times New Roman" panose="02020603050405020304" pitchFamily="18" charset="0"/>
              </a:rPr>
              <a:t>neuron </a:t>
            </a:r>
            <a:r>
              <a:rPr spc="-135" dirty="0">
                <a:latin typeface="Times New Roman" panose="02020603050405020304" pitchFamily="18" charset="0"/>
                <a:cs typeface="Times New Roman" panose="02020603050405020304" pitchFamily="18" charset="0"/>
              </a:rPr>
              <a:t>has </a:t>
            </a:r>
            <a:r>
              <a:rPr spc="-188" dirty="0">
                <a:latin typeface="Times New Roman" panose="02020603050405020304" pitchFamily="18" charset="0"/>
                <a:cs typeface="Times New Roman" panose="02020603050405020304" pitchFamily="18" charset="0"/>
              </a:rPr>
              <a:t>p% </a:t>
            </a:r>
            <a:r>
              <a:rPr spc="11" dirty="0">
                <a:latin typeface="Times New Roman" panose="02020603050405020304" pitchFamily="18" charset="0"/>
                <a:cs typeface="Times New Roman" panose="02020603050405020304" pitchFamily="18" charset="0"/>
              </a:rPr>
              <a:t>to</a:t>
            </a:r>
            <a:r>
              <a:rPr spc="34" dirty="0">
                <a:latin typeface="Times New Roman" panose="02020603050405020304" pitchFamily="18" charset="0"/>
                <a:cs typeface="Times New Roman" panose="02020603050405020304" pitchFamily="18" charset="0"/>
              </a:rPr>
              <a:t> </a:t>
            </a:r>
            <a:r>
              <a:rPr spc="-30" dirty="0">
                <a:latin typeface="Times New Roman" panose="02020603050405020304" pitchFamily="18" charset="0"/>
                <a:cs typeface="Times New Roman" panose="02020603050405020304" pitchFamily="18" charset="0"/>
              </a:rPr>
              <a:t>dropout</a:t>
            </a:r>
            <a:endParaRPr dirty="0">
              <a:latin typeface="Times New Roman" panose="02020603050405020304" pitchFamily="18" charset="0"/>
              <a:cs typeface="Times New Roman" panose="02020603050405020304" pitchFamily="18" charset="0"/>
            </a:endParaRPr>
          </a:p>
          <a:p>
            <a:pPr marL="1333023">
              <a:spcBef>
                <a:spcPts val="416"/>
              </a:spcBef>
            </a:pPr>
            <a:r>
              <a:rPr b="1" spc="-150" dirty="0">
                <a:solidFill>
                  <a:srgbClr val="0000FF"/>
                </a:solidFill>
                <a:latin typeface="Times New Roman" panose="02020603050405020304" pitchFamily="18" charset="0"/>
                <a:cs typeface="Times New Roman" panose="02020603050405020304" pitchFamily="18" charset="0"/>
              </a:rPr>
              <a:t>The </a:t>
            </a:r>
            <a:r>
              <a:rPr b="1" spc="-116" dirty="0">
                <a:solidFill>
                  <a:srgbClr val="0000FF"/>
                </a:solidFill>
                <a:latin typeface="Times New Roman" panose="02020603050405020304" pitchFamily="18" charset="0"/>
                <a:cs typeface="Times New Roman" panose="02020603050405020304" pitchFamily="18" charset="0"/>
              </a:rPr>
              <a:t>structure </a:t>
            </a:r>
            <a:r>
              <a:rPr b="1" spc="-75" dirty="0">
                <a:solidFill>
                  <a:srgbClr val="0000FF"/>
                </a:solidFill>
                <a:latin typeface="Times New Roman" panose="02020603050405020304" pitchFamily="18" charset="0"/>
                <a:cs typeface="Times New Roman" panose="02020603050405020304" pitchFamily="18" charset="0"/>
              </a:rPr>
              <a:t>of </a:t>
            </a:r>
            <a:r>
              <a:rPr b="1" spc="-113" dirty="0">
                <a:solidFill>
                  <a:srgbClr val="0000FF"/>
                </a:solidFill>
                <a:latin typeface="Times New Roman" panose="02020603050405020304" pitchFamily="18" charset="0"/>
                <a:cs typeface="Times New Roman" panose="02020603050405020304" pitchFamily="18" charset="0"/>
              </a:rPr>
              <a:t>the </a:t>
            </a:r>
            <a:r>
              <a:rPr b="1" spc="-105" dirty="0">
                <a:solidFill>
                  <a:srgbClr val="0000FF"/>
                </a:solidFill>
                <a:latin typeface="Times New Roman" panose="02020603050405020304" pitchFamily="18" charset="0"/>
                <a:cs typeface="Times New Roman" panose="02020603050405020304" pitchFamily="18" charset="0"/>
              </a:rPr>
              <a:t>network </a:t>
            </a:r>
            <a:r>
              <a:rPr b="1" spc="-79" dirty="0">
                <a:solidFill>
                  <a:srgbClr val="0000FF"/>
                </a:solidFill>
                <a:latin typeface="Times New Roman" panose="02020603050405020304" pitchFamily="18" charset="0"/>
                <a:cs typeface="Times New Roman" panose="02020603050405020304" pitchFamily="18" charset="0"/>
              </a:rPr>
              <a:t>is</a:t>
            </a:r>
            <a:r>
              <a:rPr b="1" spc="-289" dirty="0">
                <a:solidFill>
                  <a:srgbClr val="0000FF"/>
                </a:solidFill>
                <a:latin typeface="Times New Roman" panose="02020603050405020304" pitchFamily="18" charset="0"/>
                <a:cs typeface="Times New Roman" panose="02020603050405020304" pitchFamily="18" charset="0"/>
              </a:rPr>
              <a:t> </a:t>
            </a:r>
            <a:r>
              <a:rPr b="1" spc="-116" dirty="0">
                <a:solidFill>
                  <a:srgbClr val="0000FF"/>
                </a:solidFill>
                <a:latin typeface="Times New Roman" panose="02020603050405020304" pitchFamily="18" charset="0"/>
                <a:cs typeface="Times New Roman" panose="02020603050405020304" pitchFamily="18" charset="0"/>
              </a:rPr>
              <a:t>changed.</a:t>
            </a:r>
            <a:endParaRPr dirty="0">
              <a:latin typeface="Times New Roman" panose="02020603050405020304" pitchFamily="18" charset="0"/>
              <a:cs typeface="Times New Roman" panose="02020603050405020304" pitchFamily="18" charset="0"/>
            </a:endParaRPr>
          </a:p>
          <a:p>
            <a:pPr marL="669608" lvl="1" indent="-257175">
              <a:spcBef>
                <a:spcPts val="296"/>
              </a:spcBef>
              <a:buFont typeface="Wingdings"/>
              <a:buChar char=""/>
              <a:tabLst>
                <a:tab pos="670083" algn="l"/>
              </a:tabLst>
            </a:pPr>
            <a:r>
              <a:rPr spc="-113" dirty="0">
                <a:latin typeface="Times New Roman" panose="02020603050405020304" pitchFamily="18" charset="0"/>
                <a:cs typeface="Times New Roman" panose="02020603050405020304" pitchFamily="18" charset="0"/>
              </a:rPr>
              <a:t>Using </a:t>
            </a:r>
            <a:r>
              <a:rPr spc="-23" dirty="0">
                <a:latin typeface="Times New Roman" panose="02020603050405020304" pitchFamily="18" charset="0"/>
                <a:cs typeface="Times New Roman" panose="02020603050405020304" pitchFamily="18" charset="0"/>
              </a:rPr>
              <a:t>the </a:t>
            </a:r>
            <a:r>
              <a:rPr spc="-64" dirty="0">
                <a:latin typeface="Times New Roman" panose="02020603050405020304" pitchFamily="18" charset="0"/>
                <a:cs typeface="Times New Roman" panose="02020603050405020304" pitchFamily="18" charset="0"/>
              </a:rPr>
              <a:t>new </a:t>
            </a:r>
            <a:r>
              <a:rPr spc="-34" dirty="0">
                <a:latin typeface="Times New Roman" panose="02020603050405020304" pitchFamily="18" charset="0"/>
                <a:cs typeface="Times New Roman" panose="02020603050405020304" pitchFamily="18" charset="0"/>
              </a:rPr>
              <a:t>network </a:t>
            </a:r>
            <a:r>
              <a:rPr spc="-8" dirty="0">
                <a:latin typeface="Times New Roman" panose="02020603050405020304" pitchFamily="18" charset="0"/>
                <a:cs typeface="Times New Roman" panose="02020603050405020304" pitchFamily="18" charset="0"/>
              </a:rPr>
              <a:t>for</a:t>
            </a:r>
            <a:r>
              <a:rPr spc="-270" dirty="0">
                <a:latin typeface="Times New Roman" panose="02020603050405020304" pitchFamily="18" charset="0"/>
                <a:cs typeface="Times New Roman" panose="02020603050405020304" pitchFamily="18" charset="0"/>
              </a:rPr>
              <a:t> </a:t>
            </a:r>
            <a:r>
              <a:rPr spc="-38" dirty="0">
                <a:latin typeface="Times New Roman" panose="02020603050405020304" pitchFamily="18" charset="0"/>
                <a:cs typeface="Times New Roman" panose="02020603050405020304" pitchFamily="18" charset="0"/>
              </a:rPr>
              <a:t>training</a:t>
            </a:r>
            <a:endParaRPr dirty="0">
              <a:latin typeface="Times New Roman" panose="02020603050405020304" pitchFamily="18" charset="0"/>
              <a:cs typeface="Times New Roman" panose="02020603050405020304" pitchFamily="18" charset="0"/>
            </a:endParaRPr>
          </a:p>
        </p:txBody>
      </p:sp>
      <p:sp>
        <p:nvSpPr>
          <p:cNvPr id="31" name="object 31"/>
          <p:cNvSpPr/>
          <p:nvPr/>
        </p:nvSpPr>
        <p:spPr>
          <a:xfrm>
            <a:off x="1922525" y="4588001"/>
            <a:ext cx="5298948" cy="346329"/>
          </a:xfrm>
          <a:prstGeom prst="rect">
            <a:avLst/>
          </a:prstGeom>
          <a:blipFill>
            <a:blip r:embed="rId4" cstate="print"/>
            <a:stretch>
              <a:fillRect/>
            </a:stretch>
          </a:blipFill>
        </p:spPr>
        <p:txBody>
          <a:bodyPr wrap="square" lIns="0" tIns="0" rIns="0" bIns="0" rtlCol="0"/>
          <a:lstStyle/>
          <a:p>
            <a:endParaRPr sz="1350"/>
          </a:p>
        </p:txBody>
      </p:sp>
      <p:sp>
        <p:nvSpPr>
          <p:cNvPr id="32" name="object 32"/>
          <p:cNvSpPr txBox="1"/>
          <p:nvPr/>
        </p:nvSpPr>
        <p:spPr>
          <a:xfrm>
            <a:off x="1922526" y="4588002"/>
            <a:ext cx="5299234" cy="297197"/>
          </a:xfrm>
          <a:prstGeom prst="rect">
            <a:avLst/>
          </a:prstGeom>
          <a:ln w="6096">
            <a:solidFill>
              <a:srgbClr val="EC7C30"/>
            </a:solidFill>
          </a:ln>
        </p:spPr>
        <p:txBody>
          <a:bodyPr vert="horz" wrap="square" lIns="0" tIns="20003" rIns="0" bIns="0" rtlCol="0">
            <a:spAutoFit/>
          </a:bodyPr>
          <a:lstStyle/>
          <a:p>
            <a:pPr marL="93345">
              <a:spcBef>
                <a:spcPts val="158"/>
              </a:spcBef>
            </a:pPr>
            <a:r>
              <a:rPr spc="-109" dirty="0">
                <a:latin typeface="Times New Roman" panose="02020603050405020304" pitchFamily="18" charset="0"/>
                <a:cs typeface="Times New Roman" panose="02020603050405020304" pitchFamily="18" charset="0"/>
              </a:rPr>
              <a:t>For </a:t>
            </a:r>
            <a:r>
              <a:rPr spc="-113" dirty="0">
                <a:latin typeface="Times New Roman" panose="02020603050405020304" pitchFamily="18" charset="0"/>
                <a:cs typeface="Times New Roman" panose="02020603050405020304" pitchFamily="18" charset="0"/>
              </a:rPr>
              <a:t>each </a:t>
            </a:r>
            <a:r>
              <a:rPr spc="-49" dirty="0">
                <a:latin typeface="Times New Roman" panose="02020603050405020304" pitchFamily="18" charset="0"/>
                <a:cs typeface="Times New Roman" panose="02020603050405020304" pitchFamily="18" charset="0"/>
              </a:rPr>
              <a:t>mini-batch, </a:t>
            </a:r>
            <a:r>
              <a:rPr spc="-71" dirty="0">
                <a:latin typeface="Times New Roman" panose="02020603050405020304" pitchFamily="18" charset="0"/>
                <a:cs typeface="Times New Roman" panose="02020603050405020304" pitchFamily="18" charset="0"/>
              </a:rPr>
              <a:t>we </a:t>
            </a:r>
            <a:r>
              <a:rPr spc="-83" dirty="0">
                <a:latin typeface="Times New Roman" panose="02020603050405020304" pitchFamily="18" charset="0"/>
                <a:cs typeface="Times New Roman" panose="02020603050405020304" pitchFamily="18" charset="0"/>
              </a:rPr>
              <a:t>resample </a:t>
            </a:r>
            <a:r>
              <a:rPr spc="-23" dirty="0">
                <a:latin typeface="Times New Roman" panose="02020603050405020304" pitchFamily="18" charset="0"/>
                <a:cs typeface="Times New Roman" panose="02020603050405020304" pitchFamily="18" charset="0"/>
              </a:rPr>
              <a:t>the </a:t>
            </a:r>
            <a:r>
              <a:rPr spc="-30" dirty="0">
                <a:latin typeface="Times New Roman" panose="02020603050405020304" pitchFamily="18" charset="0"/>
                <a:cs typeface="Times New Roman" panose="02020603050405020304" pitchFamily="18" charset="0"/>
              </a:rPr>
              <a:t>dropout</a:t>
            </a:r>
            <a:r>
              <a:rPr spc="-248" dirty="0">
                <a:latin typeface="Times New Roman" panose="02020603050405020304" pitchFamily="18" charset="0"/>
                <a:cs typeface="Times New Roman" panose="02020603050405020304" pitchFamily="18" charset="0"/>
              </a:rPr>
              <a:t> </a:t>
            </a:r>
            <a:r>
              <a:rPr spc="-79" dirty="0">
                <a:latin typeface="Times New Roman" panose="02020603050405020304" pitchFamily="18" charset="0"/>
                <a:cs typeface="Times New Roman" panose="02020603050405020304" pitchFamily="18" charset="0"/>
              </a:rPr>
              <a:t>neurons</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2321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3657" y="459754"/>
            <a:ext cx="4438650" cy="517930"/>
          </a:xfrm>
          <a:prstGeom prst="rect">
            <a:avLst/>
          </a:prstGeom>
        </p:spPr>
        <p:txBody>
          <a:bodyPr vert="horz" wrap="square" lIns="0" tIns="10001" rIns="0" bIns="0" rtlCol="0" anchor="ctr">
            <a:spAutoFit/>
          </a:bodyPr>
          <a:lstStyle/>
          <a:p>
            <a:pPr marL="9525">
              <a:spcBef>
                <a:spcPts val="79"/>
              </a:spcBef>
            </a:pPr>
            <a:r>
              <a:rPr spc="-109" dirty="0"/>
              <a:t>Dropout </a:t>
            </a:r>
            <a:r>
              <a:rPr spc="-203" dirty="0"/>
              <a:t>- </a:t>
            </a:r>
            <a:r>
              <a:rPr spc="-176" dirty="0"/>
              <a:t>Intuitive</a:t>
            </a:r>
            <a:r>
              <a:rPr spc="-465" dirty="0"/>
              <a:t> </a:t>
            </a:r>
            <a:r>
              <a:rPr spc="-131" dirty="0"/>
              <a:t>Reason</a:t>
            </a:r>
          </a:p>
        </p:txBody>
      </p:sp>
      <p:sp>
        <p:nvSpPr>
          <p:cNvPr id="3" name="object 3"/>
          <p:cNvSpPr/>
          <p:nvPr/>
        </p:nvSpPr>
        <p:spPr>
          <a:xfrm>
            <a:off x="4064508" y="1155572"/>
            <a:ext cx="381953" cy="381953"/>
          </a:xfrm>
          <a:custGeom>
            <a:avLst/>
            <a:gdLst/>
            <a:ahLst/>
            <a:cxnLst/>
            <a:rect l="l" t="t" r="r" b="b"/>
            <a:pathLst>
              <a:path w="509270" h="509269">
                <a:moveTo>
                  <a:pt x="0" y="254508"/>
                </a:moveTo>
                <a:lnTo>
                  <a:pt x="4099" y="208752"/>
                </a:lnTo>
                <a:lnTo>
                  <a:pt x="15919" y="165690"/>
                </a:lnTo>
                <a:lnTo>
                  <a:pt x="34741" y="126040"/>
                </a:lnTo>
                <a:lnTo>
                  <a:pt x="59847" y="90520"/>
                </a:lnTo>
                <a:lnTo>
                  <a:pt x="90520" y="59847"/>
                </a:lnTo>
                <a:lnTo>
                  <a:pt x="126040" y="34741"/>
                </a:lnTo>
                <a:lnTo>
                  <a:pt x="165690" y="15919"/>
                </a:lnTo>
                <a:lnTo>
                  <a:pt x="208752" y="4099"/>
                </a:lnTo>
                <a:lnTo>
                  <a:pt x="254507" y="0"/>
                </a:lnTo>
                <a:lnTo>
                  <a:pt x="300263" y="4099"/>
                </a:lnTo>
                <a:lnTo>
                  <a:pt x="343325" y="15919"/>
                </a:lnTo>
                <a:lnTo>
                  <a:pt x="382975" y="34741"/>
                </a:lnTo>
                <a:lnTo>
                  <a:pt x="418495" y="59847"/>
                </a:lnTo>
                <a:lnTo>
                  <a:pt x="449168" y="90520"/>
                </a:lnTo>
                <a:lnTo>
                  <a:pt x="474274" y="126040"/>
                </a:lnTo>
                <a:lnTo>
                  <a:pt x="493096" y="165690"/>
                </a:lnTo>
                <a:lnTo>
                  <a:pt x="504916" y="208752"/>
                </a:lnTo>
                <a:lnTo>
                  <a:pt x="509015" y="254508"/>
                </a:lnTo>
                <a:lnTo>
                  <a:pt x="504916" y="300263"/>
                </a:lnTo>
                <a:lnTo>
                  <a:pt x="493096" y="343325"/>
                </a:lnTo>
                <a:lnTo>
                  <a:pt x="474274" y="382975"/>
                </a:lnTo>
                <a:lnTo>
                  <a:pt x="449168" y="418495"/>
                </a:lnTo>
                <a:lnTo>
                  <a:pt x="418495" y="449168"/>
                </a:lnTo>
                <a:lnTo>
                  <a:pt x="382975" y="474274"/>
                </a:lnTo>
                <a:lnTo>
                  <a:pt x="343325" y="493096"/>
                </a:lnTo>
                <a:lnTo>
                  <a:pt x="300263" y="504916"/>
                </a:lnTo>
                <a:lnTo>
                  <a:pt x="254507" y="509015"/>
                </a:lnTo>
                <a:lnTo>
                  <a:pt x="208752" y="504916"/>
                </a:lnTo>
                <a:lnTo>
                  <a:pt x="165690" y="493096"/>
                </a:lnTo>
                <a:lnTo>
                  <a:pt x="126040" y="474274"/>
                </a:lnTo>
                <a:lnTo>
                  <a:pt x="90520" y="449168"/>
                </a:lnTo>
                <a:lnTo>
                  <a:pt x="59847" y="418495"/>
                </a:lnTo>
                <a:lnTo>
                  <a:pt x="34741" y="382975"/>
                </a:lnTo>
                <a:lnTo>
                  <a:pt x="15919" y="343325"/>
                </a:lnTo>
                <a:lnTo>
                  <a:pt x="4099" y="300263"/>
                </a:lnTo>
                <a:lnTo>
                  <a:pt x="0" y="254508"/>
                </a:lnTo>
                <a:close/>
              </a:path>
            </a:pathLst>
          </a:custGeom>
          <a:ln w="12192">
            <a:solidFill>
              <a:srgbClr val="000000"/>
            </a:solidFill>
          </a:ln>
        </p:spPr>
        <p:txBody>
          <a:bodyPr wrap="square" lIns="0" tIns="0" rIns="0" bIns="0" rtlCol="0"/>
          <a:lstStyle/>
          <a:p>
            <a:endParaRPr sz="1350"/>
          </a:p>
        </p:txBody>
      </p:sp>
      <p:sp>
        <p:nvSpPr>
          <p:cNvPr id="4" name="object 4"/>
          <p:cNvSpPr/>
          <p:nvPr/>
        </p:nvSpPr>
        <p:spPr>
          <a:xfrm>
            <a:off x="4064508" y="1680209"/>
            <a:ext cx="381953" cy="382905"/>
          </a:xfrm>
          <a:custGeom>
            <a:avLst/>
            <a:gdLst/>
            <a:ahLst/>
            <a:cxnLst/>
            <a:rect l="l" t="t" r="r" b="b"/>
            <a:pathLst>
              <a:path w="509270" h="510539">
                <a:moveTo>
                  <a:pt x="0" y="255270"/>
                </a:moveTo>
                <a:lnTo>
                  <a:pt x="4099" y="209387"/>
                </a:lnTo>
                <a:lnTo>
                  <a:pt x="15919" y="166202"/>
                </a:lnTo>
                <a:lnTo>
                  <a:pt x="34741" y="126435"/>
                </a:lnTo>
                <a:lnTo>
                  <a:pt x="59847" y="90807"/>
                </a:lnTo>
                <a:lnTo>
                  <a:pt x="90520" y="60040"/>
                </a:lnTo>
                <a:lnTo>
                  <a:pt x="126040" y="34854"/>
                </a:lnTo>
                <a:lnTo>
                  <a:pt x="165690" y="15971"/>
                </a:lnTo>
                <a:lnTo>
                  <a:pt x="208752" y="4113"/>
                </a:lnTo>
                <a:lnTo>
                  <a:pt x="254507" y="0"/>
                </a:lnTo>
                <a:lnTo>
                  <a:pt x="300263" y="4113"/>
                </a:lnTo>
                <a:lnTo>
                  <a:pt x="343325" y="15971"/>
                </a:lnTo>
                <a:lnTo>
                  <a:pt x="382975" y="34854"/>
                </a:lnTo>
                <a:lnTo>
                  <a:pt x="418495" y="60040"/>
                </a:lnTo>
                <a:lnTo>
                  <a:pt x="449168" y="90807"/>
                </a:lnTo>
                <a:lnTo>
                  <a:pt x="474274" y="126435"/>
                </a:lnTo>
                <a:lnTo>
                  <a:pt x="493096" y="166202"/>
                </a:lnTo>
                <a:lnTo>
                  <a:pt x="504916" y="209387"/>
                </a:lnTo>
                <a:lnTo>
                  <a:pt x="509015" y="255270"/>
                </a:lnTo>
                <a:lnTo>
                  <a:pt x="504916" y="301152"/>
                </a:lnTo>
                <a:lnTo>
                  <a:pt x="493096" y="344337"/>
                </a:lnTo>
                <a:lnTo>
                  <a:pt x="474274" y="384104"/>
                </a:lnTo>
                <a:lnTo>
                  <a:pt x="449168" y="419732"/>
                </a:lnTo>
                <a:lnTo>
                  <a:pt x="418495" y="450499"/>
                </a:lnTo>
                <a:lnTo>
                  <a:pt x="382975" y="475685"/>
                </a:lnTo>
                <a:lnTo>
                  <a:pt x="343325" y="494568"/>
                </a:lnTo>
                <a:lnTo>
                  <a:pt x="300263" y="506426"/>
                </a:lnTo>
                <a:lnTo>
                  <a:pt x="254507" y="510540"/>
                </a:lnTo>
                <a:lnTo>
                  <a:pt x="208752" y="506426"/>
                </a:lnTo>
                <a:lnTo>
                  <a:pt x="165690" y="494568"/>
                </a:lnTo>
                <a:lnTo>
                  <a:pt x="126040" y="475685"/>
                </a:lnTo>
                <a:lnTo>
                  <a:pt x="90520" y="450499"/>
                </a:lnTo>
                <a:lnTo>
                  <a:pt x="59847" y="419732"/>
                </a:lnTo>
                <a:lnTo>
                  <a:pt x="34741" y="384104"/>
                </a:lnTo>
                <a:lnTo>
                  <a:pt x="15919" y="344337"/>
                </a:lnTo>
                <a:lnTo>
                  <a:pt x="4099" y="301152"/>
                </a:lnTo>
                <a:lnTo>
                  <a:pt x="0" y="255270"/>
                </a:lnTo>
                <a:close/>
              </a:path>
            </a:pathLst>
          </a:custGeom>
          <a:ln w="12192">
            <a:solidFill>
              <a:srgbClr val="000000"/>
            </a:solidFill>
          </a:ln>
        </p:spPr>
        <p:txBody>
          <a:bodyPr wrap="square" lIns="0" tIns="0" rIns="0" bIns="0" rtlCol="0"/>
          <a:lstStyle/>
          <a:p>
            <a:endParaRPr sz="1350"/>
          </a:p>
        </p:txBody>
      </p:sp>
      <p:sp>
        <p:nvSpPr>
          <p:cNvPr id="5" name="object 5"/>
          <p:cNvSpPr/>
          <p:nvPr/>
        </p:nvSpPr>
        <p:spPr>
          <a:xfrm>
            <a:off x="4064508" y="2204846"/>
            <a:ext cx="381953" cy="381953"/>
          </a:xfrm>
          <a:custGeom>
            <a:avLst/>
            <a:gdLst/>
            <a:ahLst/>
            <a:cxnLst/>
            <a:rect l="l" t="t" r="r" b="b"/>
            <a:pathLst>
              <a:path w="509270" h="509270">
                <a:moveTo>
                  <a:pt x="0" y="254507"/>
                </a:moveTo>
                <a:lnTo>
                  <a:pt x="4099" y="208752"/>
                </a:lnTo>
                <a:lnTo>
                  <a:pt x="15919" y="165690"/>
                </a:lnTo>
                <a:lnTo>
                  <a:pt x="34741" y="126040"/>
                </a:lnTo>
                <a:lnTo>
                  <a:pt x="59847" y="90520"/>
                </a:lnTo>
                <a:lnTo>
                  <a:pt x="90520" y="59847"/>
                </a:lnTo>
                <a:lnTo>
                  <a:pt x="126040" y="34741"/>
                </a:lnTo>
                <a:lnTo>
                  <a:pt x="165690" y="15919"/>
                </a:lnTo>
                <a:lnTo>
                  <a:pt x="208752" y="4099"/>
                </a:lnTo>
                <a:lnTo>
                  <a:pt x="254507" y="0"/>
                </a:lnTo>
                <a:lnTo>
                  <a:pt x="300263" y="4099"/>
                </a:lnTo>
                <a:lnTo>
                  <a:pt x="343325" y="15919"/>
                </a:lnTo>
                <a:lnTo>
                  <a:pt x="382975" y="34741"/>
                </a:lnTo>
                <a:lnTo>
                  <a:pt x="418495" y="59847"/>
                </a:lnTo>
                <a:lnTo>
                  <a:pt x="449168" y="90520"/>
                </a:lnTo>
                <a:lnTo>
                  <a:pt x="474274" y="126040"/>
                </a:lnTo>
                <a:lnTo>
                  <a:pt x="493096" y="165690"/>
                </a:lnTo>
                <a:lnTo>
                  <a:pt x="504916" y="208752"/>
                </a:lnTo>
                <a:lnTo>
                  <a:pt x="509015" y="254507"/>
                </a:lnTo>
                <a:lnTo>
                  <a:pt x="504916" y="300263"/>
                </a:lnTo>
                <a:lnTo>
                  <a:pt x="493096" y="343325"/>
                </a:lnTo>
                <a:lnTo>
                  <a:pt x="474274" y="382975"/>
                </a:lnTo>
                <a:lnTo>
                  <a:pt x="449168" y="418495"/>
                </a:lnTo>
                <a:lnTo>
                  <a:pt x="418495" y="449168"/>
                </a:lnTo>
                <a:lnTo>
                  <a:pt x="382975" y="474274"/>
                </a:lnTo>
                <a:lnTo>
                  <a:pt x="343325" y="493096"/>
                </a:lnTo>
                <a:lnTo>
                  <a:pt x="300263" y="504916"/>
                </a:lnTo>
                <a:lnTo>
                  <a:pt x="254507" y="509015"/>
                </a:lnTo>
                <a:lnTo>
                  <a:pt x="208752" y="504916"/>
                </a:lnTo>
                <a:lnTo>
                  <a:pt x="165690" y="493096"/>
                </a:lnTo>
                <a:lnTo>
                  <a:pt x="126040" y="474274"/>
                </a:lnTo>
                <a:lnTo>
                  <a:pt x="90520" y="449168"/>
                </a:lnTo>
                <a:lnTo>
                  <a:pt x="59847" y="418495"/>
                </a:lnTo>
                <a:lnTo>
                  <a:pt x="34741" y="382975"/>
                </a:lnTo>
                <a:lnTo>
                  <a:pt x="15919" y="343325"/>
                </a:lnTo>
                <a:lnTo>
                  <a:pt x="4099" y="300263"/>
                </a:lnTo>
                <a:lnTo>
                  <a:pt x="0" y="254507"/>
                </a:lnTo>
                <a:close/>
              </a:path>
            </a:pathLst>
          </a:custGeom>
          <a:ln w="12192">
            <a:solidFill>
              <a:srgbClr val="000000"/>
            </a:solidFill>
          </a:ln>
        </p:spPr>
        <p:txBody>
          <a:bodyPr wrap="square" lIns="0" tIns="0" rIns="0" bIns="0" rtlCol="0"/>
          <a:lstStyle/>
          <a:p>
            <a:endParaRPr sz="1350"/>
          </a:p>
        </p:txBody>
      </p:sp>
      <p:sp>
        <p:nvSpPr>
          <p:cNvPr id="6" name="object 6"/>
          <p:cNvSpPr/>
          <p:nvPr/>
        </p:nvSpPr>
        <p:spPr>
          <a:xfrm>
            <a:off x="4064508" y="2728341"/>
            <a:ext cx="381953" cy="381953"/>
          </a:xfrm>
          <a:custGeom>
            <a:avLst/>
            <a:gdLst/>
            <a:ahLst/>
            <a:cxnLst/>
            <a:rect l="l" t="t" r="r" b="b"/>
            <a:pathLst>
              <a:path w="509270" h="509270">
                <a:moveTo>
                  <a:pt x="0" y="254507"/>
                </a:moveTo>
                <a:lnTo>
                  <a:pt x="4099" y="208752"/>
                </a:lnTo>
                <a:lnTo>
                  <a:pt x="15919" y="165690"/>
                </a:lnTo>
                <a:lnTo>
                  <a:pt x="34741" y="126040"/>
                </a:lnTo>
                <a:lnTo>
                  <a:pt x="59847" y="90520"/>
                </a:lnTo>
                <a:lnTo>
                  <a:pt x="90520" y="59847"/>
                </a:lnTo>
                <a:lnTo>
                  <a:pt x="126040" y="34741"/>
                </a:lnTo>
                <a:lnTo>
                  <a:pt x="165690" y="15919"/>
                </a:lnTo>
                <a:lnTo>
                  <a:pt x="208752" y="4099"/>
                </a:lnTo>
                <a:lnTo>
                  <a:pt x="254507" y="0"/>
                </a:lnTo>
                <a:lnTo>
                  <a:pt x="300263" y="4099"/>
                </a:lnTo>
                <a:lnTo>
                  <a:pt x="343325" y="15919"/>
                </a:lnTo>
                <a:lnTo>
                  <a:pt x="382975" y="34741"/>
                </a:lnTo>
                <a:lnTo>
                  <a:pt x="418495" y="59847"/>
                </a:lnTo>
                <a:lnTo>
                  <a:pt x="449168" y="90520"/>
                </a:lnTo>
                <a:lnTo>
                  <a:pt x="474274" y="126040"/>
                </a:lnTo>
                <a:lnTo>
                  <a:pt x="493096" y="165690"/>
                </a:lnTo>
                <a:lnTo>
                  <a:pt x="504916" y="208752"/>
                </a:lnTo>
                <a:lnTo>
                  <a:pt x="509015" y="254507"/>
                </a:lnTo>
                <a:lnTo>
                  <a:pt x="504916" y="300263"/>
                </a:lnTo>
                <a:lnTo>
                  <a:pt x="493096" y="343325"/>
                </a:lnTo>
                <a:lnTo>
                  <a:pt x="474274" y="382975"/>
                </a:lnTo>
                <a:lnTo>
                  <a:pt x="449168" y="418495"/>
                </a:lnTo>
                <a:lnTo>
                  <a:pt x="418495" y="449168"/>
                </a:lnTo>
                <a:lnTo>
                  <a:pt x="382975" y="474274"/>
                </a:lnTo>
                <a:lnTo>
                  <a:pt x="343325" y="493096"/>
                </a:lnTo>
                <a:lnTo>
                  <a:pt x="300263" y="504916"/>
                </a:lnTo>
                <a:lnTo>
                  <a:pt x="254507" y="509016"/>
                </a:lnTo>
                <a:lnTo>
                  <a:pt x="208752" y="504916"/>
                </a:lnTo>
                <a:lnTo>
                  <a:pt x="165690" y="493096"/>
                </a:lnTo>
                <a:lnTo>
                  <a:pt x="126040" y="474274"/>
                </a:lnTo>
                <a:lnTo>
                  <a:pt x="90520" y="449168"/>
                </a:lnTo>
                <a:lnTo>
                  <a:pt x="59847" y="418495"/>
                </a:lnTo>
                <a:lnTo>
                  <a:pt x="34741" y="382975"/>
                </a:lnTo>
                <a:lnTo>
                  <a:pt x="15919" y="343325"/>
                </a:lnTo>
                <a:lnTo>
                  <a:pt x="4099" y="300263"/>
                </a:lnTo>
                <a:lnTo>
                  <a:pt x="0" y="254507"/>
                </a:lnTo>
                <a:close/>
              </a:path>
            </a:pathLst>
          </a:custGeom>
          <a:ln w="12192">
            <a:solidFill>
              <a:srgbClr val="000000"/>
            </a:solidFill>
          </a:ln>
        </p:spPr>
        <p:txBody>
          <a:bodyPr wrap="square" lIns="0" tIns="0" rIns="0" bIns="0" rtlCol="0"/>
          <a:lstStyle/>
          <a:p>
            <a:endParaRPr sz="1350"/>
          </a:p>
        </p:txBody>
      </p:sp>
      <p:sp>
        <p:nvSpPr>
          <p:cNvPr id="7" name="object 7"/>
          <p:cNvSpPr/>
          <p:nvPr/>
        </p:nvSpPr>
        <p:spPr>
          <a:xfrm>
            <a:off x="6469380" y="1615058"/>
            <a:ext cx="382905" cy="381953"/>
          </a:xfrm>
          <a:custGeom>
            <a:avLst/>
            <a:gdLst/>
            <a:ahLst/>
            <a:cxnLst/>
            <a:rect l="l" t="t" r="r" b="b"/>
            <a:pathLst>
              <a:path w="510540" h="509269">
                <a:moveTo>
                  <a:pt x="0" y="254508"/>
                </a:moveTo>
                <a:lnTo>
                  <a:pt x="4113" y="208752"/>
                </a:lnTo>
                <a:lnTo>
                  <a:pt x="15971" y="165690"/>
                </a:lnTo>
                <a:lnTo>
                  <a:pt x="34854" y="126040"/>
                </a:lnTo>
                <a:lnTo>
                  <a:pt x="60040" y="90520"/>
                </a:lnTo>
                <a:lnTo>
                  <a:pt x="90807" y="59847"/>
                </a:lnTo>
                <a:lnTo>
                  <a:pt x="126435" y="34741"/>
                </a:lnTo>
                <a:lnTo>
                  <a:pt x="166202" y="15919"/>
                </a:lnTo>
                <a:lnTo>
                  <a:pt x="209387" y="4099"/>
                </a:lnTo>
                <a:lnTo>
                  <a:pt x="255269" y="0"/>
                </a:lnTo>
                <a:lnTo>
                  <a:pt x="301152" y="4099"/>
                </a:lnTo>
                <a:lnTo>
                  <a:pt x="344337" y="15919"/>
                </a:lnTo>
                <a:lnTo>
                  <a:pt x="384104" y="34741"/>
                </a:lnTo>
                <a:lnTo>
                  <a:pt x="419732" y="59847"/>
                </a:lnTo>
                <a:lnTo>
                  <a:pt x="450499" y="90520"/>
                </a:lnTo>
                <a:lnTo>
                  <a:pt x="475685" y="126040"/>
                </a:lnTo>
                <a:lnTo>
                  <a:pt x="494568" y="165690"/>
                </a:lnTo>
                <a:lnTo>
                  <a:pt x="506426" y="208752"/>
                </a:lnTo>
                <a:lnTo>
                  <a:pt x="510539" y="254508"/>
                </a:lnTo>
                <a:lnTo>
                  <a:pt x="506426" y="300263"/>
                </a:lnTo>
                <a:lnTo>
                  <a:pt x="494568" y="343325"/>
                </a:lnTo>
                <a:lnTo>
                  <a:pt x="475685" y="382975"/>
                </a:lnTo>
                <a:lnTo>
                  <a:pt x="450499" y="418495"/>
                </a:lnTo>
                <a:lnTo>
                  <a:pt x="419732" y="449168"/>
                </a:lnTo>
                <a:lnTo>
                  <a:pt x="384104" y="474274"/>
                </a:lnTo>
                <a:lnTo>
                  <a:pt x="344337" y="493096"/>
                </a:lnTo>
                <a:lnTo>
                  <a:pt x="301152" y="504916"/>
                </a:lnTo>
                <a:lnTo>
                  <a:pt x="255269" y="509015"/>
                </a:lnTo>
                <a:lnTo>
                  <a:pt x="209387" y="504916"/>
                </a:lnTo>
                <a:lnTo>
                  <a:pt x="166202" y="493096"/>
                </a:lnTo>
                <a:lnTo>
                  <a:pt x="126435" y="474274"/>
                </a:lnTo>
                <a:lnTo>
                  <a:pt x="90807" y="449168"/>
                </a:lnTo>
                <a:lnTo>
                  <a:pt x="60040" y="418495"/>
                </a:lnTo>
                <a:lnTo>
                  <a:pt x="34854" y="382975"/>
                </a:lnTo>
                <a:lnTo>
                  <a:pt x="15971" y="343325"/>
                </a:lnTo>
                <a:lnTo>
                  <a:pt x="4113" y="300263"/>
                </a:lnTo>
                <a:lnTo>
                  <a:pt x="0" y="254508"/>
                </a:lnTo>
                <a:close/>
              </a:path>
            </a:pathLst>
          </a:custGeom>
          <a:ln w="12192">
            <a:solidFill>
              <a:srgbClr val="000000"/>
            </a:solidFill>
          </a:ln>
        </p:spPr>
        <p:txBody>
          <a:bodyPr wrap="square" lIns="0" tIns="0" rIns="0" bIns="0" rtlCol="0"/>
          <a:lstStyle/>
          <a:p>
            <a:endParaRPr sz="1350"/>
          </a:p>
        </p:txBody>
      </p:sp>
      <p:sp>
        <p:nvSpPr>
          <p:cNvPr id="8" name="object 8"/>
          <p:cNvSpPr/>
          <p:nvPr/>
        </p:nvSpPr>
        <p:spPr>
          <a:xfrm>
            <a:off x="6469380" y="2243708"/>
            <a:ext cx="382905" cy="382905"/>
          </a:xfrm>
          <a:custGeom>
            <a:avLst/>
            <a:gdLst/>
            <a:ahLst/>
            <a:cxnLst/>
            <a:rect l="l" t="t" r="r" b="b"/>
            <a:pathLst>
              <a:path w="510540" h="510539">
                <a:moveTo>
                  <a:pt x="0" y="255270"/>
                </a:moveTo>
                <a:lnTo>
                  <a:pt x="4113" y="209387"/>
                </a:lnTo>
                <a:lnTo>
                  <a:pt x="15971" y="166202"/>
                </a:lnTo>
                <a:lnTo>
                  <a:pt x="34854" y="126435"/>
                </a:lnTo>
                <a:lnTo>
                  <a:pt x="60040" y="90807"/>
                </a:lnTo>
                <a:lnTo>
                  <a:pt x="90807" y="60040"/>
                </a:lnTo>
                <a:lnTo>
                  <a:pt x="126435" y="34854"/>
                </a:lnTo>
                <a:lnTo>
                  <a:pt x="166202" y="15971"/>
                </a:lnTo>
                <a:lnTo>
                  <a:pt x="209387" y="4113"/>
                </a:lnTo>
                <a:lnTo>
                  <a:pt x="255269" y="0"/>
                </a:lnTo>
                <a:lnTo>
                  <a:pt x="301152" y="4113"/>
                </a:lnTo>
                <a:lnTo>
                  <a:pt x="344337" y="15971"/>
                </a:lnTo>
                <a:lnTo>
                  <a:pt x="384104" y="34854"/>
                </a:lnTo>
                <a:lnTo>
                  <a:pt x="419732" y="60040"/>
                </a:lnTo>
                <a:lnTo>
                  <a:pt x="450499" y="90807"/>
                </a:lnTo>
                <a:lnTo>
                  <a:pt x="475685" y="126435"/>
                </a:lnTo>
                <a:lnTo>
                  <a:pt x="494568" y="166202"/>
                </a:lnTo>
                <a:lnTo>
                  <a:pt x="506426" y="209387"/>
                </a:lnTo>
                <a:lnTo>
                  <a:pt x="510539" y="255270"/>
                </a:lnTo>
                <a:lnTo>
                  <a:pt x="506426" y="301152"/>
                </a:lnTo>
                <a:lnTo>
                  <a:pt x="494568" y="344337"/>
                </a:lnTo>
                <a:lnTo>
                  <a:pt x="475685" y="384104"/>
                </a:lnTo>
                <a:lnTo>
                  <a:pt x="450499" y="419732"/>
                </a:lnTo>
                <a:lnTo>
                  <a:pt x="419732" y="450499"/>
                </a:lnTo>
                <a:lnTo>
                  <a:pt x="384104" y="475685"/>
                </a:lnTo>
                <a:lnTo>
                  <a:pt x="344337" y="494568"/>
                </a:lnTo>
                <a:lnTo>
                  <a:pt x="301152" y="506426"/>
                </a:lnTo>
                <a:lnTo>
                  <a:pt x="255269" y="510539"/>
                </a:lnTo>
                <a:lnTo>
                  <a:pt x="209387" y="506426"/>
                </a:lnTo>
                <a:lnTo>
                  <a:pt x="166202" y="494568"/>
                </a:lnTo>
                <a:lnTo>
                  <a:pt x="126435" y="475685"/>
                </a:lnTo>
                <a:lnTo>
                  <a:pt x="90807" y="450499"/>
                </a:lnTo>
                <a:lnTo>
                  <a:pt x="60040" y="419732"/>
                </a:lnTo>
                <a:lnTo>
                  <a:pt x="34854" y="384104"/>
                </a:lnTo>
                <a:lnTo>
                  <a:pt x="15971" y="344337"/>
                </a:lnTo>
                <a:lnTo>
                  <a:pt x="4113" y="301152"/>
                </a:lnTo>
                <a:lnTo>
                  <a:pt x="0" y="255270"/>
                </a:lnTo>
                <a:close/>
              </a:path>
            </a:pathLst>
          </a:custGeom>
          <a:ln w="12192">
            <a:solidFill>
              <a:srgbClr val="000000"/>
            </a:solidFill>
          </a:ln>
        </p:spPr>
        <p:txBody>
          <a:bodyPr wrap="square" lIns="0" tIns="0" rIns="0" bIns="0" rtlCol="0"/>
          <a:lstStyle/>
          <a:p>
            <a:endParaRPr sz="1350"/>
          </a:p>
        </p:txBody>
      </p:sp>
      <p:sp>
        <p:nvSpPr>
          <p:cNvPr id="9" name="object 9"/>
          <p:cNvSpPr/>
          <p:nvPr/>
        </p:nvSpPr>
        <p:spPr>
          <a:xfrm>
            <a:off x="2920365" y="1229867"/>
            <a:ext cx="200025" cy="200025"/>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2920365" y="1229867"/>
            <a:ext cx="200025" cy="200025"/>
          </a:xfrm>
          <a:custGeom>
            <a:avLst/>
            <a:gdLst/>
            <a:ahLst/>
            <a:cxnLst/>
            <a:rect l="l" t="t" r="r" b="b"/>
            <a:pathLst>
              <a:path w="266700" h="266700">
                <a:moveTo>
                  <a:pt x="0" y="266700"/>
                </a:moveTo>
                <a:lnTo>
                  <a:pt x="266700" y="266700"/>
                </a:lnTo>
                <a:lnTo>
                  <a:pt x="266700" y="0"/>
                </a:lnTo>
                <a:lnTo>
                  <a:pt x="0" y="0"/>
                </a:lnTo>
                <a:lnTo>
                  <a:pt x="0" y="266700"/>
                </a:lnTo>
                <a:close/>
              </a:path>
            </a:pathLst>
          </a:custGeom>
          <a:ln w="6096">
            <a:solidFill>
              <a:srgbClr val="A4A4A4"/>
            </a:solidFill>
          </a:ln>
        </p:spPr>
        <p:txBody>
          <a:bodyPr wrap="square" lIns="0" tIns="0" rIns="0" bIns="0" rtlCol="0"/>
          <a:lstStyle/>
          <a:p>
            <a:endParaRPr sz="1350"/>
          </a:p>
        </p:txBody>
      </p:sp>
      <p:sp>
        <p:nvSpPr>
          <p:cNvPr id="11" name="object 11"/>
          <p:cNvSpPr/>
          <p:nvPr/>
        </p:nvSpPr>
        <p:spPr>
          <a:xfrm>
            <a:off x="3120771" y="1317117"/>
            <a:ext cx="944404" cy="58579"/>
          </a:xfrm>
          <a:custGeom>
            <a:avLst/>
            <a:gdLst/>
            <a:ahLst/>
            <a:cxnLst/>
            <a:rect l="l" t="t" r="r" b="b"/>
            <a:pathLst>
              <a:path w="1259204" h="78105">
                <a:moveTo>
                  <a:pt x="1181989" y="0"/>
                </a:moveTo>
                <a:lnTo>
                  <a:pt x="1181565" y="25938"/>
                </a:lnTo>
                <a:lnTo>
                  <a:pt x="1194562" y="26162"/>
                </a:lnTo>
                <a:lnTo>
                  <a:pt x="1194054" y="51943"/>
                </a:lnTo>
                <a:lnTo>
                  <a:pt x="1181140" y="51943"/>
                </a:lnTo>
                <a:lnTo>
                  <a:pt x="1180719" y="77724"/>
                </a:lnTo>
                <a:lnTo>
                  <a:pt x="1234458" y="51943"/>
                </a:lnTo>
                <a:lnTo>
                  <a:pt x="1194054" y="51943"/>
                </a:lnTo>
                <a:lnTo>
                  <a:pt x="1181143" y="51721"/>
                </a:lnTo>
                <a:lnTo>
                  <a:pt x="1234919" y="51721"/>
                </a:lnTo>
                <a:lnTo>
                  <a:pt x="1259077" y="40132"/>
                </a:lnTo>
                <a:lnTo>
                  <a:pt x="1181989" y="0"/>
                </a:lnTo>
                <a:close/>
              </a:path>
              <a:path w="1259204" h="78105">
                <a:moveTo>
                  <a:pt x="1181565" y="25938"/>
                </a:moveTo>
                <a:lnTo>
                  <a:pt x="1181143" y="51721"/>
                </a:lnTo>
                <a:lnTo>
                  <a:pt x="1194054" y="51943"/>
                </a:lnTo>
                <a:lnTo>
                  <a:pt x="1194562" y="26162"/>
                </a:lnTo>
                <a:lnTo>
                  <a:pt x="1181565" y="25938"/>
                </a:lnTo>
                <a:close/>
              </a:path>
              <a:path w="1259204" h="78105">
                <a:moveTo>
                  <a:pt x="508" y="5588"/>
                </a:moveTo>
                <a:lnTo>
                  <a:pt x="0" y="31496"/>
                </a:lnTo>
                <a:lnTo>
                  <a:pt x="1181143" y="51721"/>
                </a:lnTo>
                <a:lnTo>
                  <a:pt x="1181565" y="25938"/>
                </a:lnTo>
                <a:lnTo>
                  <a:pt x="508" y="5588"/>
                </a:lnTo>
                <a:close/>
              </a:path>
            </a:pathLst>
          </a:custGeom>
          <a:solidFill>
            <a:srgbClr val="000000"/>
          </a:solidFill>
        </p:spPr>
        <p:txBody>
          <a:bodyPr wrap="square" lIns="0" tIns="0" rIns="0" bIns="0" rtlCol="0"/>
          <a:lstStyle/>
          <a:p>
            <a:endParaRPr sz="1350"/>
          </a:p>
        </p:txBody>
      </p:sp>
      <p:sp>
        <p:nvSpPr>
          <p:cNvPr id="12" name="object 12"/>
          <p:cNvSpPr/>
          <p:nvPr/>
        </p:nvSpPr>
        <p:spPr>
          <a:xfrm>
            <a:off x="3116104" y="1322642"/>
            <a:ext cx="949166" cy="550545"/>
          </a:xfrm>
          <a:custGeom>
            <a:avLst/>
            <a:gdLst/>
            <a:ahLst/>
            <a:cxnLst/>
            <a:rect l="l" t="t" r="r" b="b"/>
            <a:pathLst>
              <a:path w="1265554" h="734060">
                <a:moveTo>
                  <a:pt x="1191423" y="706130"/>
                </a:moveTo>
                <a:lnTo>
                  <a:pt x="1178559" y="728599"/>
                </a:lnTo>
                <a:lnTo>
                  <a:pt x="1265300" y="733678"/>
                </a:lnTo>
                <a:lnTo>
                  <a:pt x="1251307" y="712597"/>
                </a:lnTo>
                <a:lnTo>
                  <a:pt x="1202690" y="712597"/>
                </a:lnTo>
                <a:lnTo>
                  <a:pt x="1191423" y="706130"/>
                </a:lnTo>
                <a:close/>
              </a:path>
              <a:path w="1265554" h="734060">
                <a:moveTo>
                  <a:pt x="1204281" y="683670"/>
                </a:moveTo>
                <a:lnTo>
                  <a:pt x="1191423" y="706130"/>
                </a:lnTo>
                <a:lnTo>
                  <a:pt x="1202690" y="712597"/>
                </a:lnTo>
                <a:lnTo>
                  <a:pt x="1215517" y="690117"/>
                </a:lnTo>
                <a:lnTo>
                  <a:pt x="1204281" y="683670"/>
                </a:lnTo>
                <a:close/>
              </a:path>
              <a:path w="1265554" h="734060">
                <a:moveTo>
                  <a:pt x="1217168" y="661162"/>
                </a:moveTo>
                <a:lnTo>
                  <a:pt x="1204281" y="683670"/>
                </a:lnTo>
                <a:lnTo>
                  <a:pt x="1215517" y="690117"/>
                </a:lnTo>
                <a:lnTo>
                  <a:pt x="1202690" y="712597"/>
                </a:lnTo>
                <a:lnTo>
                  <a:pt x="1251307" y="712597"/>
                </a:lnTo>
                <a:lnTo>
                  <a:pt x="1217168" y="661162"/>
                </a:lnTo>
                <a:close/>
              </a:path>
              <a:path w="1265554" h="734060">
                <a:moveTo>
                  <a:pt x="12953" y="0"/>
                </a:moveTo>
                <a:lnTo>
                  <a:pt x="0" y="22351"/>
                </a:lnTo>
                <a:lnTo>
                  <a:pt x="1191423" y="706130"/>
                </a:lnTo>
                <a:lnTo>
                  <a:pt x="1204281" y="683670"/>
                </a:lnTo>
                <a:lnTo>
                  <a:pt x="12953" y="0"/>
                </a:lnTo>
                <a:close/>
              </a:path>
            </a:pathLst>
          </a:custGeom>
          <a:solidFill>
            <a:srgbClr val="000000"/>
          </a:solidFill>
        </p:spPr>
        <p:txBody>
          <a:bodyPr wrap="square" lIns="0" tIns="0" rIns="0" bIns="0" rtlCol="0"/>
          <a:lstStyle/>
          <a:p>
            <a:endParaRPr sz="1350"/>
          </a:p>
        </p:txBody>
      </p:sp>
      <p:sp>
        <p:nvSpPr>
          <p:cNvPr id="13" name="object 13"/>
          <p:cNvSpPr/>
          <p:nvPr/>
        </p:nvSpPr>
        <p:spPr>
          <a:xfrm>
            <a:off x="3113722" y="1324546"/>
            <a:ext cx="951548" cy="1072039"/>
          </a:xfrm>
          <a:custGeom>
            <a:avLst/>
            <a:gdLst/>
            <a:ahLst/>
            <a:cxnLst/>
            <a:rect l="l" t="t" r="r" b="b"/>
            <a:pathLst>
              <a:path w="1268729" h="1429385">
                <a:moveTo>
                  <a:pt x="1207156" y="1379783"/>
                </a:moveTo>
                <a:lnTo>
                  <a:pt x="1187831" y="1396873"/>
                </a:lnTo>
                <a:lnTo>
                  <a:pt x="1268475" y="1429385"/>
                </a:lnTo>
                <a:lnTo>
                  <a:pt x="1257797" y="1389507"/>
                </a:lnTo>
                <a:lnTo>
                  <a:pt x="1215770" y="1389507"/>
                </a:lnTo>
                <a:lnTo>
                  <a:pt x="1207156" y="1379783"/>
                </a:lnTo>
                <a:close/>
              </a:path>
              <a:path w="1268729" h="1429385">
                <a:moveTo>
                  <a:pt x="1226631" y="1362562"/>
                </a:moveTo>
                <a:lnTo>
                  <a:pt x="1207156" y="1379783"/>
                </a:lnTo>
                <a:lnTo>
                  <a:pt x="1215770" y="1389507"/>
                </a:lnTo>
                <a:lnTo>
                  <a:pt x="1235202" y="1372235"/>
                </a:lnTo>
                <a:lnTo>
                  <a:pt x="1226631" y="1362562"/>
                </a:lnTo>
                <a:close/>
              </a:path>
              <a:path w="1268729" h="1429385">
                <a:moveTo>
                  <a:pt x="1245996" y="1345438"/>
                </a:moveTo>
                <a:lnTo>
                  <a:pt x="1226631" y="1362562"/>
                </a:lnTo>
                <a:lnTo>
                  <a:pt x="1235202" y="1372235"/>
                </a:lnTo>
                <a:lnTo>
                  <a:pt x="1215770" y="1389507"/>
                </a:lnTo>
                <a:lnTo>
                  <a:pt x="1257797" y="1389507"/>
                </a:lnTo>
                <a:lnTo>
                  <a:pt x="1245996" y="1345438"/>
                </a:lnTo>
                <a:close/>
              </a:path>
              <a:path w="1268729" h="1429385">
                <a:moveTo>
                  <a:pt x="19303" y="0"/>
                </a:moveTo>
                <a:lnTo>
                  <a:pt x="0" y="17272"/>
                </a:lnTo>
                <a:lnTo>
                  <a:pt x="1207156" y="1379783"/>
                </a:lnTo>
                <a:lnTo>
                  <a:pt x="1226631" y="1362562"/>
                </a:lnTo>
                <a:lnTo>
                  <a:pt x="19303" y="0"/>
                </a:lnTo>
                <a:close/>
              </a:path>
            </a:pathLst>
          </a:custGeom>
          <a:solidFill>
            <a:srgbClr val="000000"/>
          </a:solidFill>
        </p:spPr>
        <p:txBody>
          <a:bodyPr wrap="square" lIns="0" tIns="0" rIns="0" bIns="0" rtlCol="0"/>
          <a:lstStyle/>
          <a:p>
            <a:endParaRPr sz="1350"/>
          </a:p>
        </p:txBody>
      </p:sp>
      <p:sp>
        <p:nvSpPr>
          <p:cNvPr id="14" name="object 14"/>
          <p:cNvSpPr/>
          <p:nvPr/>
        </p:nvSpPr>
        <p:spPr>
          <a:xfrm>
            <a:off x="3112579" y="1326071"/>
            <a:ext cx="952500" cy="1594485"/>
          </a:xfrm>
          <a:custGeom>
            <a:avLst/>
            <a:gdLst/>
            <a:ahLst/>
            <a:cxnLst/>
            <a:rect l="l" t="t" r="r" b="b"/>
            <a:pathLst>
              <a:path w="1270000" h="2125979">
                <a:moveTo>
                  <a:pt x="1219188" y="2065315"/>
                </a:moveTo>
                <a:lnTo>
                  <a:pt x="1196847" y="2078608"/>
                </a:lnTo>
                <a:lnTo>
                  <a:pt x="1269999" y="2125598"/>
                </a:lnTo>
                <a:lnTo>
                  <a:pt x="1266401" y="2076449"/>
                </a:lnTo>
                <a:lnTo>
                  <a:pt x="1225804" y="2076449"/>
                </a:lnTo>
                <a:lnTo>
                  <a:pt x="1219188" y="2065315"/>
                </a:lnTo>
                <a:close/>
              </a:path>
              <a:path w="1270000" h="2125979">
                <a:moveTo>
                  <a:pt x="1241406" y="2052094"/>
                </a:moveTo>
                <a:lnTo>
                  <a:pt x="1219188" y="2065315"/>
                </a:lnTo>
                <a:lnTo>
                  <a:pt x="1225804" y="2076449"/>
                </a:lnTo>
                <a:lnTo>
                  <a:pt x="1248029" y="2063241"/>
                </a:lnTo>
                <a:lnTo>
                  <a:pt x="1241406" y="2052094"/>
                </a:lnTo>
                <a:close/>
              </a:path>
              <a:path w="1270000" h="2125979">
                <a:moveTo>
                  <a:pt x="1263649" y="2038857"/>
                </a:moveTo>
                <a:lnTo>
                  <a:pt x="1241406" y="2052094"/>
                </a:lnTo>
                <a:lnTo>
                  <a:pt x="1248029" y="2063241"/>
                </a:lnTo>
                <a:lnTo>
                  <a:pt x="1225804" y="2076449"/>
                </a:lnTo>
                <a:lnTo>
                  <a:pt x="1266401" y="2076449"/>
                </a:lnTo>
                <a:lnTo>
                  <a:pt x="1263649" y="2038857"/>
                </a:lnTo>
                <a:close/>
              </a:path>
              <a:path w="1270000" h="2125979">
                <a:moveTo>
                  <a:pt x="22351" y="0"/>
                </a:moveTo>
                <a:lnTo>
                  <a:pt x="0" y="13207"/>
                </a:lnTo>
                <a:lnTo>
                  <a:pt x="1219188" y="2065315"/>
                </a:lnTo>
                <a:lnTo>
                  <a:pt x="1241406" y="2052094"/>
                </a:lnTo>
                <a:lnTo>
                  <a:pt x="22351" y="0"/>
                </a:lnTo>
                <a:close/>
              </a:path>
            </a:pathLst>
          </a:custGeom>
          <a:solidFill>
            <a:srgbClr val="000000"/>
          </a:solidFill>
        </p:spPr>
        <p:txBody>
          <a:bodyPr wrap="square" lIns="0" tIns="0" rIns="0" bIns="0" rtlCol="0"/>
          <a:lstStyle/>
          <a:p>
            <a:endParaRPr sz="1350"/>
          </a:p>
        </p:txBody>
      </p:sp>
      <p:sp>
        <p:nvSpPr>
          <p:cNvPr id="15" name="object 15"/>
          <p:cNvSpPr/>
          <p:nvPr/>
        </p:nvSpPr>
        <p:spPr>
          <a:xfrm>
            <a:off x="5769292" y="1784127"/>
            <a:ext cx="700088" cy="111919"/>
          </a:xfrm>
          <a:custGeom>
            <a:avLst/>
            <a:gdLst/>
            <a:ahLst/>
            <a:cxnLst/>
            <a:rect l="l" t="t" r="r" b="b"/>
            <a:pathLst>
              <a:path w="933450" h="149225">
                <a:moveTo>
                  <a:pt x="854849" y="25847"/>
                </a:moveTo>
                <a:lnTo>
                  <a:pt x="0" y="123443"/>
                </a:lnTo>
                <a:lnTo>
                  <a:pt x="3048" y="149098"/>
                </a:lnTo>
                <a:lnTo>
                  <a:pt x="857760" y="51502"/>
                </a:lnTo>
                <a:lnTo>
                  <a:pt x="854849" y="25847"/>
                </a:lnTo>
                <a:close/>
              </a:path>
              <a:path w="933450" h="149225">
                <a:moveTo>
                  <a:pt x="918531" y="24384"/>
                </a:moveTo>
                <a:lnTo>
                  <a:pt x="867663" y="24384"/>
                </a:lnTo>
                <a:lnTo>
                  <a:pt x="870585" y="50037"/>
                </a:lnTo>
                <a:lnTo>
                  <a:pt x="857760" y="51502"/>
                </a:lnTo>
                <a:lnTo>
                  <a:pt x="860679" y="77215"/>
                </a:lnTo>
                <a:lnTo>
                  <a:pt x="933450" y="29845"/>
                </a:lnTo>
                <a:lnTo>
                  <a:pt x="918531" y="24384"/>
                </a:lnTo>
                <a:close/>
              </a:path>
              <a:path w="933450" h="149225">
                <a:moveTo>
                  <a:pt x="867663" y="24384"/>
                </a:moveTo>
                <a:lnTo>
                  <a:pt x="854849" y="25847"/>
                </a:lnTo>
                <a:lnTo>
                  <a:pt x="857760" y="51502"/>
                </a:lnTo>
                <a:lnTo>
                  <a:pt x="870585" y="50037"/>
                </a:lnTo>
                <a:lnTo>
                  <a:pt x="867663" y="24384"/>
                </a:lnTo>
                <a:close/>
              </a:path>
              <a:path w="933450" h="149225">
                <a:moveTo>
                  <a:pt x="851915" y="0"/>
                </a:moveTo>
                <a:lnTo>
                  <a:pt x="854849" y="25847"/>
                </a:lnTo>
                <a:lnTo>
                  <a:pt x="867663" y="24384"/>
                </a:lnTo>
                <a:lnTo>
                  <a:pt x="918531" y="24384"/>
                </a:lnTo>
                <a:lnTo>
                  <a:pt x="851915" y="0"/>
                </a:lnTo>
                <a:close/>
              </a:path>
            </a:pathLst>
          </a:custGeom>
          <a:solidFill>
            <a:srgbClr val="000000"/>
          </a:solidFill>
        </p:spPr>
        <p:txBody>
          <a:bodyPr wrap="square" lIns="0" tIns="0" rIns="0" bIns="0" rtlCol="0"/>
          <a:lstStyle/>
          <a:p>
            <a:endParaRPr sz="1350"/>
          </a:p>
        </p:txBody>
      </p:sp>
      <p:sp>
        <p:nvSpPr>
          <p:cNvPr id="16" name="object 16"/>
          <p:cNvSpPr/>
          <p:nvPr/>
        </p:nvSpPr>
        <p:spPr>
          <a:xfrm>
            <a:off x="5764816" y="1305973"/>
            <a:ext cx="704850" cy="500539"/>
          </a:xfrm>
          <a:custGeom>
            <a:avLst/>
            <a:gdLst/>
            <a:ahLst/>
            <a:cxnLst/>
            <a:rect l="l" t="t" r="r" b="b"/>
            <a:pathLst>
              <a:path w="939800" h="667385">
                <a:moveTo>
                  <a:pt x="868494" y="633244"/>
                </a:moveTo>
                <a:lnTo>
                  <a:pt x="853567" y="654430"/>
                </a:lnTo>
                <a:lnTo>
                  <a:pt x="939419" y="667385"/>
                </a:lnTo>
                <a:lnTo>
                  <a:pt x="925133" y="640714"/>
                </a:lnTo>
                <a:lnTo>
                  <a:pt x="879094" y="640714"/>
                </a:lnTo>
                <a:lnTo>
                  <a:pt x="868494" y="633244"/>
                </a:lnTo>
                <a:close/>
              </a:path>
              <a:path w="939800" h="667385">
                <a:moveTo>
                  <a:pt x="883410" y="612075"/>
                </a:moveTo>
                <a:lnTo>
                  <a:pt x="868494" y="633244"/>
                </a:lnTo>
                <a:lnTo>
                  <a:pt x="879094" y="640714"/>
                </a:lnTo>
                <a:lnTo>
                  <a:pt x="893952" y="619505"/>
                </a:lnTo>
                <a:lnTo>
                  <a:pt x="883410" y="612075"/>
                </a:lnTo>
                <a:close/>
              </a:path>
              <a:path w="939800" h="667385">
                <a:moveTo>
                  <a:pt x="898398" y="590803"/>
                </a:moveTo>
                <a:lnTo>
                  <a:pt x="883410" y="612075"/>
                </a:lnTo>
                <a:lnTo>
                  <a:pt x="893952" y="619505"/>
                </a:lnTo>
                <a:lnTo>
                  <a:pt x="879094" y="640714"/>
                </a:lnTo>
                <a:lnTo>
                  <a:pt x="925133" y="640714"/>
                </a:lnTo>
                <a:lnTo>
                  <a:pt x="898398" y="590803"/>
                </a:lnTo>
                <a:close/>
              </a:path>
              <a:path w="939800" h="667385">
                <a:moveTo>
                  <a:pt x="14986" y="0"/>
                </a:moveTo>
                <a:lnTo>
                  <a:pt x="0" y="21081"/>
                </a:lnTo>
                <a:lnTo>
                  <a:pt x="868494" y="633244"/>
                </a:lnTo>
                <a:lnTo>
                  <a:pt x="883410" y="612075"/>
                </a:lnTo>
                <a:lnTo>
                  <a:pt x="14986" y="0"/>
                </a:lnTo>
                <a:close/>
              </a:path>
            </a:pathLst>
          </a:custGeom>
          <a:solidFill>
            <a:srgbClr val="000000"/>
          </a:solidFill>
        </p:spPr>
        <p:txBody>
          <a:bodyPr wrap="square" lIns="0" tIns="0" rIns="0" bIns="0" rtlCol="0"/>
          <a:lstStyle/>
          <a:p>
            <a:endParaRPr sz="1350"/>
          </a:p>
        </p:txBody>
      </p:sp>
      <p:sp>
        <p:nvSpPr>
          <p:cNvPr id="17" name="object 17"/>
          <p:cNvSpPr/>
          <p:nvPr/>
        </p:nvSpPr>
        <p:spPr>
          <a:xfrm>
            <a:off x="5762244" y="1341786"/>
            <a:ext cx="707231" cy="1094423"/>
          </a:xfrm>
          <a:custGeom>
            <a:avLst/>
            <a:gdLst/>
            <a:ahLst/>
            <a:cxnLst/>
            <a:rect l="l" t="t" r="r" b="b"/>
            <a:pathLst>
              <a:path w="942975" h="1459230">
                <a:moveTo>
                  <a:pt x="889965" y="1400391"/>
                </a:moveTo>
                <a:lnTo>
                  <a:pt x="868172" y="1414399"/>
                </a:lnTo>
                <a:lnTo>
                  <a:pt x="942848" y="1458849"/>
                </a:lnTo>
                <a:lnTo>
                  <a:pt x="937756" y="1411351"/>
                </a:lnTo>
                <a:lnTo>
                  <a:pt x="897001" y="1411351"/>
                </a:lnTo>
                <a:lnTo>
                  <a:pt x="889965" y="1400391"/>
                </a:lnTo>
                <a:close/>
              </a:path>
              <a:path w="942975" h="1459230">
                <a:moveTo>
                  <a:pt x="911835" y="1386335"/>
                </a:moveTo>
                <a:lnTo>
                  <a:pt x="889965" y="1400391"/>
                </a:lnTo>
                <a:lnTo>
                  <a:pt x="897001" y="1411351"/>
                </a:lnTo>
                <a:lnTo>
                  <a:pt x="918844" y="1397253"/>
                </a:lnTo>
                <a:lnTo>
                  <a:pt x="911835" y="1386335"/>
                </a:lnTo>
                <a:close/>
              </a:path>
              <a:path w="942975" h="1459230">
                <a:moveTo>
                  <a:pt x="933577" y="1372362"/>
                </a:moveTo>
                <a:lnTo>
                  <a:pt x="911835" y="1386335"/>
                </a:lnTo>
                <a:lnTo>
                  <a:pt x="918844" y="1397253"/>
                </a:lnTo>
                <a:lnTo>
                  <a:pt x="897001" y="1411351"/>
                </a:lnTo>
                <a:lnTo>
                  <a:pt x="937756" y="1411351"/>
                </a:lnTo>
                <a:lnTo>
                  <a:pt x="933577" y="1372362"/>
                </a:lnTo>
                <a:close/>
              </a:path>
              <a:path w="942975" h="1459230">
                <a:moveTo>
                  <a:pt x="21844" y="0"/>
                </a:moveTo>
                <a:lnTo>
                  <a:pt x="0" y="13970"/>
                </a:lnTo>
                <a:lnTo>
                  <a:pt x="889965" y="1400391"/>
                </a:lnTo>
                <a:lnTo>
                  <a:pt x="911835" y="1386335"/>
                </a:lnTo>
                <a:lnTo>
                  <a:pt x="21844" y="0"/>
                </a:lnTo>
                <a:close/>
              </a:path>
            </a:pathLst>
          </a:custGeom>
          <a:solidFill>
            <a:srgbClr val="000000"/>
          </a:solidFill>
        </p:spPr>
        <p:txBody>
          <a:bodyPr wrap="square" lIns="0" tIns="0" rIns="0" bIns="0" rtlCol="0"/>
          <a:lstStyle/>
          <a:p>
            <a:endParaRPr sz="1350"/>
          </a:p>
        </p:txBody>
      </p:sp>
      <p:sp>
        <p:nvSpPr>
          <p:cNvPr id="18" name="object 18"/>
          <p:cNvSpPr/>
          <p:nvPr/>
        </p:nvSpPr>
        <p:spPr>
          <a:xfrm>
            <a:off x="5764625" y="1905000"/>
            <a:ext cx="704850" cy="530543"/>
          </a:xfrm>
          <a:custGeom>
            <a:avLst/>
            <a:gdLst/>
            <a:ahLst/>
            <a:cxnLst/>
            <a:rect l="l" t="t" r="r" b="b"/>
            <a:pathLst>
              <a:path w="939800" h="707389">
                <a:moveTo>
                  <a:pt x="869762" y="671204"/>
                </a:moveTo>
                <a:lnTo>
                  <a:pt x="854202" y="692023"/>
                </a:lnTo>
                <a:lnTo>
                  <a:pt x="939673" y="707389"/>
                </a:lnTo>
                <a:lnTo>
                  <a:pt x="925449" y="678941"/>
                </a:lnTo>
                <a:lnTo>
                  <a:pt x="880110" y="678941"/>
                </a:lnTo>
                <a:lnTo>
                  <a:pt x="869762" y="671204"/>
                </a:lnTo>
                <a:close/>
              </a:path>
              <a:path w="939800" h="707389">
                <a:moveTo>
                  <a:pt x="885244" y="650492"/>
                </a:moveTo>
                <a:lnTo>
                  <a:pt x="869762" y="671204"/>
                </a:lnTo>
                <a:lnTo>
                  <a:pt x="880110" y="678941"/>
                </a:lnTo>
                <a:lnTo>
                  <a:pt x="895604" y="658240"/>
                </a:lnTo>
                <a:lnTo>
                  <a:pt x="885244" y="650492"/>
                </a:lnTo>
                <a:close/>
              </a:path>
              <a:path w="939800" h="707389">
                <a:moveTo>
                  <a:pt x="900811" y="629665"/>
                </a:moveTo>
                <a:lnTo>
                  <a:pt x="885244" y="650492"/>
                </a:lnTo>
                <a:lnTo>
                  <a:pt x="895604" y="658240"/>
                </a:lnTo>
                <a:lnTo>
                  <a:pt x="880110" y="678941"/>
                </a:lnTo>
                <a:lnTo>
                  <a:pt x="925449" y="678941"/>
                </a:lnTo>
                <a:lnTo>
                  <a:pt x="900811" y="629665"/>
                </a:lnTo>
                <a:close/>
              </a:path>
              <a:path w="939800" h="707389">
                <a:moveTo>
                  <a:pt x="15494" y="0"/>
                </a:moveTo>
                <a:lnTo>
                  <a:pt x="0" y="20827"/>
                </a:lnTo>
                <a:lnTo>
                  <a:pt x="869762" y="671204"/>
                </a:lnTo>
                <a:lnTo>
                  <a:pt x="885244" y="650492"/>
                </a:lnTo>
                <a:lnTo>
                  <a:pt x="15494" y="0"/>
                </a:lnTo>
                <a:close/>
              </a:path>
            </a:pathLst>
          </a:custGeom>
          <a:solidFill>
            <a:srgbClr val="000000"/>
          </a:solidFill>
        </p:spPr>
        <p:txBody>
          <a:bodyPr wrap="square" lIns="0" tIns="0" rIns="0" bIns="0" rtlCol="0"/>
          <a:lstStyle/>
          <a:p>
            <a:endParaRPr sz="1350"/>
          </a:p>
        </p:txBody>
      </p:sp>
      <p:sp>
        <p:nvSpPr>
          <p:cNvPr id="19" name="object 19"/>
          <p:cNvSpPr/>
          <p:nvPr/>
        </p:nvSpPr>
        <p:spPr>
          <a:xfrm>
            <a:off x="5764150" y="1806511"/>
            <a:ext cx="705326" cy="597218"/>
          </a:xfrm>
          <a:custGeom>
            <a:avLst/>
            <a:gdLst/>
            <a:ahLst/>
            <a:cxnLst/>
            <a:rect l="l" t="t" r="r" b="b"/>
            <a:pathLst>
              <a:path w="940434" h="796289">
                <a:moveTo>
                  <a:pt x="872578" y="40264"/>
                </a:moveTo>
                <a:lnTo>
                  <a:pt x="0" y="776223"/>
                </a:lnTo>
                <a:lnTo>
                  <a:pt x="16763" y="796035"/>
                </a:lnTo>
                <a:lnTo>
                  <a:pt x="889266" y="60035"/>
                </a:lnTo>
                <a:lnTo>
                  <a:pt x="872578" y="40264"/>
                </a:lnTo>
                <a:close/>
              </a:path>
              <a:path w="940434" h="796289">
                <a:moveTo>
                  <a:pt x="926624" y="31876"/>
                </a:moveTo>
                <a:lnTo>
                  <a:pt x="882522" y="31876"/>
                </a:lnTo>
                <a:lnTo>
                  <a:pt x="899160" y="51688"/>
                </a:lnTo>
                <a:lnTo>
                  <a:pt x="889266" y="60035"/>
                </a:lnTo>
                <a:lnTo>
                  <a:pt x="906017" y="79882"/>
                </a:lnTo>
                <a:lnTo>
                  <a:pt x="926624" y="31876"/>
                </a:lnTo>
                <a:close/>
              </a:path>
              <a:path w="940434" h="796289">
                <a:moveTo>
                  <a:pt x="882522" y="31876"/>
                </a:moveTo>
                <a:lnTo>
                  <a:pt x="872578" y="40264"/>
                </a:lnTo>
                <a:lnTo>
                  <a:pt x="889266" y="60035"/>
                </a:lnTo>
                <a:lnTo>
                  <a:pt x="899160" y="51688"/>
                </a:lnTo>
                <a:lnTo>
                  <a:pt x="882522" y="31876"/>
                </a:lnTo>
                <a:close/>
              </a:path>
              <a:path w="940434" h="796289">
                <a:moveTo>
                  <a:pt x="940308" y="0"/>
                </a:moveTo>
                <a:lnTo>
                  <a:pt x="855852" y="20446"/>
                </a:lnTo>
                <a:lnTo>
                  <a:pt x="872578" y="40264"/>
                </a:lnTo>
                <a:lnTo>
                  <a:pt x="882522" y="31876"/>
                </a:lnTo>
                <a:lnTo>
                  <a:pt x="926624" y="31876"/>
                </a:lnTo>
                <a:lnTo>
                  <a:pt x="940308" y="0"/>
                </a:lnTo>
                <a:close/>
              </a:path>
            </a:pathLst>
          </a:custGeom>
          <a:solidFill>
            <a:srgbClr val="000000"/>
          </a:solidFill>
        </p:spPr>
        <p:txBody>
          <a:bodyPr wrap="square" lIns="0" tIns="0" rIns="0" bIns="0" rtlCol="0"/>
          <a:lstStyle/>
          <a:p>
            <a:endParaRPr sz="1350"/>
          </a:p>
        </p:txBody>
      </p:sp>
      <p:sp>
        <p:nvSpPr>
          <p:cNvPr id="20" name="object 20"/>
          <p:cNvSpPr/>
          <p:nvPr/>
        </p:nvSpPr>
        <p:spPr>
          <a:xfrm>
            <a:off x="5769865" y="2386583"/>
            <a:ext cx="699611" cy="75248"/>
          </a:xfrm>
          <a:custGeom>
            <a:avLst/>
            <a:gdLst/>
            <a:ahLst/>
            <a:cxnLst/>
            <a:rect l="l" t="t" r="r" b="b"/>
            <a:pathLst>
              <a:path w="932815" h="100329">
                <a:moveTo>
                  <a:pt x="857376" y="22478"/>
                </a:moveTo>
                <a:lnTo>
                  <a:pt x="855891" y="48417"/>
                </a:lnTo>
                <a:lnTo>
                  <a:pt x="868806" y="49149"/>
                </a:lnTo>
                <a:lnTo>
                  <a:pt x="867282" y="74929"/>
                </a:lnTo>
                <a:lnTo>
                  <a:pt x="854372" y="74929"/>
                </a:lnTo>
                <a:lnTo>
                  <a:pt x="852931" y="100075"/>
                </a:lnTo>
                <a:lnTo>
                  <a:pt x="911203" y="74929"/>
                </a:lnTo>
                <a:lnTo>
                  <a:pt x="867282" y="74929"/>
                </a:lnTo>
                <a:lnTo>
                  <a:pt x="854414" y="74202"/>
                </a:lnTo>
                <a:lnTo>
                  <a:pt x="912889" y="74202"/>
                </a:lnTo>
                <a:lnTo>
                  <a:pt x="932688" y="65659"/>
                </a:lnTo>
                <a:lnTo>
                  <a:pt x="857376" y="22478"/>
                </a:lnTo>
                <a:close/>
              </a:path>
              <a:path w="932815" h="100329">
                <a:moveTo>
                  <a:pt x="855891" y="48417"/>
                </a:moveTo>
                <a:lnTo>
                  <a:pt x="854414" y="74202"/>
                </a:lnTo>
                <a:lnTo>
                  <a:pt x="867282" y="74929"/>
                </a:lnTo>
                <a:lnTo>
                  <a:pt x="868806" y="49149"/>
                </a:lnTo>
                <a:lnTo>
                  <a:pt x="855891" y="48417"/>
                </a:lnTo>
                <a:close/>
              </a:path>
              <a:path w="932815" h="100329">
                <a:moveTo>
                  <a:pt x="1524" y="0"/>
                </a:moveTo>
                <a:lnTo>
                  <a:pt x="0" y="25908"/>
                </a:lnTo>
                <a:lnTo>
                  <a:pt x="854414" y="74202"/>
                </a:lnTo>
                <a:lnTo>
                  <a:pt x="855891" y="48417"/>
                </a:lnTo>
                <a:lnTo>
                  <a:pt x="1524" y="0"/>
                </a:lnTo>
                <a:close/>
              </a:path>
            </a:pathLst>
          </a:custGeom>
          <a:solidFill>
            <a:srgbClr val="000000"/>
          </a:solidFill>
        </p:spPr>
        <p:txBody>
          <a:bodyPr wrap="square" lIns="0" tIns="0" rIns="0" bIns="0" rtlCol="0"/>
          <a:lstStyle/>
          <a:p>
            <a:endParaRPr sz="1350"/>
          </a:p>
        </p:txBody>
      </p:sp>
      <p:sp>
        <p:nvSpPr>
          <p:cNvPr id="21" name="object 21"/>
          <p:cNvSpPr/>
          <p:nvPr/>
        </p:nvSpPr>
        <p:spPr>
          <a:xfrm>
            <a:off x="5762244" y="1806511"/>
            <a:ext cx="707231" cy="1098233"/>
          </a:xfrm>
          <a:custGeom>
            <a:avLst/>
            <a:gdLst/>
            <a:ahLst/>
            <a:cxnLst/>
            <a:rect l="l" t="t" r="r" b="b"/>
            <a:pathLst>
              <a:path w="942975" h="1464310">
                <a:moveTo>
                  <a:pt x="890147" y="58534"/>
                </a:moveTo>
                <a:lnTo>
                  <a:pt x="0" y="1449831"/>
                </a:lnTo>
                <a:lnTo>
                  <a:pt x="21844" y="1463801"/>
                </a:lnTo>
                <a:lnTo>
                  <a:pt x="911998" y="72493"/>
                </a:lnTo>
                <a:lnTo>
                  <a:pt x="890147" y="58534"/>
                </a:lnTo>
                <a:close/>
              </a:path>
              <a:path w="942975" h="1464310">
                <a:moveTo>
                  <a:pt x="937805" y="47625"/>
                </a:moveTo>
                <a:lnTo>
                  <a:pt x="897128" y="47625"/>
                </a:lnTo>
                <a:lnTo>
                  <a:pt x="918972" y="61594"/>
                </a:lnTo>
                <a:lnTo>
                  <a:pt x="911998" y="72493"/>
                </a:lnTo>
                <a:lnTo>
                  <a:pt x="933704" y="86359"/>
                </a:lnTo>
                <a:lnTo>
                  <a:pt x="937805" y="47625"/>
                </a:lnTo>
                <a:close/>
              </a:path>
              <a:path w="942975" h="1464310">
                <a:moveTo>
                  <a:pt x="897128" y="47625"/>
                </a:moveTo>
                <a:lnTo>
                  <a:pt x="890147" y="58534"/>
                </a:lnTo>
                <a:lnTo>
                  <a:pt x="911998" y="72493"/>
                </a:lnTo>
                <a:lnTo>
                  <a:pt x="918972" y="61594"/>
                </a:lnTo>
                <a:lnTo>
                  <a:pt x="897128" y="47625"/>
                </a:lnTo>
                <a:close/>
              </a:path>
              <a:path w="942975" h="1464310">
                <a:moveTo>
                  <a:pt x="942848" y="0"/>
                </a:moveTo>
                <a:lnTo>
                  <a:pt x="868299" y="44576"/>
                </a:lnTo>
                <a:lnTo>
                  <a:pt x="890147" y="58534"/>
                </a:lnTo>
                <a:lnTo>
                  <a:pt x="897128" y="47625"/>
                </a:lnTo>
                <a:lnTo>
                  <a:pt x="937805" y="47625"/>
                </a:lnTo>
                <a:lnTo>
                  <a:pt x="942848" y="0"/>
                </a:lnTo>
                <a:close/>
              </a:path>
            </a:pathLst>
          </a:custGeom>
          <a:solidFill>
            <a:srgbClr val="000000"/>
          </a:solidFill>
        </p:spPr>
        <p:txBody>
          <a:bodyPr wrap="square" lIns="0" tIns="0" rIns="0" bIns="0" rtlCol="0"/>
          <a:lstStyle/>
          <a:p>
            <a:endParaRPr sz="1350"/>
          </a:p>
        </p:txBody>
      </p:sp>
      <p:sp>
        <p:nvSpPr>
          <p:cNvPr id="22" name="object 22"/>
          <p:cNvSpPr/>
          <p:nvPr/>
        </p:nvSpPr>
        <p:spPr>
          <a:xfrm>
            <a:off x="5764910" y="2436304"/>
            <a:ext cx="704850" cy="492443"/>
          </a:xfrm>
          <a:custGeom>
            <a:avLst/>
            <a:gdLst/>
            <a:ahLst/>
            <a:cxnLst/>
            <a:rect l="l" t="t" r="r" b="b"/>
            <a:pathLst>
              <a:path w="939800" h="656589">
                <a:moveTo>
                  <a:pt x="868103" y="33636"/>
                </a:moveTo>
                <a:lnTo>
                  <a:pt x="0" y="634873"/>
                </a:lnTo>
                <a:lnTo>
                  <a:pt x="14731" y="656209"/>
                </a:lnTo>
                <a:lnTo>
                  <a:pt x="882825" y="54854"/>
                </a:lnTo>
                <a:lnTo>
                  <a:pt x="868103" y="33636"/>
                </a:lnTo>
                <a:close/>
              </a:path>
              <a:path w="939800" h="656589">
                <a:moveTo>
                  <a:pt x="924920" y="26289"/>
                </a:moveTo>
                <a:lnTo>
                  <a:pt x="878712" y="26289"/>
                </a:lnTo>
                <a:lnTo>
                  <a:pt x="893445" y="47498"/>
                </a:lnTo>
                <a:lnTo>
                  <a:pt x="882825" y="54854"/>
                </a:lnTo>
                <a:lnTo>
                  <a:pt x="897635" y="76200"/>
                </a:lnTo>
                <a:lnTo>
                  <a:pt x="924920" y="26289"/>
                </a:lnTo>
                <a:close/>
              </a:path>
              <a:path w="939800" h="656589">
                <a:moveTo>
                  <a:pt x="878712" y="26289"/>
                </a:moveTo>
                <a:lnTo>
                  <a:pt x="868103" y="33636"/>
                </a:lnTo>
                <a:lnTo>
                  <a:pt x="882825" y="54854"/>
                </a:lnTo>
                <a:lnTo>
                  <a:pt x="893445" y="47498"/>
                </a:lnTo>
                <a:lnTo>
                  <a:pt x="878712" y="26289"/>
                </a:lnTo>
                <a:close/>
              </a:path>
              <a:path w="939800" h="656589">
                <a:moveTo>
                  <a:pt x="939292" y="0"/>
                </a:moveTo>
                <a:lnTo>
                  <a:pt x="853312" y="12319"/>
                </a:lnTo>
                <a:lnTo>
                  <a:pt x="868103" y="33636"/>
                </a:lnTo>
                <a:lnTo>
                  <a:pt x="878712" y="26289"/>
                </a:lnTo>
                <a:lnTo>
                  <a:pt x="924920" y="26289"/>
                </a:lnTo>
                <a:lnTo>
                  <a:pt x="939292" y="0"/>
                </a:lnTo>
                <a:close/>
              </a:path>
            </a:pathLst>
          </a:custGeom>
          <a:solidFill>
            <a:srgbClr val="000000"/>
          </a:solidFill>
        </p:spPr>
        <p:txBody>
          <a:bodyPr wrap="square" lIns="0" tIns="0" rIns="0" bIns="0" rtlCol="0"/>
          <a:lstStyle/>
          <a:p>
            <a:endParaRPr sz="1350"/>
          </a:p>
        </p:txBody>
      </p:sp>
      <p:sp>
        <p:nvSpPr>
          <p:cNvPr id="23" name="object 23"/>
          <p:cNvSpPr/>
          <p:nvPr/>
        </p:nvSpPr>
        <p:spPr>
          <a:xfrm>
            <a:off x="3015519" y="1347025"/>
            <a:ext cx="1049179" cy="608171"/>
          </a:xfrm>
          <a:custGeom>
            <a:avLst/>
            <a:gdLst/>
            <a:ahLst/>
            <a:cxnLst/>
            <a:rect l="l" t="t" r="r" b="b"/>
            <a:pathLst>
              <a:path w="1398904" h="810894">
                <a:moveTo>
                  <a:pt x="1324552" y="27405"/>
                </a:moveTo>
                <a:lnTo>
                  <a:pt x="0" y="788035"/>
                </a:lnTo>
                <a:lnTo>
                  <a:pt x="12954" y="810513"/>
                </a:lnTo>
                <a:lnTo>
                  <a:pt x="1337474" y="49903"/>
                </a:lnTo>
                <a:lnTo>
                  <a:pt x="1324552" y="27405"/>
                </a:lnTo>
                <a:close/>
              </a:path>
              <a:path w="1398904" h="810894">
                <a:moveTo>
                  <a:pt x="1384590" y="20954"/>
                </a:moveTo>
                <a:lnTo>
                  <a:pt x="1335785" y="20954"/>
                </a:lnTo>
                <a:lnTo>
                  <a:pt x="1348740" y="43433"/>
                </a:lnTo>
                <a:lnTo>
                  <a:pt x="1337474" y="49903"/>
                </a:lnTo>
                <a:lnTo>
                  <a:pt x="1350391" y="72389"/>
                </a:lnTo>
                <a:lnTo>
                  <a:pt x="1384590" y="20954"/>
                </a:lnTo>
                <a:close/>
              </a:path>
              <a:path w="1398904" h="810894">
                <a:moveTo>
                  <a:pt x="1335785" y="20954"/>
                </a:moveTo>
                <a:lnTo>
                  <a:pt x="1324552" y="27405"/>
                </a:lnTo>
                <a:lnTo>
                  <a:pt x="1337474" y="49903"/>
                </a:lnTo>
                <a:lnTo>
                  <a:pt x="1348740" y="43433"/>
                </a:lnTo>
                <a:lnTo>
                  <a:pt x="1335785" y="20954"/>
                </a:lnTo>
                <a:close/>
              </a:path>
              <a:path w="1398904" h="810894">
                <a:moveTo>
                  <a:pt x="1398523" y="0"/>
                </a:moveTo>
                <a:lnTo>
                  <a:pt x="1311656" y="4952"/>
                </a:lnTo>
                <a:lnTo>
                  <a:pt x="1324552" y="27405"/>
                </a:lnTo>
                <a:lnTo>
                  <a:pt x="1335785" y="20954"/>
                </a:lnTo>
                <a:lnTo>
                  <a:pt x="1384590" y="20954"/>
                </a:lnTo>
                <a:lnTo>
                  <a:pt x="1398523" y="0"/>
                </a:lnTo>
                <a:close/>
              </a:path>
            </a:pathLst>
          </a:custGeom>
          <a:solidFill>
            <a:srgbClr val="000000"/>
          </a:solidFill>
        </p:spPr>
        <p:txBody>
          <a:bodyPr wrap="square" lIns="0" tIns="0" rIns="0" bIns="0" rtlCol="0"/>
          <a:lstStyle/>
          <a:p>
            <a:endParaRPr sz="1350"/>
          </a:p>
        </p:txBody>
      </p:sp>
      <p:sp>
        <p:nvSpPr>
          <p:cNvPr id="24" name="object 24"/>
          <p:cNvSpPr/>
          <p:nvPr/>
        </p:nvSpPr>
        <p:spPr>
          <a:xfrm>
            <a:off x="3120676" y="1836801"/>
            <a:ext cx="944404" cy="63341"/>
          </a:xfrm>
          <a:custGeom>
            <a:avLst/>
            <a:gdLst/>
            <a:ahLst/>
            <a:cxnLst/>
            <a:rect l="l" t="t" r="r" b="b"/>
            <a:pathLst>
              <a:path w="1259204" h="84455">
                <a:moveTo>
                  <a:pt x="1182624" y="6731"/>
                </a:moveTo>
                <a:lnTo>
                  <a:pt x="1181905" y="32537"/>
                </a:lnTo>
                <a:lnTo>
                  <a:pt x="1194815" y="32893"/>
                </a:lnTo>
                <a:lnTo>
                  <a:pt x="1194053" y="58801"/>
                </a:lnTo>
                <a:lnTo>
                  <a:pt x="1181175" y="58801"/>
                </a:lnTo>
                <a:lnTo>
                  <a:pt x="1180464" y="84328"/>
                </a:lnTo>
                <a:lnTo>
                  <a:pt x="1235228" y="58801"/>
                </a:lnTo>
                <a:lnTo>
                  <a:pt x="1194053" y="58801"/>
                </a:lnTo>
                <a:lnTo>
                  <a:pt x="1181185" y="58446"/>
                </a:lnTo>
                <a:lnTo>
                  <a:pt x="1235989" y="58446"/>
                </a:lnTo>
                <a:lnTo>
                  <a:pt x="1259204" y="47625"/>
                </a:lnTo>
                <a:lnTo>
                  <a:pt x="1182624" y="6731"/>
                </a:lnTo>
                <a:close/>
              </a:path>
              <a:path w="1259204" h="84455">
                <a:moveTo>
                  <a:pt x="1181905" y="32537"/>
                </a:moveTo>
                <a:lnTo>
                  <a:pt x="1181185" y="58446"/>
                </a:lnTo>
                <a:lnTo>
                  <a:pt x="1194053" y="58801"/>
                </a:lnTo>
                <a:lnTo>
                  <a:pt x="1194815" y="32893"/>
                </a:lnTo>
                <a:lnTo>
                  <a:pt x="1181905" y="32537"/>
                </a:lnTo>
                <a:close/>
              </a:path>
              <a:path w="1259204" h="84455">
                <a:moveTo>
                  <a:pt x="762" y="0"/>
                </a:moveTo>
                <a:lnTo>
                  <a:pt x="0" y="25908"/>
                </a:lnTo>
                <a:lnTo>
                  <a:pt x="1181185" y="58446"/>
                </a:lnTo>
                <a:lnTo>
                  <a:pt x="1181905" y="32537"/>
                </a:lnTo>
                <a:lnTo>
                  <a:pt x="762" y="0"/>
                </a:lnTo>
                <a:close/>
              </a:path>
            </a:pathLst>
          </a:custGeom>
          <a:solidFill>
            <a:srgbClr val="000000"/>
          </a:solidFill>
        </p:spPr>
        <p:txBody>
          <a:bodyPr wrap="square" lIns="0" tIns="0" rIns="0" bIns="0" rtlCol="0"/>
          <a:lstStyle/>
          <a:p>
            <a:endParaRPr sz="1350"/>
          </a:p>
        </p:txBody>
      </p:sp>
      <p:sp>
        <p:nvSpPr>
          <p:cNvPr id="25" name="object 25"/>
          <p:cNvSpPr/>
          <p:nvPr/>
        </p:nvSpPr>
        <p:spPr>
          <a:xfrm>
            <a:off x="3116104" y="1838134"/>
            <a:ext cx="949166" cy="558165"/>
          </a:xfrm>
          <a:custGeom>
            <a:avLst/>
            <a:gdLst/>
            <a:ahLst/>
            <a:cxnLst/>
            <a:rect l="l" t="t" r="r" b="b"/>
            <a:pathLst>
              <a:path w="1265554" h="744219">
                <a:moveTo>
                  <a:pt x="1191604" y="716227"/>
                </a:moveTo>
                <a:lnTo>
                  <a:pt x="1178559" y="738631"/>
                </a:lnTo>
                <a:lnTo>
                  <a:pt x="1265300" y="744092"/>
                </a:lnTo>
                <a:lnTo>
                  <a:pt x="1251313" y="722756"/>
                </a:lnTo>
                <a:lnTo>
                  <a:pt x="1202817" y="722756"/>
                </a:lnTo>
                <a:lnTo>
                  <a:pt x="1191604" y="716227"/>
                </a:lnTo>
                <a:close/>
              </a:path>
              <a:path w="1265554" h="744219">
                <a:moveTo>
                  <a:pt x="1204635" y="693847"/>
                </a:moveTo>
                <a:lnTo>
                  <a:pt x="1191604" y="716227"/>
                </a:lnTo>
                <a:lnTo>
                  <a:pt x="1202817" y="722756"/>
                </a:lnTo>
                <a:lnTo>
                  <a:pt x="1215897" y="700404"/>
                </a:lnTo>
                <a:lnTo>
                  <a:pt x="1204635" y="693847"/>
                </a:lnTo>
                <a:close/>
              </a:path>
              <a:path w="1265554" h="744219">
                <a:moveTo>
                  <a:pt x="1217675" y="671449"/>
                </a:moveTo>
                <a:lnTo>
                  <a:pt x="1204635" y="693847"/>
                </a:lnTo>
                <a:lnTo>
                  <a:pt x="1215897" y="700404"/>
                </a:lnTo>
                <a:lnTo>
                  <a:pt x="1202817" y="722756"/>
                </a:lnTo>
                <a:lnTo>
                  <a:pt x="1251313" y="722756"/>
                </a:lnTo>
                <a:lnTo>
                  <a:pt x="1217675" y="671449"/>
                </a:lnTo>
                <a:close/>
              </a:path>
              <a:path w="1265554" h="744219">
                <a:moveTo>
                  <a:pt x="12953" y="0"/>
                </a:moveTo>
                <a:lnTo>
                  <a:pt x="0" y="22351"/>
                </a:lnTo>
                <a:lnTo>
                  <a:pt x="1191604" y="716227"/>
                </a:lnTo>
                <a:lnTo>
                  <a:pt x="1204635" y="693847"/>
                </a:lnTo>
                <a:lnTo>
                  <a:pt x="12953" y="0"/>
                </a:lnTo>
                <a:close/>
              </a:path>
            </a:pathLst>
          </a:custGeom>
          <a:solidFill>
            <a:srgbClr val="000000"/>
          </a:solidFill>
        </p:spPr>
        <p:txBody>
          <a:bodyPr wrap="square" lIns="0" tIns="0" rIns="0" bIns="0" rtlCol="0"/>
          <a:lstStyle/>
          <a:p>
            <a:endParaRPr sz="1350"/>
          </a:p>
        </p:txBody>
      </p:sp>
      <p:sp>
        <p:nvSpPr>
          <p:cNvPr id="26" name="object 26"/>
          <p:cNvSpPr/>
          <p:nvPr/>
        </p:nvSpPr>
        <p:spPr>
          <a:xfrm>
            <a:off x="3113626" y="1840135"/>
            <a:ext cx="951548" cy="1080135"/>
          </a:xfrm>
          <a:custGeom>
            <a:avLst/>
            <a:gdLst/>
            <a:ahLst/>
            <a:cxnLst/>
            <a:rect l="l" t="t" r="r" b="b"/>
            <a:pathLst>
              <a:path w="1268729" h="1440179">
                <a:moveTo>
                  <a:pt x="1207574" y="1389915"/>
                </a:moveTo>
                <a:lnTo>
                  <a:pt x="1188085" y="1407033"/>
                </a:lnTo>
                <a:lnTo>
                  <a:pt x="1268602" y="1439672"/>
                </a:lnTo>
                <a:lnTo>
                  <a:pt x="1258072" y="1399667"/>
                </a:lnTo>
                <a:lnTo>
                  <a:pt x="1216152" y="1399667"/>
                </a:lnTo>
                <a:lnTo>
                  <a:pt x="1207574" y="1389915"/>
                </a:lnTo>
                <a:close/>
              </a:path>
              <a:path w="1268729" h="1440179">
                <a:moveTo>
                  <a:pt x="1227045" y="1372815"/>
                </a:moveTo>
                <a:lnTo>
                  <a:pt x="1207574" y="1389915"/>
                </a:lnTo>
                <a:lnTo>
                  <a:pt x="1216152" y="1399667"/>
                </a:lnTo>
                <a:lnTo>
                  <a:pt x="1235583" y="1382522"/>
                </a:lnTo>
                <a:lnTo>
                  <a:pt x="1227045" y="1372815"/>
                </a:lnTo>
                <a:close/>
              </a:path>
              <a:path w="1268729" h="1440179">
                <a:moveTo>
                  <a:pt x="1246505" y="1355725"/>
                </a:moveTo>
                <a:lnTo>
                  <a:pt x="1227045" y="1372815"/>
                </a:lnTo>
                <a:lnTo>
                  <a:pt x="1235583" y="1382522"/>
                </a:lnTo>
                <a:lnTo>
                  <a:pt x="1216152" y="1399667"/>
                </a:lnTo>
                <a:lnTo>
                  <a:pt x="1258072" y="1399667"/>
                </a:lnTo>
                <a:lnTo>
                  <a:pt x="1246505" y="1355725"/>
                </a:lnTo>
                <a:close/>
              </a:path>
              <a:path w="1268729" h="1440179">
                <a:moveTo>
                  <a:pt x="19558" y="0"/>
                </a:moveTo>
                <a:lnTo>
                  <a:pt x="0" y="17017"/>
                </a:lnTo>
                <a:lnTo>
                  <a:pt x="1207574" y="1389915"/>
                </a:lnTo>
                <a:lnTo>
                  <a:pt x="1227045" y="1372815"/>
                </a:lnTo>
                <a:lnTo>
                  <a:pt x="19558" y="0"/>
                </a:lnTo>
                <a:close/>
              </a:path>
            </a:pathLst>
          </a:custGeom>
          <a:solidFill>
            <a:srgbClr val="000000"/>
          </a:solidFill>
        </p:spPr>
        <p:txBody>
          <a:bodyPr wrap="square" lIns="0" tIns="0" rIns="0" bIns="0" rtlCol="0"/>
          <a:lstStyle/>
          <a:p>
            <a:endParaRPr sz="1350"/>
          </a:p>
        </p:txBody>
      </p:sp>
      <p:sp>
        <p:nvSpPr>
          <p:cNvPr id="27" name="object 27"/>
          <p:cNvSpPr/>
          <p:nvPr/>
        </p:nvSpPr>
        <p:spPr>
          <a:xfrm>
            <a:off x="2920365" y="1746505"/>
            <a:ext cx="200025" cy="198881"/>
          </a:xfrm>
          <a:prstGeom prst="rect">
            <a:avLst/>
          </a:prstGeom>
          <a:blipFill>
            <a:blip r:embed="rId3" cstate="print"/>
            <a:stretch>
              <a:fillRect/>
            </a:stretch>
          </a:blipFill>
        </p:spPr>
        <p:txBody>
          <a:bodyPr wrap="square" lIns="0" tIns="0" rIns="0" bIns="0" rtlCol="0"/>
          <a:lstStyle/>
          <a:p>
            <a:endParaRPr sz="1350"/>
          </a:p>
        </p:txBody>
      </p:sp>
      <p:sp>
        <p:nvSpPr>
          <p:cNvPr id="28" name="object 28"/>
          <p:cNvSpPr/>
          <p:nvPr/>
        </p:nvSpPr>
        <p:spPr>
          <a:xfrm>
            <a:off x="2920365" y="1746504"/>
            <a:ext cx="200025" cy="199073"/>
          </a:xfrm>
          <a:custGeom>
            <a:avLst/>
            <a:gdLst/>
            <a:ahLst/>
            <a:cxnLst/>
            <a:rect l="l" t="t" r="r" b="b"/>
            <a:pathLst>
              <a:path w="266700" h="265430">
                <a:moveTo>
                  <a:pt x="0" y="265175"/>
                </a:moveTo>
                <a:lnTo>
                  <a:pt x="266700" y="265175"/>
                </a:lnTo>
                <a:lnTo>
                  <a:pt x="266700" y="0"/>
                </a:lnTo>
                <a:lnTo>
                  <a:pt x="0" y="0"/>
                </a:lnTo>
                <a:lnTo>
                  <a:pt x="0" y="265175"/>
                </a:lnTo>
                <a:close/>
              </a:path>
            </a:pathLst>
          </a:custGeom>
          <a:ln w="6096">
            <a:solidFill>
              <a:srgbClr val="A4A4A4"/>
            </a:solidFill>
          </a:ln>
        </p:spPr>
        <p:txBody>
          <a:bodyPr wrap="square" lIns="0" tIns="0" rIns="0" bIns="0" rtlCol="0"/>
          <a:lstStyle/>
          <a:p>
            <a:endParaRPr sz="1350"/>
          </a:p>
        </p:txBody>
      </p:sp>
      <p:sp>
        <p:nvSpPr>
          <p:cNvPr id="29" name="object 29"/>
          <p:cNvSpPr/>
          <p:nvPr/>
        </p:nvSpPr>
        <p:spPr>
          <a:xfrm>
            <a:off x="5388101" y="1129283"/>
            <a:ext cx="381953" cy="381953"/>
          </a:xfrm>
          <a:custGeom>
            <a:avLst/>
            <a:gdLst/>
            <a:ahLst/>
            <a:cxnLst/>
            <a:rect l="l" t="t" r="r" b="b"/>
            <a:pathLst>
              <a:path w="509270" h="509269">
                <a:moveTo>
                  <a:pt x="0" y="254508"/>
                </a:moveTo>
                <a:lnTo>
                  <a:pt x="4099" y="208752"/>
                </a:lnTo>
                <a:lnTo>
                  <a:pt x="15919" y="165690"/>
                </a:lnTo>
                <a:lnTo>
                  <a:pt x="34741" y="126040"/>
                </a:lnTo>
                <a:lnTo>
                  <a:pt x="59847" y="90520"/>
                </a:lnTo>
                <a:lnTo>
                  <a:pt x="90520" y="59847"/>
                </a:lnTo>
                <a:lnTo>
                  <a:pt x="126040" y="34741"/>
                </a:lnTo>
                <a:lnTo>
                  <a:pt x="165690" y="15919"/>
                </a:lnTo>
                <a:lnTo>
                  <a:pt x="208752" y="4099"/>
                </a:lnTo>
                <a:lnTo>
                  <a:pt x="254508" y="0"/>
                </a:lnTo>
                <a:lnTo>
                  <a:pt x="300263" y="4099"/>
                </a:lnTo>
                <a:lnTo>
                  <a:pt x="343325" y="15919"/>
                </a:lnTo>
                <a:lnTo>
                  <a:pt x="382975" y="34741"/>
                </a:lnTo>
                <a:lnTo>
                  <a:pt x="418495" y="59847"/>
                </a:lnTo>
                <a:lnTo>
                  <a:pt x="449168" y="90520"/>
                </a:lnTo>
                <a:lnTo>
                  <a:pt x="474274" y="126040"/>
                </a:lnTo>
                <a:lnTo>
                  <a:pt x="493096" y="165690"/>
                </a:lnTo>
                <a:lnTo>
                  <a:pt x="504916" y="208752"/>
                </a:lnTo>
                <a:lnTo>
                  <a:pt x="509015" y="254508"/>
                </a:lnTo>
                <a:lnTo>
                  <a:pt x="504916" y="300263"/>
                </a:lnTo>
                <a:lnTo>
                  <a:pt x="493096" y="343325"/>
                </a:lnTo>
                <a:lnTo>
                  <a:pt x="474274" y="382975"/>
                </a:lnTo>
                <a:lnTo>
                  <a:pt x="449168" y="418495"/>
                </a:lnTo>
                <a:lnTo>
                  <a:pt x="418495" y="449168"/>
                </a:lnTo>
                <a:lnTo>
                  <a:pt x="382975" y="474274"/>
                </a:lnTo>
                <a:lnTo>
                  <a:pt x="343325" y="493096"/>
                </a:lnTo>
                <a:lnTo>
                  <a:pt x="300263" y="504916"/>
                </a:lnTo>
                <a:lnTo>
                  <a:pt x="254508" y="509015"/>
                </a:lnTo>
                <a:lnTo>
                  <a:pt x="208752" y="504916"/>
                </a:lnTo>
                <a:lnTo>
                  <a:pt x="165690" y="493096"/>
                </a:lnTo>
                <a:lnTo>
                  <a:pt x="126040" y="474274"/>
                </a:lnTo>
                <a:lnTo>
                  <a:pt x="90520" y="449168"/>
                </a:lnTo>
                <a:lnTo>
                  <a:pt x="59847" y="418495"/>
                </a:lnTo>
                <a:lnTo>
                  <a:pt x="34741" y="382975"/>
                </a:lnTo>
                <a:lnTo>
                  <a:pt x="15919" y="343325"/>
                </a:lnTo>
                <a:lnTo>
                  <a:pt x="4099" y="300263"/>
                </a:lnTo>
                <a:lnTo>
                  <a:pt x="0" y="254508"/>
                </a:lnTo>
                <a:close/>
              </a:path>
            </a:pathLst>
          </a:custGeom>
          <a:ln w="12192">
            <a:solidFill>
              <a:srgbClr val="000000"/>
            </a:solidFill>
          </a:ln>
        </p:spPr>
        <p:txBody>
          <a:bodyPr wrap="square" lIns="0" tIns="0" rIns="0" bIns="0" rtlCol="0"/>
          <a:lstStyle/>
          <a:p>
            <a:endParaRPr sz="1350"/>
          </a:p>
        </p:txBody>
      </p:sp>
      <p:sp>
        <p:nvSpPr>
          <p:cNvPr id="30" name="object 30"/>
          <p:cNvSpPr/>
          <p:nvPr/>
        </p:nvSpPr>
        <p:spPr>
          <a:xfrm>
            <a:off x="5388101" y="1655063"/>
            <a:ext cx="381953" cy="381953"/>
          </a:xfrm>
          <a:custGeom>
            <a:avLst/>
            <a:gdLst/>
            <a:ahLst/>
            <a:cxnLst/>
            <a:rect l="l" t="t" r="r" b="b"/>
            <a:pathLst>
              <a:path w="509270" h="509269">
                <a:moveTo>
                  <a:pt x="0" y="254508"/>
                </a:moveTo>
                <a:lnTo>
                  <a:pt x="4099" y="208752"/>
                </a:lnTo>
                <a:lnTo>
                  <a:pt x="15919" y="165690"/>
                </a:lnTo>
                <a:lnTo>
                  <a:pt x="34741" y="126040"/>
                </a:lnTo>
                <a:lnTo>
                  <a:pt x="59847" y="90520"/>
                </a:lnTo>
                <a:lnTo>
                  <a:pt x="90520" y="59847"/>
                </a:lnTo>
                <a:lnTo>
                  <a:pt x="126040" y="34741"/>
                </a:lnTo>
                <a:lnTo>
                  <a:pt x="165690" y="15919"/>
                </a:lnTo>
                <a:lnTo>
                  <a:pt x="208752" y="4099"/>
                </a:lnTo>
                <a:lnTo>
                  <a:pt x="254508" y="0"/>
                </a:lnTo>
                <a:lnTo>
                  <a:pt x="300263" y="4099"/>
                </a:lnTo>
                <a:lnTo>
                  <a:pt x="343325" y="15919"/>
                </a:lnTo>
                <a:lnTo>
                  <a:pt x="382975" y="34741"/>
                </a:lnTo>
                <a:lnTo>
                  <a:pt x="418495" y="59847"/>
                </a:lnTo>
                <a:lnTo>
                  <a:pt x="449168" y="90520"/>
                </a:lnTo>
                <a:lnTo>
                  <a:pt x="474274" y="126040"/>
                </a:lnTo>
                <a:lnTo>
                  <a:pt x="493096" y="165690"/>
                </a:lnTo>
                <a:lnTo>
                  <a:pt x="504916" y="208752"/>
                </a:lnTo>
                <a:lnTo>
                  <a:pt x="509015" y="254508"/>
                </a:lnTo>
                <a:lnTo>
                  <a:pt x="504916" y="300263"/>
                </a:lnTo>
                <a:lnTo>
                  <a:pt x="493096" y="343325"/>
                </a:lnTo>
                <a:lnTo>
                  <a:pt x="474274" y="382975"/>
                </a:lnTo>
                <a:lnTo>
                  <a:pt x="449168" y="418495"/>
                </a:lnTo>
                <a:lnTo>
                  <a:pt x="418495" y="449168"/>
                </a:lnTo>
                <a:lnTo>
                  <a:pt x="382975" y="474274"/>
                </a:lnTo>
                <a:lnTo>
                  <a:pt x="343325" y="493096"/>
                </a:lnTo>
                <a:lnTo>
                  <a:pt x="300263" y="504916"/>
                </a:lnTo>
                <a:lnTo>
                  <a:pt x="254508" y="509015"/>
                </a:lnTo>
                <a:lnTo>
                  <a:pt x="208752" y="504916"/>
                </a:lnTo>
                <a:lnTo>
                  <a:pt x="165690" y="493096"/>
                </a:lnTo>
                <a:lnTo>
                  <a:pt x="126040" y="474274"/>
                </a:lnTo>
                <a:lnTo>
                  <a:pt x="90520" y="449168"/>
                </a:lnTo>
                <a:lnTo>
                  <a:pt x="59847" y="418495"/>
                </a:lnTo>
                <a:lnTo>
                  <a:pt x="34741" y="382975"/>
                </a:lnTo>
                <a:lnTo>
                  <a:pt x="15919" y="343325"/>
                </a:lnTo>
                <a:lnTo>
                  <a:pt x="4099" y="300263"/>
                </a:lnTo>
                <a:lnTo>
                  <a:pt x="0" y="254508"/>
                </a:lnTo>
                <a:close/>
              </a:path>
            </a:pathLst>
          </a:custGeom>
          <a:ln w="12192">
            <a:solidFill>
              <a:srgbClr val="000000"/>
            </a:solidFill>
          </a:ln>
        </p:spPr>
        <p:txBody>
          <a:bodyPr wrap="square" lIns="0" tIns="0" rIns="0" bIns="0" rtlCol="0"/>
          <a:lstStyle/>
          <a:p>
            <a:endParaRPr sz="1350"/>
          </a:p>
        </p:txBody>
      </p:sp>
      <p:sp>
        <p:nvSpPr>
          <p:cNvPr id="31" name="object 31"/>
          <p:cNvSpPr/>
          <p:nvPr/>
        </p:nvSpPr>
        <p:spPr>
          <a:xfrm>
            <a:off x="5388101" y="2178558"/>
            <a:ext cx="381953" cy="381953"/>
          </a:xfrm>
          <a:custGeom>
            <a:avLst/>
            <a:gdLst/>
            <a:ahLst/>
            <a:cxnLst/>
            <a:rect l="l" t="t" r="r" b="b"/>
            <a:pathLst>
              <a:path w="509270" h="509270">
                <a:moveTo>
                  <a:pt x="0" y="254507"/>
                </a:moveTo>
                <a:lnTo>
                  <a:pt x="4099" y="208752"/>
                </a:lnTo>
                <a:lnTo>
                  <a:pt x="15919" y="165690"/>
                </a:lnTo>
                <a:lnTo>
                  <a:pt x="34741" y="126040"/>
                </a:lnTo>
                <a:lnTo>
                  <a:pt x="59847" y="90520"/>
                </a:lnTo>
                <a:lnTo>
                  <a:pt x="90520" y="59847"/>
                </a:lnTo>
                <a:lnTo>
                  <a:pt x="126040" y="34741"/>
                </a:lnTo>
                <a:lnTo>
                  <a:pt x="165690" y="15919"/>
                </a:lnTo>
                <a:lnTo>
                  <a:pt x="208752" y="4099"/>
                </a:lnTo>
                <a:lnTo>
                  <a:pt x="254508" y="0"/>
                </a:lnTo>
                <a:lnTo>
                  <a:pt x="300263" y="4099"/>
                </a:lnTo>
                <a:lnTo>
                  <a:pt x="343325" y="15919"/>
                </a:lnTo>
                <a:lnTo>
                  <a:pt x="382975" y="34741"/>
                </a:lnTo>
                <a:lnTo>
                  <a:pt x="418495" y="59847"/>
                </a:lnTo>
                <a:lnTo>
                  <a:pt x="449168" y="90520"/>
                </a:lnTo>
                <a:lnTo>
                  <a:pt x="474274" y="126040"/>
                </a:lnTo>
                <a:lnTo>
                  <a:pt x="493096" y="165690"/>
                </a:lnTo>
                <a:lnTo>
                  <a:pt x="504916" y="208752"/>
                </a:lnTo>
                <a:lnTo>
                  <a:pt x="509015" y="254507"/>
                </a:lnTo>
                <a:lnTo>
                  <a:pt x="504916" y="300263"/>
                </a:lnTo>
                <a:lnTo>
                  <a:pt x="493096" y="343325"/>
                </a:lnTo>
                <a:lnTo>
                  <a:pt x="474274" y="382975"/>
                </a:lnTo>
                <a:lnTo>
                  <a:pt x="449168" y="418495"/>
                </a:lnTo>
                <a:lnTo>
                  <a:pt x="418495" y="449168"/>
                </a:lnTo>
                <a:lnTo>
                  <a:pt x="382975" y="474274"/>
                </a:lnTo>
                <a:lnTo>
                  <a:pt x="343325" y="493096"/>
                </a:lnTo>
                <a:lnTo>
                  <a:pt x="300263" y="504916"/>
                </a:lnTo>
                <a:lnTo>
                  <a:pt x="254508" y="509015"/>
                </a:lnTo>
                <a:lnTo>
                  <a:pt x="208752" y="504916"/>
                </a:lnTo>
                <a:lnTo>
                  <a:pt x="165690" y="493096"/>
                </a:lnTo>
                <a:lnTo>
                  <a:pt x="126040" y="474274"/>
                </a:lnTo>
                <a:lnTo>
                  <a:pt x="90520" y="449168"/>
                </a:lnTo>
                <a:lnTo>
                  <a:pt x="59847" y="418495"/>
                </a:lnTo>
                <a:lnTo>
                  <a:pt x="34741" y="382975"/>
                </a:lnTo>
                <a:lnTo>
                  <a:pt x="15919" y="343325"/>
                </a:lnTo>
                <a:lnTo>
                  <a:pt x="4099" y="300263"/>
                </a:lnTo>
                <a:lnTo>
                  <a:pt x="0" y="254507"/>
                </a:lnTo>
                <a:close/>
              </a:path>
            </a:pathLst>
          </a:custGeom>
          <a:ln w="12192">
            <a:solidFill>
              <a:srgbClr val="000000"/>
            </a:solidFill>
          </a:ln>
        </p:spPr>
        <p:txBody>
          <a:bodyPr wrap="square" lIns="0" tIns="0" rIns="0" bIns="0" rtlCol="0"/>
          <a:lstStyle/>
          <a:p>
            <a:endParaRPr sz="1350"/>
          </a:p>
        </p:txBody>
      </p:sp>
      <p:sp>
        <p:nvSpPr>
          <p:cNvPr id="32" name="object 32"/>
          <p:cNvSpPr/>
          <p:nvPr/>
        </p:nvSpPr>
        <p:spPr>
          <a:xfrm>
            <a:off x="5388101" y="2702051"/>
            <a:ext cx="381953" cy="382905"/>
          </a:xfrm>
          <a:custGeom>
            <a:avLst/>
            <a:gdLst/>
            <a:ahLst/>
            <a:cxnLst/>
            <a:rect l="l" t="t" r="r" b="b"/>
            <a:pathLst>
              <a:path w="509270" h="510539">
                <a:moveTo>
                  <a:pt x="0" y="255269"/>
                </a:moveTo>
                <a:lnTo>
                  <a:pt x="4099" y="209387"/>
                </a:lnTo>
                <a:lnTo>
                  <a:pt x="15919" y="166202"/>
                </a:lnTo>
                <a:lnTo>
                  <a:pt x="34741" y="126435"/>
                </a:lnTo>
                <a:lnTo>
                  <a:pt x="59847" y="90807"/>
                </a:lnTo>
                <a:lnTo>
                  <a:pt x="90520" y="60040"/>
                </a:lnTo>
                <a:lnTo>
                  <a:pt x="126040" y="34854"/>
                </a:lnTo>
                <a:lnTo>
                  <a:pt x="165690" y="15971"/>
                </a:lnTo>
                <a:lnTo>
                  <a:pt x="208752" y="4113"/>
                </a:lnTo>
                <a:lnTo>
                  <a:pt x="254508" y="0"/>
                </a:lnTo>
                <a:lnTo>
                  <a:pt x="300263" y="4113"/>
                </a:lnTo>
                <a:lnTo>
                  <a:pt x="343325" y="15971"/>
                </a:lnTo>
                <a:lnTo>
                  <a:pt x="382975" y="34854"/>
                </a:lnTo>
                <a:lnTo>
                  <a:pt x="418495" y="60040"/>
                </a:lnTo>
                <a:lnTo>
                  <a:pt x="449168" y="90807"/>
                </a:lnTo>
                <a:lnTo>
                  <a:pt x="474274" y="126435"/>
                </a:lnTo>
                <a:lnTo>
                  <a:pt x="493096" y="166202"/>
                </a:lnTo>
                <a:lnTo>
                  <a:pt x="504916" y="209387"/>
                </a:lnTo>
                <a:lnTo>
                  <a:pt x="509015" y="255269"/>
                </a:lnTo>
                <a:lnTo>
                  <a:pt x="504916" y="301152"/>
                </a:lnTo>
                <a:lnTo>
                  <a:pt x="493096" y="344337"/>
                </a:lnTo>
                <a:lnTo>
                  <a:pt x="474274" y="384104"/>
                </a:lnTo>
                <a:lnTo>
                  <a:pt x="449168" y="419732"/>
                </a:lnTo>
                <a:lnTo>
                  <a:pt x="418495" y="450499"/>
                </a:lnTo>
                <a:lnTo>
                  <a:pt x="382975" y="475685"/>
                </a:lnTo>
                <a:lnTo>
                  <a:pt x="343325" y="494568"/>
                </a:lnTo>
                <a:lnTo>
                  <a:pt x="300263" y="506426"/>
                </a:lnTo>
                <a:lnTo>
                  <a:pt x="254508" y="510539"/>
                </a:lnTo>
                <a:lnTo>
                  <a:pt x="208752" y="506426"/>
                </a:lnTo>
                <a:lnTo>
                  <a:pt x="165690" y="494568"/>
                </a:lnTo>
                <a:lnTo>
                  <a:pt x="126040" y="475685"/>
                </a:lnTo>
                <a:lnTo>
                  <a:pt x="90520" y="450499"/>
                </a:lnTo>
                <a:lnTo>
                  <a:pt x="59847" y="419732"/>
                </a:lnTo>
                <a:lnTo>
                  <a:pt x="34741" y="384104"/>
                </a:lnTo>
                <a:lnTo>
                  <a:pt x="15919" y="344337"/>
                </a:lnTo>
                <a:lnTo>
                  <a:pt x="4099" y="301152"/>
                </a:lnTo>
                <a:lnTo>
                  <a:pt x="0" y="255269"/>
                </a:lnTo>
                <a:close/>
              </a:path>
            </a:pathLst>
          </a:custGeom>
          <a:ln w="12191">
            <a:solidFill>
              <a:srgbClr val="000000"/>
            </a:solidFill>
          </a:ln>
        </p:spPr>
        <p:txBody>
          <a:bodyPr wrap="square" lIns="0" tIns="0" rIns="0" bIns="0" rtlCol="0"/>
          <a:lstStyle/>
          <a:p>
            <a:endParaRPr sz="1350"/>
          </a:p>
        </p:txBody>
      </p:sp>
      <p:sp>
        <p:nvSpPr>
          <p:cNvPr id="33" name="object 33"/>
          <p:cNvSpPr/>
          <p:nvPr/>
        </p:nvSpPr>
        <p:spPr>
          <a:xfrm>
            <a:off x="2920365" y="2312289"/>
            <a:ext cx="200025" cy="198881"/>
          </a:xfrm>
          <a:prstGeom prst="rect">
            <a:avLst/>
          </a:prstGeom>
          <a:blipFill>
            <a:blip r:embed="rId4" cstate="print"/>
            <a:stretch>
              <a:fillRect/>
            </a:stretch>
          </a:blipFill>
        </p:spPr>
        <p:txBody>
          <a:bodyPr wrap="square" lIns="0" tIns="0" rIns="0" bIns="0" rtlCol="0"/>
          <a:lstStyle/>
          <a:p>
            <a:endParaRPr sz="1350"/>
          </a:p>
        </p:txBody>
      </p:sp>
      <p:sp>
        <p:nvSpPr>
          <p:cNvPr id="34" name="object 34"/>
          <p:cNvSpPr/>
          <p:nvPr/>
        </p:nvSpPr>
        <p:spPr>
          <a:xfrm>
            <a:off x="2920365" y="2312288"/>
            <a:ext cx="200025" cy="199073"/>
          </a:xfrm>
          <a:custGeom>
            <a:avLst/>
            <a:gdLst/>
            <a:ahLst/>
            <a:cxnLst/>
            <a:rect l="l" t="t" r="r" b="b"/>
            <a:pathLst>
              <a:path w="266700" h="265429">
                <a:moveTo>
                  <a:pt x="0" y="265175"/>
                </a:moveTo>
                <a:lnTo>
                  <a:pt x="266700" y="265175"/>
                </a:lnTo>
                <a:lnTo>
                  <a:pt x="266700" y="0"/>
                </a:lnTo>
                <a:lnTo>
                  <a:pt x="0" y="0"/>
                </a:lnTo>
                <a:lnTo>
                  <a:pt x="0" y="265175"/>
                </a:lnTo>
                <a:close/>
              </a:path>
            </a:pathLst>
          </a:custGeom>
          <a:ln w="6096">
            <a:solidFill>
              <a:srgbClr val="A4A4A4"/>
            </a:solidFill>
          </a:ln>
        </p:spPr>
        <p:txBody>
          <a:bodyPr wrap="square" lIns="0" tIns="0" rIns="0" bIns="0" rtlCol="0"/>
          <a:lstStyle/>
          <a:p>
            <a:endParaRPr sz="1350"/>
          </a:p>
        </p:txBody>
      </p:sp>
      <p:sp>
        <p:nvSpPr>
          <p:cNvPr id="35" name="object 35"/>
          <p:cNvSpPr/>
          <p:nvPr/>
        </p:nvSpPr>
        <p:spPr>
          <a:xfrm>
            <a:off x="2920365" y="2822067"/>
            <a:ext cx="200025" cy="198881"/>
          </a:xfrm>
          <a:prstGeom prst="rect">
            <a:avLst/>
          </a:prstGeom>
          <a:blipFill>
            <a:blip r:embed="rId5" cstate="print"/>
            <a:stretch>
              <a:fillRect/>
            </a:stretch>
          </a:blipFill>
        </p:spPr>
        <p:txBody>
          <a:bodyPr wrap="square" lIns="0" tIns="0" rIns="0" bIns="0" rtlCol="0"/>
          <a:lstStyle/>
          <a:p>
            <a:endParaRPr sz="1350"/>
          </a:p>
        </p:txBody>
      </p:sp>
      <p:sp>
        <p:nvSpPr>
          <p:cNvPr id="36" name="object 36"/>
          <p:cNvSpPr/>
          <p:nvPr/>
        </p:nvSpPr>
        <p:spPr>
          <a:xfrm>
            <a:off x="2920365" y="2822066"/>
            <a:ext cx="200025" cy="199073"/>
          </a:xfrm>
          <a:custGeom>
            <a:avLst/>
            <a:gdLst/>
            <a:ahLst/>
            <a:cxnLst/>
            <a:rect l="l" t="t" r="r" b="b"/>
            <a:pathLst>
              <a:path w="266700" h="265429">
                <a:moveTo>
                  <a:pt x="0" y="265176"/>
                </a:moveTo>
                <a:lnTo>
                  <a:pt x="266700" y="265176"/>
                </a:lnTo>
                <a:lnTo>
                  <a:pt x="266700" y="0"/>
                </a:lnTo>
                <a:lnTo>
                  <a:pt x="0" y="0"/>
                </a:lnTo>
                <a:lnTo>
                  <a:pt x="0" y="265176"/>
                </a:lnTo>
                <a:close/>
              </a:path>
            </a:pathLst>
          </a:custGeom>
          <a:ln w="6096">
            <a:solidFill>
              <a:srgbClr val="A4A4A4"/>
            </a:solidFill>
          </a:ln>
        </p:spPr>
        <p:txBody>
          <a:bodyPr wrap="square" lIns="0" tIns="0" rIns="0" bIns="0" rtlCol="0"/>
          <a:lstStyle/>
          <a:p>
            <a:endParaRPr sz="1350"/>
          </a:p>
        </p:txBody>
      </p:sp>
      <p:sp>
        <p:nvSpPr>
          <p:cNvPr id="37" name="object 37"/>
          <p:cNvSpPr/>
          <p:nvPr/>
        </p:nvSpPr>
        <p:spPr>
          <a:xfrm>
            <a:off x="3120962" y="2890742"/>
            <a:ext cx="944404" cy="58579"/>
          </a:xfrm>
          <a:custGeom>
            <a:avLst/>
            <a:gdLst/>
            <a:ahLst/>
            <a:cxnLst/>
            <a:rect l="l" t="t" r="r" b="b"/>
            <a:pathLst>
              <a:path w="1259204" h="78104">
                <a:moveTo>
                  <a:pt x="1233043" y="25907"/>
                </a:moveTo>
                <a:lnTo>
                  <a:pt x="1194054" y="25907"/>
                </a:lnTo>
                <a:lnTo>
                  <a:pt x="1194054" y="51815"/>
                </a:lnTo>
                <a:lnTo>
                  <a:pt x="1181142" y="51844"/>
                </a:lnTo>
                <a:lnTo>
                  <a:pt x="1181227" y="77724"/>
                </a:lnTo>
                <a:lnTo>
                  <a:pt x="1258823" y="38734"/>
                </a:lnTo>
                <a:lnTo>
                  <a:pt x="1233043" y="25907"/>
                </a:lnTo>
                <a:close/>
              </a:path>
              <a:path w="1259204" h="78104">
                <a:moveTo>
                  <a:pt x="1181057" y="25937"/>
                </a:moveTo>
                <a:lnTo>
                  <a:pt x="0" y="28575"/>
                </a:lnTo>
                <a:lnTo>
                  <a:pt x="0" y="54482"/>
                </a:lnTo>
                <a:lnTo>
                  <a:pt x="1181142" y="51844"/>
                </a:lnTo>
                <a:lnTo>
                  <a:pt x="1181057" y="25937"/>
                </a:lnTo>
                <a:close/>
              </a:path>
              <a:path w="1259204" h="78104">
                <a:moveTo>
                  <a:pt x="1194054" y="25907"/>
                </a:moveTo>
                <a:lnTo>
                  <a:pt x="1181057" y="25937"/>
                </a:lnTo>
                <a:lnTo>
                  <a:pt x="1181142" y="51844"/>
                </a:lnTo>
                <a:lnTo>
                  <a:pt x="1194054" y="51815"/>
                </a:lnTo>
                <a:lnTo>
                  <a:pt x="1194054" y="25907"/>
                </a:lnTo>
                <a:close/>
              </a:path>
              <a:path w="1259204" h="78104">
                <a:moveTo>
                  <a:pt x="1180972" y="0"/>
                </a:moveTo>
                <a:lnTo>
                  <a:pt x="1181057" y="25937"/>
                </a:lnTo>
                <a:lnTo>
                  <a:pt x="1233043" y="25907"/>
                </a:lnTo>
                <a:lnTo>
                  <a:pt x="1180972" y="0"/>
                </a:lnTo>
                <a:close/>
              </a:path>
            </a:pathLst>
          </a:custGeom>
          <a:solidFill>
            <a:srgbClr val="000000"/>
          </a:solidFill>
        </p:spPr>
        <p:txBody>
          <a:bodyPr wrap="square" lIns="0" tIns="0" rIns="0" bIns="0" rtlCol="0"/>
          <a:lstStyle/>
          <a:p>
            <a:endParaRPr sz="1350"/>
          </a:p>
        </p:txBody>
      </p:sp>
      <p:sp>
        <p:nvSpPr>
          <p:cNvPr id="38" name="object 38"/>
          <p:cNvSpPr/>
          <p:nvPr/>
        </p:nvSpPr>
        <p:spPr>
          <a:xfrm>
            <a:off x="3116389" y="2403729"/>
            <a:ext cx="948690" cy="516255"/>
          </a:xfrm>
          <a:custGeom>
            <a:avLst/>
            <a:gdLst/>
            <a:ahLst/>
            <a:cxnLst/>
            <a:rect l="l" t="t" r="r" b="b"/>
            <a:pathLst>
              <a:path w="1264920" h="688339">
                <a:moveTo>
                  <a:pt x="1190329" y="662684"/>
                </a:moveTo>
                <a:lnTo>
                  <a:pt x="1178052" y="685545"/>
                </a:lnTo>
                <a:lnTo>
                  <a:pt x="1264919" y="688085"/>
                </a:lnTo>
                <a:lnTo>
                  <a:pt x="1251338" y="668782"/>
                </a:lnTo>
                <a:lnTo>
                  <a:pt x="1201674" y="668782"/>
                </a:lnTo>
                <a:lnTo>
                  <a:pt x="1190329" y="662684"/>
                </a:lnTo>
                <a:close/>
              </a:path>
              <a:path w="1264920" h="688339">
                <a:moveTo>
                  <a:pt x="1202615" y="639807"/>
                </a:moveTo>
                <a:lnTo>
                  <a:pt x="1190329" y="662684"/>
                </a:lnTo>
                <a:lnTo>
                  <a:pt x="1201674" y="668782"/>
                </a:lnTo>
                <a:lnTo>
                  <a:pt x="1213992" y="645921"/>
                </a:lnTo>
                <a:lnTo>
                  <a:pt x="1202615" y="639807"/>
                </a:lnTo>
                <a:close/>
              </a:path>
              <a:path w="1264920" h="688339">
                <a:moveTo>
                  <a:pt x="1214881" y="616965"/>
                </a:moveTo>
                <a:lnTo>
                  <a:pt x="1202615" y="639807"/>
                </a:lnTo>
                <a:lnTo>
                  <a:pt x="1213992" y="645921"/>
                </a:lnTo>
                <a:lnTo>
                  <a:pt x="1201674" y="668782"/>
                </a:lnTo>
                <a:lnTo>
                  <a:pt x="1251338" y="668782"/>
                </a:lnTo>
                <a:lnTo>
                  <a:pt x="1214881" y="616965"/>
                </a:lnTo>
                <a:close/>
              </a:path>
              <a:path w="1264920" h="688339">
                <a:moveTo>
                  <a:pt x="12191" y="0"/>
                </a:moveTo>
                <a:lnTo>
                  <a:pt x="0" y="22860"/>
                </a:lnTo>
                <a:lnTo>
                  <a:pt x="1190329" y="662684"/>
                </a:lnTo>
                <a:lnTo>
                  <a:pt x="1202615" y="639807"/>
                </a:lnTo>
                <a:lnTo>
                  <a:pt x="12191" y="0"/>
                </a:lnTo>
                <a:close/>
              </a:path>
            </a:pathLst>
          </a:custGeom>
          <a:solidFill>
            <a:srgbClr val="000000"/>
          </a:solidFill>
        </p:spPr>
        <p:txBody>
          <a:bodyPr wrap="square" lIns="0" tIns="0" rIns="0" bIns="0" rtlCol="0"/>
          <a:lstStyle/>
          <a:p>
            <a:endParaRPr sz="1350"/>
          </a:p>
        </p:txBody>
      </p:sp>
      <p:sp>
        <p:nvSpPr>
          <p:cNvPr id="39" name="object 39"/>
          <p:cNvSpPr/>
          <p:nvPr/>
        </p:nvSpPr>
        <p:spPr>
          <a:xfrm>
            <a:off x="3116200" y="2396299"/>
            <a:ext cx="949166" cy="534353"/>
          </a:xfrm>
          <a:custGeom>
            <a:avLst/>
            <a:gdLst/>
            <a:ahLst/>
            <a:cxnLst/>
            <a:rect l="l" t="t" r="r" b="b"/>
            <a:pathLst>
              <a:path w="1265554" h="712470">
                <a:moveTo>
                  <a:pt x="1190953" y="26516"/>
                </a:moveTo>
                <a:lnTo>
                  <a:pt x="0" y="689737"/>
                </a:lnTo>
                <a:lnTo>
                  <a:pt x="12700" y="712343"/>
                </a:lnTo>
                <a:lnTo>
                  <a:pt x="1203541" y="49115"/>
                </a:lnTo>
                <a:lnTo>
                  <a:pt x="1190953" y="26516"/>
                </a:lnTo>
                <a:close/>
              </a:path>
              <a:path w="1265554" h="712470">
                <a:moveTo>
                  <a:pt x="1251378" y="20193"/>
                </a:moveTo>
                <a:lnTo>
                  <a:pt x="1202308" y="20193"/>
                </a:lnTo>
                <a:lnTo>
                  <a:pt x="1214882" y="42799"/>
                </a:lnTo>
                <a:lnTo>
                  <a:pt x="1203541" y="49115"/>
                </a:lnTo>
                <a:lnTo>
                  <a:pt x="1216152" y="71755"/>
                </a:lnTo>
                <a:lnTo>
                  <a:pt x="1251378" y="20193"/>
                </a:lnTo>
                <a:close/>
              </a:path>
              <a:path w="1265554" h="712470">
                <a:moveTo>
                  <a:pt x="1202308" y="20193"/>
                </a:moveTo>
                <a:lnTo>
                  <a:pt x="1190953" y="26516"/>
                </a:lnTo>
                <a:lnTo>
                  <a:pt x="1203541" y="49115"/>
                </a:lnTo>
                <a:lnTo>
                  <a:pt x="1214882" y="42799"/>
                </a:lnTo>
                <a:lnTo>
                  <a:pt x="1202308" y="20193"/>
                </a:lnTo>
                <a:close/>
              </a:path>
              <a:path w="1265554" h="712470">
                <a:moveTo>
                  <a:pt x="1265173" y="0"/>
                </a:moveTo>
                <a:lnTo>
                  <a:pt x="1178306" y="3810"/>
                </a:lnTo>
                <a:lnTo>
                  <a:pt x="1190953" y="26516"/>
                </a:lnTo>
                <a:lnTo>
                  <a:pt x="1202308" y="20193"/>
                </a:lnTo>
                <a:lnTo>
                  <a:pt x="1251378" y="20193"/>
                </a:lnTo>
                <a:lnTo>
                  <a:pt x="1265173" y="0"/>
                </a:lnTo>
                <a:close/>
              </a:path>
            </a:pathLst>
          </a:custGeom>
          <a:solidFill>
            <a:srgbClr val="000000"/>
          </a:solidFill>
        </p:spPr>
        <p:txBody>
          <a:bodyPr wrap="square" lIns="0" tIns="0" rIns="0" bIns="0" rtlCol="0"/>
          <a:lstStyle/>
          <a:p>
            <a:endParaRPr sz="1350"/>
          </a:p>
        </p:txBody>
      </p:sp>
      <p:sp>
        <p:nvSpPr>
          <p:cNvPr id="40" name="object 40"/>
          <p:cNvSpPr/>
          <p:nvPr/>
        </p:nvSpPr>
        <p:spPr>
          <a:xfrm>
            <a:off x="3113722" y="1872805"/>
            <a:ext cx="951548" cy="1056323"/>
          </a:xfrm>
          <a:custGeom>
            <a:avLst/>
            <a:gdLst/>
            <a:ahLst/>
            <a:cxnLst/>
            <a:rect l="l" t="t" r="r" b="b"/>
            <a:pathLst>
              <a:path w="1268729" h="1408429">
                <a:moveTo>
                  <a:pt x="1206857" y="49123"/>
                </a:moveTo>
                <a:lnTo>
                  <a:pt x="0" y="1390650"/>
                </a:lnTo>
                <a:lnTo>
                  <a:pt x="19303" y="1407921"/>
                </a:lnTo>
                <a:lnTo>
                  <a:pt x="1226100" y="66463"/>
                </a:lnTo>
                <a:lnTo>
                  <a:pt x="1206857" y="49123"/>
                </a:lnTo>
                <a:close/>
              </a:path>
              <a:path w="1268729" h="1408429">
                <a:moveTo>
                  <a:pt x="1257584" y="39497"/>
                </a:moveTo>
                <a:lnTo>
                  <a:pt x="1215517" y="39497"/>
                </a:lnTo>
                <a:lnTo>
                  <a:pt x="1234820" y="56768"/>
                </a:lnTo>
                <a:lnTo>
                  <a:pt x="1226100" y="66463"/>
                </a:lnTo>
                <a:lnTo>
                  <a:pt x="1245361" y="83820"/>
                </a:lnTo>
                <a:lnTo>
                  <a:pt x="1257584" y="39497"/>
                </a:lnTo>
                <a:close/>
              </a:path>
              <a:path w="1268729" h="1408429">
                <a:moveTo>
                  <a:pt x="1215517" y="39497"/>
                </a:moveTo>
                <a:lnTo>
                  <a:pt x="1206857" y="49123"/>
                </a:lnTo>
                <a:lnTo>
                  <a:pt x="1226100" y="66463"/>
                </a:lnTo>
                <a:lnTo>
                  <a:pt x="1234820" y="56768"/>
                </a:lnTo>
                <a:lnTo>
                  <a:pt x="1215517" y="39497"/>
                </a:lnTo>
                <a:close/>
              </a:path>
              <a:path w="1268729" h="1408429">
                <a:moveTo>
                  <a:pt x="1268475" y="0"/>
                </a:moveTo>
                <a:lnTo>
                  <a:pt x="1187577" y="31750"/>
                </a:lnTo>
                <a:lnTo>
                  <a:pt x="1206857" y="49123"/>
                </a:lnTo>
                <a:lnTo>
                  <a:pt x="1215517" y="39497"/>
                </a:lnTo>
                <a:lnTo>
                  <a:pt x="1257584" y="39497"/>
                </a:lnTo>
                <a:lnTo>
                  <a:pt x="1268475" y="0"/>
                </a:lnTo>
                <a:close/>
              </a:path>
            </a:pathLst>
          </a:custGeom>
          <a:solidFill>
            <a:srgbClr val="000000"/>
          </a:solidFill>
        </p:spPr>
        <p:txBody>
          <a:bodyPr wrap="square" lIns="0" tIns="0" rIns="0" bIns="0" rtlCol="0"/>
          <a:lstStyle/>
          <a:p>
            <a:endParaRPr sz="1350"/>
          </a:p>
        </p:txBody>
      </p:sp>
      <p:sp>
        <p:nvSpPr>
          <p:cNvPr id="41" name="object 41"/>
          <p:cNvSpPr/>
          <p:nvPr/>
        </p:nvSpPr>
        <p:spPr>
          <a:xfrm>
            <a:off x="3112674" y="1347025"/>
            <a:ext cx="952500" cy="1580198"/>
          </a:xfrm>
          <a:custGeom>
            <a:avLst/>
            <a:gdLst/>
            <a:ahLst/>
            <a:cxnLst/>
            <a:rect l="l" t="t" r="r" b="b"/>
            <a:pathLst>
              <a:path w="1270000" h="2106929">
                <a:moveTo>
                  <a:pt x="1218768" y="59998"/>
                </a:moveTo>
                <a:lnTo>
                  <a:pt x="0" y="2093467"/>
                </a:lnTo>
                <a:lnTo>
                  <a:pt x="22098" y="2106803"/>
                </a:lnTo>
                <a:lnTo>
                  <a:pt x="1241011" y="73301"/>
                </a:lnTo>
                <a:lnTo>
                  <a:pt x="1218768" y="59998"/>
                </a:lnTo>
                <a:close/>
              </a:path>
              <a:path w="1270000" h="2106929">
                <a:moveTo>
                  <a:pt x="1266144" y="48894"/>
                </a:moveTo>
                <a:lnTo>
                  <a:pt x="1225422" y="48894"/>
                </a:lnTo>
                <a:lnTo>
                  <a:pt x="1247647" y="62229"/>
                </a:lnTo>
                <a:lnTo>
                  <a:pt x="1241011" y="73301"/>
                </a:lnTo>
                <a:lnTo>
                  <a:pt x="1263269" y="86613"/>
                </a:lnTo>
                <a:lnTo>
                  <a:pt x="1266144" y="48894"/>
                </a:lnTo>
                <a:close/>
              </a:path>
              <a:path w="1270000" h="2106929">
                <a:moveTo>
                  <a:pt x="1225422" y="48894"/>
                </a:moveTo>
                <a:lnTo>
                  <a:pt x="1218768" y="59998"/>
                </a:lnTo>
                <a:lnTo>
                  <a:pt x="1241011" y="73301"/>
                </a:lnTo>
                <a:lnTo>
                  <a:pt x="1247647" y="62229"/>
                </a:lnTo>
                <a:lnTo>
                  <a:pt x="1225422" y="48894"/>
                </a:lnTo>
                <a:close/>
              </a:path>
              <a:path w="1270000" h="2106929">
                <a:moveTo>
                  <a:pt x="1269872" y="0"/>
                </a:moveTo>
                <a:lnTo>
                  <a:pt x="1196594" y="46736"/>
                </a:lnTo>
                <a:lnTo>
                  <a:pt x="1218768" y="59998"/>
                </a:lnTo>
                <a:lnTo>
                  <a:pt x="1225422" y="48894"/>
                </a:lnTo>
                <a:lnTo>
                  <a:pt x="1266144" y="48894"/>
                </a:lnTo>
                <a:lnTo>
                  <a:pt x="1269872" y="0"/>
                </a:lnTo>
                <a:close/>
              </a:path>
            </a:pathLst>
          </a:custGeom>
          <a:solidFill>
            <a:srgbClr val="000000"/>
          </a:solidFill>
        </p:spPr>
        <p:txBody>
          <a:bodyPr wrap="square" lIns="0" tIns="0" rIns="0" bIns="0" rtlCol="0"/>
          <a:lstStyle/>
          <a:p>
            <a:endParaRPr sz="1350"/>
          </a:p>
        </p:txBody>
      </p:sp>
      <p:sp>
        <p:nvSpPr>
          <p:cNvPr id="42" name="object 42"/>
          <p:cNvSpPr/>
          <p:nvPr/>
        </p:nvSpPr>
        <p:spPr>
          <a:xfrm>
            <a:off x="3116104" y="1872805"/>
            <a:ext cx="949166" cy="548640"/>
          </a:xfrm>
          <a:custGeom>
            <a:avLst/>
            <a:gdLst/>
            <a:ahLst/>
            <a:cxnLst/>
            <a:rect l="l" t="t" r="r" b="b"/>
            <a:pathLst>
              <a:path w="1265554" h="731519">
                <a:moveTo>
                  <a:pt x="1191467" y="27371"/>
                </a:moveTo>
                <a:lnTo>
                  <a:pt x="0" y="708660"/>
                </a:lnTo>
                <a:lnTo>
                  <a:pt x="12953" y="731138"/>
                </a:lnTo>
                <a:lnTo>
                  <a:pt x="1204326" y="49833"/>
                </a:lnTo>
                <a:lnTo>
                  <a:pt x="1191467" y="27371"/>
                </a:lnTo>
                <a:close/>
              </a:path>
              <a:path w="1265554" h="731519">
                <a:moveTo>
                  <a:pt x="1251343" y="20954"/>
                </a:moveTo>
                <a:lnTo>
                  <a:pt x="1202690" y="20954"/>
                </a:lnTo>
                <a:lnTo>
                  <a:pt x="1215517" y="43434"/>
                </a:lnTo>
                <a:lnTo>
                  <a:pt x="1204326" y="49833"/>
                </a:lnTo>
                <a:lnTo>
                  <a:pt x="1217168" y="72262"/>
                </a:lnTo>
                <a:lnTo>
                  <a:pt x="1251343" y="20954"/>
                </a:lnTo>
                <a:close/>
              </a:path>
              <a:path w="1265554" h="731519">
                <a:moveTo>
                  <a:pt x="1202690" y="20954"/>
                </a:moveTo>
                <a:lnTo>
                  <a:pt x="1191467" y="27371"/>
                </a:lnTo>
                <a:lnTo>
                  <a:pt x="1204326" y="49833"/>
                </a:lnTo>
                <a:lnTo>
                  <a:pt x="1215517" y="43434"/>
                </a:lnTo>
                <a:lnTo>
                  <a:pt x="1202690" y="20954"/>
                </a:lnTo>
                <a:close/>
              </a:path>
              <a:path w="1265554" h="731519">
                <a:moveTo>
                  <a:pt x="1265300" y="0"/>
                </a:moveTo>
                <a:lnTo>
                  <a:pt x="1178559" y="4825"/>
                </a:lnTo>
                <a:lnTo>
                  <a:pt x="1191467" y="27371"/>
                </a:lnTo>
                <a:lnTo>
                  <a:pt x="1202690" y="20954"/>
                </a:lnTo>
                <a:lnTo>
                  <a:pt x="1251343" y="20954"/>
                </a:lnTo>
                <a:lnTo>
                  <a:pt x="1265300" y="0"/>
                </a:lnTo>
                <a:close/>
              </a:path>
            </a:pathLst>
          </a:custGeom>
          <a:solidFill>
            <a:srgbClr val="000000"/>
          </a:solidFill>
        </p:spPr>
        <p:txBody>
          <a:bodyPr wrap="square" lIns="0" tIns="0" rIns="0" bIns="0" rtlCol="0"/>
          <a:lstStyle/>
          <a:p>
            <a:endParaRPr sz="1350"/>
          </a:p>
        </p:txBody>
      </p:sp>
      <p:sp>
        <p:nvSpPr>
          <p:cNvPr id="43" name="object 43"/>
          <p:cNvSpPr/>
          <p:nvPr/>
        </p:nvSpPr>
        <p:spPr>
          <a:xfrm>
            <a:off x="3113722" y="1347025"/>
            <a:ext cx="951548" cy="1072039"/>
          </a:xfrm>
          <a:custGeom>
            <a:avLst/>
            <a:gdLst/>
            <a:ahLst/>
            <a:cxnLst/>
            <a:rect l="l" t="t" r="r" b="b"/>
            <a:pathLst>
              <a:path w="1268729" h="1429385">
                <a:moveTo>
                  <a:pt x="1207198" y="49553"/>
                </a:moveTo>
                <a:lnTo>
                  <a:pt x="0" y="1412113"/>
                </a:lnTo>
                <a:lnTo>
                  <a:pt x="19303" y="1429257"/>
                </a:lnTo>
                <a:lnTo>
                  <a:pt x="1226589" y="66742"/>
                </a:lnTo>
                <a:lnTo>
                  <a:pt x="1207198" y="49553"/>
                </a:lnTo>
                <a:close/>
              </a:path>
              <a:path w="1268729" h="1429385">
                <a:moveTo>
                  <a:pt x="1257797" y="39877"/>
                </a:moveTo>
                <a:lnTo>
                  <a:pt x="1215770" y="39877"/>
                </a:lnTo>
                <a:lnTo>
                  <a:pt x="1235202" y="57023"/>
                </a:lnTo>
                <a:lnTo>
                  <a:pt x="1226589" y="66742"/>
                </a:lnTo>
                <a:lnTo>
                  <a:pt x="1245996" y="83946"/>
                </a:lnTo>
                <a:lnTo>
                  <a:pt x="1257797" y="39877"/>
                </a:lnTo>
                <a:close/>
              </a:path>
              <a:path w="1268729" h="1429385">
                <a:moveTo>
                  <a:pt x="1215770" y="39877"/>
                </a:moveTo>
                <a:lnTo>
                  <a:pt x="1207198" y="49553"/>
                </a:lnTo>
                <a:lnTo>
                  <a:pt x="1226589" y="66742"/>
                </a:lnTo>
                <a:lnTo>
                  <a:pt x="1235202" y="57023"/>
                </a:lnTo>
                <a:lnTo>
                  <a:pt x="1215770" y="39877"/>
                </a:lnTo>
                <a:close/>
              </a:path>
              <a:path w="1268729" h="1429385">
                <a:moveTo>
                  <a:pt x="1268475" y="0"/>
                </a:moveTo>
                <a:lnTo>
                  <a:pt x="1187831" y="32385"/>
                </a:lnTo>
                <a:lnTo>
                  <a:pt x="1207198" y="49553"/>
                </a:lnTo>
                <a:lnTo>
                  <a:pt x="1215770" y="39877"/>
                </a:lnTo>
                <a:lnTo>
                  <a:pt x="1257797" y="39877"/>
                </a:lnTo>
                <a:lnTo>
                  <a:pt x="1268475" y="0"/>
                </a:lnTo>
                <a:close/>
              </a:path>
            </a:pathLst>
          </a:custGeom>
          <a:solidFill>
            <a:srgbClr val="000000"/>
          </a:solidFill>
        </p:spPr>
        <p:txBody>
          <a:bodyPr wrap="square" lIns="0" tIns="0" rIns="0" bIns="0" rtlCol="0"/>
          <a:lstStyle/>
          <a:p>
            <a:endParaRPr sz="1350"/>
          </a:p>
        </p:txBody>
      </p:sp>
      <p:sp>
        <p:nvSpPr>
          <p:cNvPr id="44" name="object 44"/>
          <p:cNvSpPr/>
          <p:nvPr/>
        </p:nvSpPr>
        <p:spPr>
          <a:xfrm>
            <a:off x="4446651" y="1317117"/>
            <a:ext cx="944404" cy="58579"/>
          </a:xfrm>
          <a:custGeom>
            <a:avLst/>
            <a:gdLst/>
            <a:ahLst/>
            <a:cxnLst/>
            <a:rect l="l" t="t" r="r" b="b"/>
            <a:pathLst>
              <a:path w="1259204" h="78105">
                <a:moveTo>
                  <a:pt x="1181989" y="0"/>
                </a:moveTo>
                <a:lnTo>
                  <a:pt x="1181565" y="25938"/>
                </a:lnTo>
                <a:lnTo>
                  <a:pt x="1194562" y="26162"/>
                </a:lnTo>
                <a:lnTo>
                  <a:pt x="1194054" y="51943"/>
                </a:lnTo>
                <a:lnTo>
                  <a:pt x="1181140" y="51943"/>
                </a:lnTo>
                <a:lnTo>
                  <a:pt x="1180719" y="77724"/>
                </a:lnTo>
                <a:lnTo>
                  <a:pt x="1234458" y="51943"/>
                </a:lnTo>
                <a:lnTo>
                  <a:pt x="1194054" y="51943"/>
                </a:lnTo>
                <a:lnTo>
                  <a:pt x="1181143" y="51721"/>
                </a:lnTo>
                <a:lnTo>
                  <a:pt x="1234919" y="51721"/>
                </a:lnTo>
                <a:lnTo>
                  <a:pt x="1259078" y="40132"/>
                </a:lnTo>
                <a:lnTo>
                  <a:pt x="1181989" y="0"/>
                </a:lnTo>
                <a:close/>
              </a:path>
              <a:path w="1259204" h="78105">
                <a:moveTo>
                  <a:pt x="1181565" y="25938"/>
                </a:moveTo>
                <a:lnTo>
                  <a:pt x="1181143" y="51721"/>
                </a:lnTo>
                <a:lnTo>
                  <a:pt x="1194054" y="51943"/>
                </a:lnTo>
                <a:lnTo>
                  <a:pt x="1194562" y="26162"/>
                </a:lnTo>
                <a:lnTo>
                  <a:pt x="1181565" y="25938"/>
                </a:lnTo>
                <a:close/>
              </a:path>
              <a:path w="1259204" h="78105">
                <a:moveTo>
                  <a:pt x="508" y="5588"/>
                </a:moveTo>
                <a:lnTo>
                  <a:pt x="0" y="31496"/>
                </a:lnTo>
                <a:lnTo>
                  <a:pt x="1181143" y="51721"/>
                </a:lnTo>
                <a:lnTo>
                  <a:pt x="1181565" y="25938"/>
                </a:lnTo>
                <a:lnTo>
                  <a:pt x="508" y="5588"/>
                </a:lnTo>
                <a:close/>
              </a:path>
            </a:pathLst>
          </a:custGeom>
          <a:solidFill>
            <a:srgbClr val="000000"/>
          </a:solidFill>
        </p:spPr>
        <p:txBody>
          <a:bodyPr wrap="square" lIns="0" tIns="0" rIns="0" bIns="0" rtlCol="0"/>
          <a:lstStyle/>
          <a:p>
            <a:endParaRPr sz="1350"/>
          </a:p>
        </p:txBody>
      </p:sp>
      <p:sp>
        <p:nvSpPr>
          <p:cNvPr id="45" name="object 45"/>
          <p:cNvSpPr/>
          <p:nvPr/>
        </p:nvSpPr>
        <p:spPr>
          <a:xfrm>
            <a:off x="4441984" y="1322642"/>
            <a:ext cx="949166" cy="550545"/>
          </a:xfrm>
          <a:custGeom>
            <a:avLst/>
            <a:gdLst/>
            <a:ahLst/>
            <a:cxnLst/>
            <a:rect l="l" t="t" r="r" b="b"/>
            <a:pathLst>
              <a:path w="1265554" h="734060">
                <a:moveTo>
                  <a:pt x="1191423" y="706130"/>
                </a:moveTo>
                <a:lnTo>
                  <a:pt x="1178559" y="728599"/>
                </a:lnTo>
                <a:lnTo>
                  <a:pt x="1265301" y="733678"/>
                </a:lnTo>
                <a:lnTo>
                  <a:pt x="1251307" y="712597"/>
                </a:lnTo>
                <a:lnTo>
                  <a:pt x="1202689" y="712597"/>
                </a:lnTo>
                <a:lnTo>
                  <a:pt x="1191423" y="706130"/>
                </a:lnTo>
                <a:close/>
              </a:path>
              <a:path w="1265554" h="734060">
                <a:moveTo>
                  <a:pt x="1204281" y="683670"/>
                </a:moveTo>
                <a:lnTo>
                  <a:pt x="1191423" y="706130"/>
                </a:lnTo>
                <a:lnTo>
                  <a:pt x="1202689" y="712597"/>
                </a:lnTo>
                <a:lnTo>
                  <a:pt x="1215516" y="690117"/>
                </a:lnTo>
                <a:lnTo>
                  <a:pt x="1204281" y="683670"/>
                </a:lnTo>
                <a:close/>
              </a:path>
              <a:path w="1265554" h="734060">
                <a:moveTo>
                  <a:pt x="1217167" y="661162"/>
                </a:moveTo>
                <a:lnTo>
                  <a:pt x="1204281" y="683670"/>
                </a:lnTo>
                <a:lnTo>
                  <a:pt x="1215516" y="690117"/>
                </a:lnTo>
                <a:lnTo>
                  <a:pt x="1202689" y="712597"/>
                </a:lnTo>
                <a:lnTo>
                  <a:pt x="1251307" y="712597"/>
                </a:lnTo>
                <a:lnTo>
                  <a:pt x="1217167" y="661162"/>
                </a:lnTo>
                <a:close/>
              </a:path>
              <a:path w="1265554" h="734060">
                <a:moveTo>
                  <a:pt x="12953" y="0"/>
                </a:moveTo>
                <a:lnTo>
                  <a:pt x="0" y="22351"/>
                </a:lnTo>
                <a:lnTo>
                  <a:pt x="1191423" y="706130"/>
                </a:lnTo>
                <a:lnTo>
                  <a:pt x="1204281" y="683670"/>
                </a:lnTo>
                <a:lnTo>
                  <a:pt x="12953" y="0"/>
                </a:lnTo>
                <a:close/>
              </a:path>
            </a:pathLst>
          </a:custGeom>
          <a:solidFill>
            <a:srgbClr val="000000"/>
          </a:solidFill>
        </p:spPr>
        <p:txBody>
          <a:bodyPr wrap="square" lIns="0" tIns="0" rIns="0" bIns="0" rtlCol="0"/>
          <a:lstStyle/>
          <a:p>
            <a:endParaRPr sz="1350"/>
          </a:p>
        </p:txBody>
      </p:sp>
      <p:sp>
        <p:nvSpPr>
          <p:cNvPr id="46" name="object 46"/>
          <p:cNvSpPr/>
          <p:nvPr/>
        </p:nvSpPr>
        <p:spPr>
          <a:xfrm>
            <a:off x="4439602" y="1324546"/>
            <a:ext cx="951548" cy="1072039"/>
          </a:xfrm>
          <a:custGeom>
            <a:avLst/>
            <a:gdLst/>
            <a:ahLst/>
            <a:cxnLst/>
            <a:rect l="l" t="t" r="r" b="b"/>
            <a:pathLst>
              <a:path w="1268729" h="1429385">
                <a:moveTo>
                  <a:pt x="1207156" y="1379783"/>
                </a:moveTo>
                <a:lnTo>
                  <a:pt x="1187830" y="1396873"/>
                </a:lnTo>
                <a:lnTo>
                  <a:pt x="1268476" y="1429385"/>
                </a:lnTo>
                <a:lnTo>
                  <a:pt x="1257797" y="1389507"/>
                </a:lnTo>
                <a:lnTo>
                  <a:pt x="1215770" y="1389507"/>
                </a:lnTo>
                <a:lnTo>
                  <a:pt x="1207156" y="1379783"/>
                </a:lnTo>
                <a:close/>
              </a:path>
              <a:path w="1268729" h="1429385">
                <a:moveTo>
                  <a:pt x="1226631" y="1362562"/>
                </a:moveTo>
                <a:lnTo>
                  <a:pt x="1207156" y="1379783"/>
                </a:lnTo>
                <a:lnTo>
                  <a:pt x="1215770" y="1389507"/>
                </a:lnTo>
                <a:lnTo>
                  <a:pt x="1235202" y="1372235"/>
                </a:lnTo>
                <a:lnTo>
                  <a:pt x="1226631" y="1362562"/>
                </a:lnTo>
                <a:close/>
              </a:path>
              <a:path w="1268729" h="1429385">
                <a:moveTo>
                  <a:pt x="1245996" y="1345438"/>
                </a:moveTo>
                <a:lnTo>
                  <a:pt x="1226631" y="1362562"/>
                </a:lnTo>
                <a:lnTo>
                  <a:pt x="1235202" y="1372235"/>
                </a:lnTo>
                <a:lnTo>
                  <a:pt x="1215770" y="1389507"/>
                </a:lnTo>
                <a:lnTo>
                  <a:pt x="1257797" y="1389507"/>
                </a:lnTo>
                <a:lnTo>
                  <a:pt x="1245996" y="1345438"/>
                </a:lnTo>
                <a:close/>
              </a:path>
              <a:path w="1268729" h="1429385">
                <a:moveTo>
                  <a:pt x="19303" y="0"/>
                </a:moveTo>
                <a:lnTo>
                  <a:pt x="0" y="17272"/>
                </a:lnTo>
                <a:lnTo>
                  <a:pt x="1207156" y="1379783"/>
                </a:lnTo>
                <a:lnTo>
                  <a:pt x="1226631" y="1362562"/>
                </a:lnTo>
                <a:lnTo>
                  <a:pt x="19303" y="0"/>
                </a:lnTo>
                <a:close/>
              </a:path>
            </a:pathLst>
          </a:custGeom>
          <a:solidFill>
            <a:srgbClr val="000000"/>
          </a:solidFill>
        </p:spPr>
        <p:txBody>
          <a:bodyPr wrap="square" lIns="0" tIns="0" rIns="0" bIns="0" rtlCol="0"/>
          <a:lstStyle/>
          <a:p>
            <a:endParaRPr sz="1350"/>
          </a:p>
        </p:txBody>
      </p:sp>
      <p:sp>
        <p:nvSpPr>
          <p:cNvPr id="47" name="object 47"/>
          <p:cNvSpPr/>
          <p:nvPr/>
        </p:nvSpPr>
        <p:spPr>
          <a:xfrm>
            <a:off x="4438460" y="1326071"/>
            <a:ext cx="952500" cy="1594485"/>
          </a:xfrm>
          <a:custGeom>
            <a:avLst/>
            <a:gdLst/>
            <a:ahLst/>
            <a:cxnLst/>
            <a:rect l="l" t="t" r="r" b="b"/>
            <a:pathLst>
              <a:path w="1270000" h="2125979">
                <a:moveTo>
                  <a:pt x="1219188" y="2065315"/>
                </a:moveTo>
                <a:lnTo>
                  <a:pt x="1196848" y="2078608"/>
                </a:lnTo>
                <a:lnTo>
                  <a:pt x="1270000" y="2125598"/>
                </a:lnTo>
                <a:lnTo>
                  <a:pt x="1266401" y="2076449"/>
                </a:lnTo>
                <a:lnTo>
                  <a:pt x="1225803" y="2076449"/>
                </a:lnTo>
                <a:lnTo>
                  <a:pt x="1219188" y="2065315"/>
                </a:lnTo>
                <a:close/>
              </a:path>
              <a:path w="1270000" h="2125979">
                <a:moveTo>
                  <a:pt x="1241406" y="2052094"/>
                </a:moveTo>
                <a:lnTo>
                  <a:pt x="1219188" y="2065315"/>
                </a:lnTo>
                <a:lnTo>
                  <a:pt x="1225803" y="2076449"/>
                </a:lnTo>
                <a:lnTo>
                  <a:pt x="1248028" y="2063241"/>
                </a:lnTo>
                <a:lnTo>
                  <a:pt x="1241406" y="2052094"/>
                </a:lnTo>
                <a:close/>
              </a:path>
              <a:path w="1270000" h="2125979">
                <a:moveTo>
                  <a:pt x="1263650" y="2038857"/>
                </a:moveTo>
                <a:lnTo>
                  <a:pt x="1241406" y="2052094"/>
                </a:lnTo>
                <a:lnTo>
                  <a:pt x="1248028" y="2063241"/>
                </a:lnTo>
                <a:lnTo>
                  <a:pt x="1225803" y="2076449"/>
                </a:lnTo>
                <a:lnTo>
                  <a:pt x="1266401" y="2076449"/>
                </a:lnTo>
                <a:lnTo>
                  <a:pt x="1263650" y="2038857"/>
                </a:lnTo>
                <a:close/>
              </a:path>
              <a:path w="1270000" h="2125979">
                <a:moveTo>
                  <a:pt x="22351" y="0"/>
                </a:moveTo>
                <a:lnTo>
                  <a:pt x="0" y="13207"/>
                </a:lnTo>
                <a:lnTo>
                  <a:pt x="1219188" y="2065315"/>
                </a:lnTo>
                <a:lnTo>
                  <a:pt x="1241406" y="2052094"/>
                </a:lnTo>
                <a:lnTo>
                  <a:pt x="22351" y="0"/>
                </a:lnTo>
                <a:close/>
              </a:path>
            </a:pathLst>
          </a:custGeom>
          <a:solidFill>
            <a:srgbClr val="000000"/>
          </a:solidFill>
        </p:spPr>
        <p:txBody>
          <a:bodyPr wrap="square" lIns="0" tIns="0" rIns="0" bIns="0" rtlCol="0"/>
          <a:lstStyle/>
          <a:p>
            <a:endParaRPr sz="1350"/>
          </a:p>
        </p:txBody>
      </p:sp>
      <p:sp>
        <p:nvSpPr>
          <p:cNvPr id="48" name="object 48"/>
          <p:cNvSpPr/>
          <p:nvPr/>
        </p:nvSpPr>
        <p:spPr>
          <a:xfrm>
            <a:off x="4446555" y="1836801"/>
            <a:ext cx="944404" cy="63341"/>
          </a:xfrm>
          <a:custGeom>
            <a:avLst/>
            <a:gdLst/>
            <a:ahLst/>
            <a:cxnLst/>
            <a:rect l="l" t="t" r="r" b="b"/>
            <a:pathLst>
              <a:path w="1259204" h="84455">
                <a:moveTo>
                  <a:pt x="1182624" y="6731"/>
                </a:moveTo>
                <a:lnTo>
                  <a:pt x="1181905" y="32537"/>
                </a:lnTo>
                <a:lnTo>
                  <a:pt x="1194816" y="32893"/>
                </a:lnTo>
                <a:lnTo>
                  <a:pt x="1194054" y="58801"/>
                </a:lnTo>
                <a:lnTo>
                  <a:pt x="1181175" y="58801"/>
                </a:lnTo>
                <a:lnTo>
                  <a:pt x="1180464" y="84328"/>
                </a:lnTo>
                <a:lnTo>
                  <a:pt x="1235228" y="58801"/>
                </a:lnTo>
                <a:lnTo>
                  <a:pt x="1194054" y="58801"/>
                </a:lnTo>
                <a:lnTo>
                  <a:pt x="1181185" y="58446"/>
                </a:lnTo>
                <a:lnTo>
                  <a:pt x="1235989" y="58446"/>
                </a:lnTo>
                <a:lnTo>
                  <a:pt x="1259205" y="47625"/>
                </a:lnTo>
                <a:lnTo>
                  <a:pt x="1182624" y="6731"/>
                </a:lnTo>
                <a:close/>
              </a:path>
              <a:path w="1259204" h="84455">
                <a:moveTo>
                  <a:pt x="1181905" y="32537"/>
                </a:moveTo>
                <a:lnTo>
                  <a:pt x="1181185" y="58446"/>
                </a:lnTo>
                <a:lnTo>
                  <a:pt x="1194054" y="58801"/>
                </a:lnTo>
                <a:lnTo>
                  <a:pt x="1194816" y="32893"/>
                </a:lnTo>
                <a:lnTo>
                  <a:pt x="1181905" y="32537"/>
                </a:lnTo>
                <a:close/>
              </a:path>
              <a:path w="1259204" h="84455">
                <a:moveTo>
                  <a:pt x="762" y="0"/>
                </a:moveTo>
                <a:lnTo>
                  <a:pt x="0" y="25908"/>
                </a:lnTo>
                <a:lnTo>
                  <a:pt x="1181185" y="58446"/>
                </a:lnTo>
                <a:lnTo>
                  <a:pt x="1181905" y="32537"/>
                </a:lnTo>
                <a:lnTo>
                  <a:pt x="762" y="0"/>
                </a:lnTo>
                <a:close/>
              </a:path>
            </a:pathLst>
          </a:custGeom>
          <a:solidFill>
            <a:srgbClr val="000000"/>
          </a:solidFill>
        </p:spPr>
        <p:txBody>
          <a:bodyPr wrap="square" lIns="0" tIns="0" rIns="0" bIns="0" rtlCol="0"/>
          <a:lstStyle/>
          <a:p>
            <a:endParaRPr sz="1350"/>
          </a:p>
        </p:txBody>
      </p:sp>
      <p:sp>
        <p:nvSpPr>
          <p:cNvPr id="49" name="object 49"/>
          <p:cNvSpPr/>
          <p:nvPr/>
        </p:nvSpPr>
        <p:spPr>
          <a:xfrm>
            <a:off x="4441984" y="1838134"/>
            <a:ext cx="949166" cy="558165"/>
          </a:xfrm>
          <a:custGeom>
            <a:avLst/>
            <a:gdLst/>
            <a:ahLst/>
            <a:cxnLst/>
            <a:rect l="l" t="t" r="r" b="b"/>
            <a:pathLst>
              <a:path w="1265554" h="744219">
                <a:moveTo>
                  <a:pt x="1191604" y="716227"/>
                </a:moveTo>
                <a:lnTo>
                  <a:pt x="1178559" y="738631"/>
                </a:lnTo>
                <a:lnTo>
                  <a:pt x="1265301" y="744092"/>
                </a:lnTo>
                <a:lnTo>
                  <a:pt x="1251313" y="722756"/>
                </a:lnTo>
                <a:lnTo>
                  <a:pt x="1202816" y="722756"/>
                </a:lnTo>
                <a:lnTo>
                  <a:pt x="1191604" y="716227"/>
                </a:lnTo>
                <a:close/>
              </a:path>
              <a:path w="1265554" h="744219">
                <a:moveTo>
                  <a:pt x="1204635" y="693847"/>
                </a:moveTo>
                <a:lnTo>
                  <a:pt x="1191604" y="716227"/>
                </a:lnTo>
                <a:lnTo>
                  <a:pt x="1202816" y="722756"/>
                </a:lnTo>
                <a:lnTo>
                  <a:pt x="1215897" y="700404"/>
                </a:lnTo>
                <a:lnTo>
                  <a:pt x="1204635" y="693847"/>
                </a:lnTo>
                <a:close/>
              </a:path>
              <a:path w="1265554" h="744219">
                <a:moveTo>
                  <a:pt x="1217676" y="671449"/>
                </a:moveTo>
                <a:lnTo>
                  <a:pt x="1204635" y="693847"/>
                </a:lnTo>
                <a:lnTo>
                  <a:pt x="1215897" y="700404"/>
                </a:lnTo>
                <a:lnTo>
                  <a:pt x="1202816" y="722756"/>
                </a:lnTo>
                <a:lnTo>
                  <a:pt x="1251313" y="722756"/>
                </a:lnTo>
                <a:lnTo>
                  <a:pt x="1217676" y="671449"/>
                </a:lnTo>
                <a:close/>
              </a:path>
              <a:path w="1265554" h="744219">
                <a:moveTo>
                  <a:pt x="12953" y="0"/>
                </a:moveTo>
                <a:lnTo>
                  <a:pt x="0" y="22351"/>
                </a:lnTo>
                <a:lnTo>
                  <a:pt x="1191604" y="716227"/>
                </a:lnTo>
                <a:lnTo>
                  <a:pt x="1204635" y="693847"/>
                </a:lnTo>
                <a:lnTo>
                  <a:pt x="12953" y="0"/>
                </a:lnTo>
                <a:close/>
              </a:path>
            </a:pathLst>
          </a:custGeom>
          <a:solidFill>
            <a:srgbClr val="000000"/>
          </a:solidFill>
        </p:spPr>
        <p:txBody>
          <a:bodyPr wrap="square" lIns="0" tIns="0" rIns="0" bIns="0" rtlCol="0"/>
          <a:lstStyle/>
          <a:p>
            <a:endParaRPr sz="1350"/>
          </a:p>
        </p:txBody>
      </p:sp>
      <p:sp>
        <p:nvSpPr>
          <p:cNvPr id="50" name="object 50"/>
          <p:cNvSpPr/>
          <p:nvPr/>
        </p:nvSpPr>
        <p:spPr>
          <a:xfrm>
            <a:off x="4439506" y="1840135"/>
            <a:ext cx="951548" cy="1080135"/>
          </a:xfrm>
          <a:custGeom>
            <a:avLst/>
            <a:gdLst/>
            <a:ahLst/>
            <a:cxnLst/>
            <a:rect l="l" t="t" r="r" b="b"/>
            <a:pathLst>
              <a:path w="1268729" h="1440179">
                <a:moveTo>
                  <a:pt x="1207574" y="1389915"/>
                </a:moveTo>
                <a:lnTo>
                  <a:pt x="1188085" y="1407033"/>
                </a:lnTo>
                <a:lnTo>
                  <a:pt x="1268603" y="1439672"/>
                </a:lnTo>
                <a:lnTo>
                  <a:pt x="1258072" y="1399667"/>
                </a:lnTo>
                <a:lnTo>
                  <a:pt x="1216152" y="1399667"/>
                </a:lnTo>
                <a:lnTo>
                  <a:pt x="1207574" y="1389915"/>
                </a:lnTo>
                <a:close/>
              </a:path>
              <a:path w="1268729" h="1440179">
                <a:moveTo>
                  <a:pt x="1227045" y="1372815"/>
                </a:moveTo>
                <a:lnTo>
                  <a:pt x="1207574" y="1389915"/>
                </a:lnTo>
                <a:lnTo>
                  <a:pt x="1216152" y="1399667"/>
                </a:lnTo>
                <a:lnTo>
                  <a:pt x="1235583" y="1382522"/>
                </a:lnTo>
                <a:lnTo>
                  <a:pt x="1227045" y="1372815"/>
                </a:lnTo>
                <a:close/>
              </a:path>
              <a:path w="1268729" h="1440179">
                <a:moveTo>
                  <a:pt x="1246505" y="1355725"/>
                </a:moveTo>
                <a:lnTo>
                  <a:pt x="1227045" y="1372815"/>
                </a:lnTo>
                <a:lnTo>
                  <a:pt x="1235583" y="1382522"/>
                </a:lnTo>
                <a:lnTo>
                  <a:pt x="1216152" y="1399667"/>
                </a:lnTo>
                <a:lnTo>
                  <a:pt x="1258072" y="1399667"/>
                </a:lnTo>
                <a:lnTo>
                  <a:pt x="1246505" y="1355725"/>
                </a:lnTo>
                <a:close/>
              </a:path>
              <a:path w="1268729" h="1440179">
                <a:moveTo>
                  <a:pt x="19558" y="0"/>
                </a:moveTo>
                <a:lnTo>
                  <a:pt x="0" y="17017"/>
                </a:lnTo>
                <a:lnTo>
                  <a:pt x="1207574" y="1389915"/>
                </a:lnTo>
                <a:lnTo>
                  <a:pt x="1227045" y="1372815"/>
                </a:lnTo>
                <a:lnTo>
                  <a:pt x="19558" y="0"/>
                </a:lnTo>
                <a:close/>
              </a:path>
            </a:pathLst>
          </a:custGeom>
          <a:solidFill>
            <a:srgbClr val="000000"/>
          </a:solidFill>
        </p:spPr>
        <p:txBody>
          <a:bodyPr wrap="square" lIns="0" tIns="0" rIns="0" bIns="0" rtlCol="0"/>
          <a:lstStyle/>
          <a:p>
            <a:endParaRPr sz="1350"/>
          </a:p>
        </p:txBody>
      </p:sp>
      <p:sp>
        <p:nvSpPr>
          <p:cNvPr id="51" name="object 51"/>
          <p:cNvSpPr/>
          <p:nvPr/>
        </p:nvSpPr>
        <p:spPr>
          <a:xfrm>
            <a:off x="4446841" y="2890742"/>
            <a:ext cx="944404" cy="58579"/>
          </a:xfrm>
          <a:custGeom>
            <a:avLst/>
            <a:gdLst/>
            <a:ahLst/>
            <a:cxnLst/>
            <a:rect l="l" t="t" r="r" b="b"/>
            <a:pathLst>
              <a:path w="1259204" h="78104">
                <a:moveTo>
                  <a:pt x="1233043" y="25907"/>
                </a:moveTo>
                <a:lnTo>
                  <a:pt x="1194053" y="25907"/>
                </a:lnTo>
                <a:lnTo>
                  <a:pt x="1194053" y="51815"/>
                </a:lnTo>
                <a:lnTo>
                  <a:pt x="1181142" y="51844"/>
                </a:lnTo>
                <a:lnTo>
                  <a:pt x="1181227" y="77724"/>
                </a:lnTo>
                <a:lnTo>
                  <a:pt x="1258824" y="38734"/>
                </a:lnTo>
                <a:lnTo>
                  <a:pt x="1233043" y="25907"/>
                </a:lnTo>
                <a:close/>
              </a:path>
              <a:path w="1259204" h="78104">
                <a:moveTo>
                  <a:pt x="1181057" y="25937"/>
                </a:moveTo>
                <a:lnTo>
                  <a:pt x="0" y="28575"/>
                </a:lnTo>
                <a:lnTo>
                  <a:pt x="0" y="54482"/>
                </a:lnTo>
                <a:lnTo>
                  <a:pt x="1181142" y="51844"/>
                </a:lnTo>
                <a:lnTo>
                  <a:pt x="1181057" y="25937"/>
                </a:lnTo>
                <a:close/>
              </a:path>
              <a:path w="1259204" h="78104">
                <a:moveTo>
                  <a:pt x="1194053" y="25907"/>
                </a:moveTo>
                <a:lnTo>
                  <a:pt x="1181057" y="25937"/>
                </a:lnTo>
                <a:lnTo>
                  <a:pt x="1181142" y="51844"/>
                </a:lnTo>
                <a:lnTo>
                  <a:pt x="1194053" y="51815"/>
                </a:lnTo>
                <a:lnTo>
                  <a:pt x="1194053" y="25907"/>
                </a:lnTo>
                <a:close/>
              </a:path>
              <a:path w="1259204" h="78104">
                <a:moveTo>
                  <a:pt x="1180973" y="0"/>
                </a:moveTo>
                <a:lnTo>
                  <a:pt x="1181057" y="25937"/>
                </a:lnTo>
                <a:lnTo>
                  <a:pt x="1233043" y="25907"/>
                </a:lnTo>
                <a:lnTo>
                  <a:pt x="1180973" y="0"/>
                </a:lnTo>
                <a:close/>
              </a:path>
            </a:pathLst>
          </a:custGeom>
          <a:solidFill>
            <a:srgbClr val="000000"/>
          </a:solidFill>
        </p:spPr>
        <p:txBody>
          <a:bodyPr wrap="square" lIns="0" tIns="0" rIns="0" bIns="0" rtlCol="0"/>
          <a:lstStyle/>
          <a:p>
            <a:endParaRPr sz="1350"/>
          </a:p>
        </p:txBody>
      </p:sp>
      <p:sp>
        <p:nvSpPr>
          <p:cNvPr id="52" name="object 52"/>
          <p:cNvSpPr/>
          <p:nvPr/>
        </p:nvSpPr>
        <p:spPr>
          <a:xfrm>
            <a:off x="4442270" y="2403729"/>
            <a:ext cx="948690" cy="516255"/>
          </a:xfrm>
          <a:custGeom>
            <a:avLst/>
            <a:gdLst/>
            <a:ahLst/>
            <a:cxnLst/>
            <a:rect l="l" t="t" r="r" b="b"/>
            <a:pathLst>
              <a:path w="1264920" h="688339">
                <a:moveTo>
                  <a:pt x="1190329" y="662684"/>
                </a:moveTo>
                <a:lnTo>
                  <a:pt x="1178052" y="685545"/>
                </a:lnTo>
                <a:lnTo>
                  <a:pt x="1264920" y="688085"/>
                </a:lnTo>
                <a:lnTo>
                  <a:pt x="1251338" y="668782"/>
                </a:lnTo>
                <a:lnTo>
                  <a:pt x="1201674" y="668782"/>
                </a:lnTo>
                <a:lnTo>
                  <a:pt x="1190329" y="662684"/>
                </a:lnTo>
                <a:close/>
              </a:path>
              <a:path w="1264920" h="688339">
                <a:moveTo>
                  <a:pt x="1202615" y="639807"/>
                </a:moveTo>
                <a:lnTo>
                  <a:pt x="1190329" y="662684"/>
                </a:lnTo>
                <a:lnTo>
                  <a:pt x="1201674" y="668782"/>
                </a:lnTo>
                <a:lnTo>
                  <a:pt x="1213993" y="645921"/>
                </a:lnTo>
                <a:lnTo>
                  <a:pt x="1202615" y="639807"/>
                </a:lnTo>
                <a:close/>
              </a:path>
              <a:path w="1264920" h="688339">
                <a:moveTo>
                  <a:pt x="1214882" y="616965"/>
                </a:moveTo>
                <a:lnTo>
                  <a:pt x="1202615" y="639807"/>
                </a:lnTo>
                <a:lnTo>
                  <a:pt x="1213993" y="645921"/>
                </a:lnTo>
                <a:lnTo>
                  <a:pt x="1201674" y="668782"/>
                </a:lnTo>
                <a:lnTo>
                  <a:pt x="1251338" y="668782"/>
                </a:lnTo>
                <a:lnTo>
                  <a:pt x="1214882" y="616965"/>
                </a:lnTo>
                <a:close/>
              </a:path>
              <a:path w="1264920" h="688339">
                <a:moveTo>
                  <a:pt x="12191" y="0"/>
                </a:moveTo>
                <a:lnTo>
                  <a:pt x="0" y="22860"/>
                </a:lnTo>
                <a:lnTo>
                  <a:pt x="1190329" y="662684"/>
                </a:lnTo>
                <a:lnTo>
                  <a:pt x="1202615" y="639807"/>
                </a:lnTo>
                <a:lnTo>
                  <a:pt x="12191" y="0"/>
                </a:lnTo>
                <a:close/>
              </a:path>
            </a:pathLst>
          </a:custGeom>
          <a:solidFill>
            <a:srgbClr val="000000"/>
          </a:solidFill>
        </p:spPr>
        <p:txBody>
          <a:bodyPr wrap="square" lIns="0" tIns="0" rIns="0" bIns="0" rtlCol="0"/>
          <a:lstStyle/>
          <a:p>
            <a:endParaRPr sz="1350"/>
          </a:p>
        </p:txBody>
      </p:sp>
      <p:sp>
        <p:nvSpPr>
          <p:cNvPr id="53" name="object 53"/>
          <p:cNvSpPr/>
          <p:nvPr/>
        </p:nvSpPr>
        <p:spPr>
          <a:xfrm>
            <a:off x="4442079" y="2396299"/>
            <a:ext cx="949166" cy="534353"/>
          </a:xfrm>
          <a:custGeom>
            <a:avLst/>
            <a:gdLst/>
            <a:ahLst/>
            <a:cxnLst/>
            <a:rect l="l" t="t" r="r" b="b"/>
            <a:pathLst>
              <a:path w="1265554" h="712470">
                <a:moveTo>
                  <a:pt x="1190953" y="26516"/>
                </a:moveTo>
                <a:lnTo>
                  <a:pt x="0" y="689737"/>
                </a:lnTo>
                <a:lnTo>
                  <a:pt x="12700" y="712343"/>
                </a:lnTo>
                <a:lnTo>
                  <a:pt x="1203541" y="49115"/>
                </a:lnTo>
                <a:lnTo>
                  <a:pt x="1190953" y="26516"/>
                </a:lnTo>
                <a:close/>
              </a:path>
              <a:path w="1265554" h="712470">
                <a:moveTo>
                  <a:pt x="1251378" y="20193"/>
                </a:moveTo>
                <a:lnTo>
                  <a:pt x="1202308" y="20193"/>
                </a:lnTo>
                <a:lnTo>
                  <a:pt x="1214881" y="42799"/>
                </a:lnTo>
                <a:lnTo>
                  <a:pt x="1203541" y="49115"/>
                </a:lnTo>
                <a:lnTo>
                  <a:pt x="1216152" y="71755"/>
                </a:lnTo>
                <a:lnTo>
                  <a:pt x="1251378" y="20193"/>
                </a:lnTo>
                <a:close/>
              </a:path>
              <a:path w="1265554" h="712470">
                <a:moveTo>
                  <a:pt x="1202308" y="20193"/>
                </a:moveTo>
                <a:lnTo>
                  <a:pt x="1190953" y="26516"/>
                </a:lnTo>
                <a:lnTo>
                  <a:pt x="1203541" y="49115"/>
                </a:lnTo>
                <a:lnTo>
                  <a:pt x="1214881" y="42799"/>
                </a:lnTo>
                <a:lnTo>
                  <a:pt x="1202308" y="20193"/>
                </a:lnTo>
                <a:close/>
              </a:path>
              <a:path w="1265554" h="712470">
                <a:moveTo>
                  <a:pt x="1265174" y="0"/>
                </a:moveTo>
                <a:lnTo>
                  <a:pt x="1178305" y="3810"/>
                </a:lnTo>
                <a:lnTo>
                  <a:pt x="1190953" y="26516"/>
                </a:lnTo>
                <a:lnTo>
                  <a:pt x="1202308" y="20193"/>
                </a:lnTo>
                <a:lnTo>
                  <a:pt x="1251378" y="20193"/>
                </a:lnTo>
                <a:lnTo>
                  <a:pt x="1265174" y="0"/>
                </a:lnTo>
                <a:close/>
              </a:path>
            </a:pathLst>
          </a:custGeom>
          <a:solidFill>
            <a:srgbClr val="000000"/>
          </a:solidFill>
        </p:spPr>
        <p:txBody>
          <a:bodyPr wrap="square" lIns="0" tIns="0" rIns="0" bIns="0" rtlCol="0"/>
          <a:lstStyle/>
          <a:p>
            <a:endParaRPr sz="1350"/>
          </a:p>
        </p:txBody>
      </p:sp>
      <p:sp>
        <p:nvSpPr>
          <p:cNvPr id="54" name="object 54"/>
          <p:cNvSpPr/>
          <p:nvPr/>
        </p:nvSpPr>
        <p:spPr>
          <a:xfrm>
            <a:off x="4439602" y="1872805"/>
            <a:ext cx="951548" cy="1056323"/>
          </a:xfrm>
          <a:custGeom>
            <a:avLst/>
            <a:gdLst/>
            <a:ahLst/>
            <a:cxnLst/>
            <a:rect l="l" t="t" r="r" b="b"/>
            <a:pathLst>
              <a:path w="1268729" h="1408429">
                <a:moveTo>
                  <a:pt x="1206857" y="49123"/>
                </a:moveTo>
                <a:lnTo>
                  <a:pt x="0" y="1390650"/>
                </a:lnTo>
                <a:lnTo>
                  <a:pt x="19303" y="1407921"/>
                </a:lnTo>
                <a:lnTo>
                  <a:pt x="1226100" y="66463"/>
                </a:lnTo>
                <a:lnTo>
                  <a:pt x="1206857" y="49123"/>
                </a:lnTo>
                <a:close/>
              </a:path>
              <a:path w="1268729" h="1408429">
                <a:moveTo>
                  <a:pt x="1257584" y="39497"/>
                </a:moveTo>
                <a:lnTo>
                  <a:pt x="1215516" y="39497"/>
                </a:lnTo>
                <a:lnTo>
                  <a:pt x="1234820" y="56768"/>
                </a:lnTo>
                <a:lnTo>
                  <a:pt x="1226100" y="66463"/>
                </a:lnTo>
                <a:lnTo>
                  <a:pt x="1245362" y="83820"/>
                </a:lnTo>
                <a:lnTo>
                  <a:pt x="1257584" y="39497"/>
                </a:lnTo>
                <a:close/>
              </a:path>
              <a:path w="1268729" h="1408429">
                <a:moveTo>
                  <a:pt x="1215516" y="39497"/>
                </a:moveTo>
                <a:lnTo>
                  <a:pt x="1206857" y="49123"/>
                </a:lnTo>
                <a:lnTo>
                  <a:pt x="1226100" y="66463"/>
                </a:lnTo>
                <a:lnTo>
                  <a:pt x="1234820" y="56768"/>
                </a:lnTo>
                <a:lnTo>
                  <a:pt x="1215516" y="39497"/>
                </a:lnTo>
                <a:close/>
              </a:path>
              <a:path w="1268729" h="1408429">
                <a:moveTo>
                  <a:pt x="1268476" y="0"/>
                </a:moveTo>
                <a:lnTo>
                  <a:pt x="1187577" y="31750"/>
                </a:lnTo>
                <a:lnTo>
                  <a:pt x="1206857" y="49123"/>
                </a:lnTo>
                <a:lnTo>
                  <a:pt x="1215516" y="39497"/>
                </a:lnTo>
                <a:lnTo>
                  <a:pt x="1257584" y="39497"/>
                </a:lnTo>
                <a:lnTo>
                  <a:pt x="1268476" y="0"/>
                </a:lnTo>
                <a:close/>
              </a:path>
            </a:pathLst>
          </a:custGeom>
          <a:solidFill>
            <a:srgbClr val="000000"/>
          </a:solidFill>
        </p:spPr>
        <p:txBody>
          <a:bodyPr wrap="square" lIns="0" tIns="0" rIns="0" bIns="0" rtlCol="0"/>
          <a:lstStyle/>
          <a:p>
            <a:endParaRPr sz="1350"/>
          </a:p>
        </p:txBody>
      </p:sp>
      <p:sp>
        <p:nvSpPr>
          <p:cNvPr id="55" name="object 55"/>
          <p:cNvSpPr/>
          <p:nvPr/>
        </p:nvSpPr>
        <p:spPr>
          <a:xfrm>
            <a:off x="4438554" y="1347025"/>
            <a:ext cx="952500" cy="1580198"/>
          </a:xfrm>
          <a:custGeom>
            <a:avLst/>
            <a:gdLst/>
            <a:ahLst/>
            <a:cxnLst/>
            <a:rect l="l" t="t" r="r" b="b"/>
            <a:pathLst>
              <a:path w="1270000" h="2106929">
                <a:moveTo>
                  <a:pt x="1218768" y="59998"/>
                </a:moveTo>
                <a:lnTo>
                  <a:pt x="0" y="2093467"/>
                </a:lnTo>
                <a:lnTo>
                  <a:pt x="22098" y="2106803"/>
                </a:lnTo>
                <a:lnTo>
                  <a:pt x="1241011" y="73301"/>
                </a:lnTo>
                <a:lnTo>
                  <a:pt x="1218768" y="59998"/>
                </a:lnTo>
                <a:close/>
              </a:path>
              <a:path w="1270000" h="2106929">
                <a:moveTo>
                  <a:pt x="1266144" y="48894"/>
                </a:moveTo>
                <a:lnTo>
                  <a:pt x="1225423" y="48894"/>
                </a:lnTo>
                <a:lnTo>
                  <a:pt x="1247648" y="62229"/>
                </a:lnTo>
                <a:lnTo>
                  <a:pt x="1241011" y="73301"/>
                </a:lnTo>
                <a:lnTo>
                  <a:pt x="1263268" y="86613"/>
                </a:lnTo>
                <a:lnTo>
                  <a:pt x="1266144" y="48894"/>
                </a:lnTo>
                <a:close/>
              </a:path>
              <a:path w="1270000" h="2106929">
                <a:moveTo>
                  <a:pt x="1225423" y="48894"/>
                </a:moveTo>
                <a:lnTo>
                  <a:pt x="1218768" y="59998"/>
                </a:lnTo>
                <a:lnTo>
                  <a:pt x="1241011" y="73301"/>
                </a:lnTo>
                <a:lnTo>
                  <a:pt x="1247648" y="62229"/>
                </a:lnTo>
                <a:lnTo>
                  <a:pt x="1225423" y="48894"/>
                </a:lnTo>
                <a:close/>
              </a:path>
              <a:path w="1270000" h="2106929">
                <a:moveTo>
                  <a:pt x="1269873" y="0"/>
                </a:moveTo>
                <a:lnTo>
                  <a:pt x="1196593" y="46736"/>
                </a:lnTo>
                <a:lnTo>
                  <a:pt x="1218768" y="59998"/>
                </a:lnTo>
                <a:lnTo>
                  <a:pt x="1225423" y="48894"/>
                </a:lnTo>
                <a:lnTo>
                  <a:pt x="1266144" y="48894"/>
                </a:lnTo>
                <a:lnTo>
                  <a:pt x="1269873" y="0"/>
                </a:lnTo>
                <a:close/>
              </a:path>
            </a:pathLst>
          </a:custGeom>
          <a:solidFill>
            <a:srgbClr val="000000"/>
          </a:solidFill>
        </p:spPr>
        <p:txBody>
          <a:bodyPr wrap="square" lIns="0" tIns="0" rIns="0" bIns="0" rtlCol="0"/>
          <a:lstStyle/>
          <a:p>
            <a:endParaRPr sz="1350"/>
          </a:p>
        </p:txBody>
      </p:sp>
      <p:sp>
        <p:nvSpPr>
          <p:cNvPr id="56" name="object 56"/>
          <p:cNvSpPr/>
          <p:nvPr/>
        </p:nvSpPr>
        <p:spPr>
          <a:xfrm>
            <a:off x="4441984" y="1872805"/>
            <a:ext cx="949166" cy="548640"/>
          </a:xfrm>
          <a:custGeom>
            <a:avLst/>
            <a:gdLst/>
            <a:ahLst/>
            <a:cxnLst/>
            <a:rect l="l" t="t" r="r" b="b"/>
            <a:pathLst>
              <a:path w="1265554" h="731519">
                <a:moveTo>
                  <a:pt x="1191467" y="27371"/>
                </a:moveTo>
                <a:lnTo>
                  <a:pt x="0" y="708660"/>
                </a:lnTo>
                <a:lnTo>
                  <a:pt x="12953" y="731138"/>
                </a:lnTo>
                <a:lnTo>
                  <a:pt x="1204326" y="49833"/>
                </a:lnTo>
                <a:lnTo>
                  <a:pt x="1191467" y="27371"/>
                </a:lnTo>
                <a:close/>
              </a:path>
              <a:path w="1265554" h="731519">
                <a:moveTo>
                  <a:pt x="1251343" y="20954"/>
                </a:moveTo>
                <a:lnTo>
                  <a:pt x="1202689" y="20954"/>
                </a:lnTo>
                <a:lnTo>
                  <a:pt x="1215516" y="43434"/>
                </a:lnTo>
                <a:lnTo>
                  <a:pt x="1204326" y="49833"/>
                </a:lnTo>
                <a:lnTo>
                  <a:pt x="1217167" y="72262"/>
                </a:lnTo>
                <a:lnTo>
                  <a:pt x="1251343" y="20954"/>
                </a:lnTo>
                <a:close/>
              </a:path>
              <a:path w="1265554" h="731519">
                <a:moveTo>
                  <a:pt x="1202689" y="20954"/>
                </a:moveTo>
                <a:lnTo>
                  <a:pt x="1191467" y="27371"/>
                </a:lnTo>
                <a:lnTo>
                  <a:pt x="1204326" y="49833"/>
                </a:lnTo>
                <a:lnTo>
                  <a:pt x="1215516" y="43434"/>
                </a:lnTo>
                <a:lnTo>
                  <a:pt x="1202689" y="20954"/>
                </a:lnTo>
                <a:close/>
              </a:path>
              <a:path w="1265554" h="731519">
                <a:moveTo>
                  <a:pt x="1265301" y="0"/>
                </a:moveTo>
                <a:lnTo>
                  <a:pt x="1178559" y="4825"/>
                </a:lnTo>
                <a:lnTo>
                  <a:pt x="1191467" y="27371"/>
                </a:lnTo>
                <a:lnTo>
                  <a:pt x="1202689" y="20954"/>
                </a:lnTo>
                <a:lnTo>
                  <a:pt x="1251343" y="20954"/>
                </a:lnTo>
                <a:lnTo>
                  <a:pt x="1265301" y="0"/>
                </a:lnTo>
                <a:close/>
              </a:path>
            </a:pathLst>
          </a:custGeom>
          <a:solidFill>
            <a:srgbClr val="000000"/>
          </a:solidFill>
        </p:spPr>
        <p:txBody>
          <a:bodyPr wrap="square" lIns="0" tIns="0" rIns="0" bIns="0" rtlCol="0"/>
          <a:lstStyle/>
          <a:p>
            <a:endParaRPr sz="1350"/>
          </a:p>
        </p:txBody>
      </p:sp>
      <p:sp>
        <p:nvSpPr>
          <p:cNvPr id="57" name="object 57"/>
          <p:cNvSpPr/>
          <p:nvPr/>
        </p:nvSpPr>
        <p:spPr>
          <a:xfrm>
            <a:off x="4439602" y="1347025"/>
            <a:ext cx="951548" cy="1072039"/>
          </a:xfrm>
          <a:custGeom>
            <a:avLst/>
            <a:gdLst/>
            <a:ahLst/>
            <a:cxnLst/>
            <a:rect l="l" t="t" r="r" b="b"/>
            <a:pathLst>
              <a:path w="1268729" h="1429385">
                <a:moveTo>
                  <a:pt x="1207198" y="49553"/>
                </a:moveTo>
                <a:lnTo>
                  <a:pt x="0" y="1412113"/>
                </a:lnTo>
                <a:lnTo>
                  <a:pt x="19303" y="1429257"/>
                </a:lnTo>
                <a:lnTo>
                  <a:pt x="1226589" y="66742"/>
                </a:lnTo>
                <a:lnTo>
                  <a:pt x="1207198" y="49553"/>
                </a:lnTo>
                <a:close/>
              </a:path>
              <a:path w="1268729" h="1429385">
                <a:moveTo>
                  <a:pt x="1257797" y="39877"/>
                </a:moveTo>
                <a:lnTo>
                  <a:pt x="1215770" y="39877"/>
                </a:lnTo>
                <a:lnTo>
                  <a:pt x="1235202" y="57023"/>
                </a:lnTo>
                <a:lnTo>
                  <a:pt x="1226589" y="66742"/>
                </a:lnTo>
                <a:lnTo>
                  <a:pt x="1245996" y="83946"/>
                </a:lnTo>
                <a:lnTo>
                  <a:pt x="1257797" y="39877"/>
                </a:lnTo>
                <a:close/>
              </a:path>
              <a:path w="1268729" h="1429385">
                <a:moveTo>
                  <a:pt x="1215770" y="39877"/>
                </a:moveTo>
                <a:lnTo>
                  <a:pt x="1207198" y="49553"/>
                </a:lnTo>
                <a:lnTo>
                  <a:pt x="1226589" y="66742"/>
                </a:lnTo>
                <a:lnTo>
                  <a:pt x="1235202" y="57023"/>
                </a:lnTo>
                <a:lnTo>
                  <a:pt x="1215770" y="39877"/>
                </a:lnTo>
                <a:close/>
              </a:path>
              <a:path w="1268729" h="1429385">
                <a:moveTo>
                  <a:pt x="1268476" y="0"/>
                </a:moveTo>
                <a:lnTo>
                  <a:pt x="1187830" y="32385"/>
                </a:lnTo>
                <a:lnTo>
                  <a:pt x="1207198" y="49553"/>
                </a:lnTo>
                <a:lnTo>
                  <a:pt x="1215770" y="39877"/>
                </a:lnTo>
                <a:lnTo>
                  <a:pt x="1257797" y="39877"/>
                </a:lnTo>
                <a:lnTo>
                  <a:pt x="1268476" y="0"/>
                </a:lnTo>
                <a:close/>
              </a:path>
            </a:pathLst>
          </a:custGeom>
          <a:solidFill>
            <a:srgbClr val="000000"/>
          </a:solidFill>
        </p:spPr>
        <p:txBody>
          <a:bodyPr wrap="square" lIns="0" tIns="0" rIns="0" bIns="0" rtlCol="0"/>
          <a:lstStyle/>
          <a:p>
            <a:endParaRPr sz="1350"/>
          </a:p>
        </p:txBody>
      </p:sp>
      <p:sp>
        <p:nvSpPr>
          <p:cNvPr id="58" name="object 58"/>
          <p:cNvSpPr/>
          <p:nvPr/>
        </p:nvSpPr>
        <p:spPr>
          <a:xfrm>
            <a:off x="6864286" y="1786509"/>
            <a:ext cx="349568" cy="58579"/>
          </a:xfrm>
          <a:custGeom>
            <a:avLst/>
            <a:gdLst/>
            <a:ahLst/>
            <a:cxnLst/>
            <a:rect l="l" t="t" r="r" b="b"/>
            <a:pathLst>
              <a:path w="466090" h="78105">
                <a:moveTo>
                  <a:pt x="388239" y="0"/>
                </a:moveTo>
                <a:lnTo>
                  <a:pt x="388239" y="77724"/>
                </a:lnTo>
                <a:lnTo>
                  <a:pt x="440055" y="51815"/>
                </a:lnTo>
                <a:lnTo>
                  <a:pt x="401193" y="51815"/>
                </a:lnTo>
                <a:lnTo>
                  <a:pt x="401193" y="25908"/>
                </a:lnTo>
                <a:lnTo>
                  <a:pt x="440055" y="25908"/>
                </a:lnTo>
                <a:lnTo>
                  <a:pt x="388239" y="0"/>
                </a:lnTo>
                <a:close/>
              </a:path>
              <a:path w="466090" h="78105">
                <a:moveTo>
                  <a:pt x="388239" y="25908"/>
                </a:moveTo>
                <a:lnTo>
                  <a:pt x="0" y="25908"/>
                </a:lnTo>
                <a:lnTo>
                  <a:pt x="0" y="51815"/>
                </a:lnTo>
                <a:lnTo>
                  <a:pt x="388239" y="51815"/>
                </a:lnTo>
                <a:lnTo>
                  <a:pt x="388239" y="25908"/>
                </a:lnTo>
                <a:close/>
              </a:path>
              <a:path w="466090" h="78105">
                <a:moveTo>
                  <a:pt x="440055" y="25908"/>
                </a:moveTo>
                <a:lnTo>
                  <a:pt x="401193" y="25908"/>
                </a:lnTo>
                <a:lnTo>
                  <a:pt x="401193" y="51815"/>
                </a:lnTo>
                <a:lnTo>
                  <a:pt x="440055" y="51815"/>
                </a:lnTo>
                <a:lnTo>
                  <a:pt x="465963" y="38862"/>
                </a:lnTo>
                <a:lnTo>
                  <a:pt x="440055" y="25908"/>
                </a:lnTo>
                <a:close/>
              </a:path>
            </a:pathLst>
          </a:custGeom>
          <a:solidFill>
            <a:srgbClr val="000000"/>
          </a:solidFill>
        </p:spPr>
        <p:txBody>
          <a:bodyPr wrap="square" lIns="0" tIns="0" rIns="0" bIns="0" rtlCol="0"/>
          <a:lstStyle/>
          <a:p>
            <a:endParaRPr sz="1350"/>
          </a:p>
        </p:txBody>
      </p:sp>
      <p:sp>
        <p:nvSpPr>
          <p:cNvPr id="59" name="object 59"/>
          <p:cNvSpPr/>
          <p:nvPr/>
        </p:nvSpPr>
        <p:spPr>
          <a:xfrm>
            <a:off x="6864286" y="2417445"/>
            <a:ext cx="349568" cy="58579"/>
          </a:xfrm>
          <a:custGeom>
            <a:avLst/>
            <a:gdLst/>
            <a:ahLst/>
            <a:cxnLst/>
            <a:rect l="l" t="t" r="r" b="b"/>
            <a:pathLst>
              <a:path w="466090" h="78104">
                <a:moveTo>
                  <a:pt x="388239" y="0"/>
                </a:moveTo>
                <a:lnTo>
                  <a:pt x="388239" y="77724"/>
                </a:lnTo>
                <a:lnTo>
                  <a:pt x="440055" y="51815"/>
                </a:lnTo>
                <a:lnTo>
                  <a:pt x="401193" y="51815"/>
                </a:lnTo>
                <a:lnTo>
                  <a:pt x="401193" y="25907"/>
                </a:lnTo>
                <a:lnTo>
                  <a:pt x="440054" y="25907"/>
                </a:lnTo>
                <a:lnTo>
                  <a:pt x="388239" y="0"/>
                </a:lnTo>
                <a:close/>
              </a:path>
              <a:path w="466090" h="78104">
                <a:moveTo>
                  <a:pt x="388239" y="25907"/>
                </a:moveTo>
                <a:lnTo>
                  <a:pt x="0" y="25907"/>
                </a:lnTo>
                <a:lnTo>
                  <a:pt x="0" y="51815"/>
                </a:lnTo>
                <a:lnTo>
                  <a:pt x="388239" y="51815"/>
                </a:lnTo>
                <a:lnTo>
                  <a:pt x="388239" y="25907"/>
                </a:lnTo>
                <a:close/>
              </a:path>
              <a:path w="466090" h="78104">
                <a:moveTo>
                  <a:pt x="440054" y="25907"/>
                </a:moveTo>
                <a:lnTo>
                  <a:pt x="401193" y="25907"/>
                </a:lnTo>
                <a:lnTo>
                  <a:pt x="401193" y="51815"/>
                </a:lnTo>
                <a:lnTo>
                  <a:pt x="440055" y="51815"/>
                </a:lnTo>
                <a:lnTo>
                  <a:pt x="465963" y="38862"/>
                </a:lnTo>
                <a:lnTo>
                  <a:pt x="440054" y="25907"/>
                </a:lnTo>
                <a:close/>
              </a:path>
            </a:pathLst>
          </a:custGeom>
          <a:solidFill>
            <a:srgbClr val="000000"/>
          </a:solidFill>
        </p:spPr>
        <p:txBody>
          <a:bodyPr wrap="square" lIns="0" tIns="0" rIns="0" bIns="0" rtlCol="0"/>
          <a:lstStyle/>
          <a:p>
            <a:endParaRPr sz="1350"/>
          </a:p>
        </p:txBody>
      </p:sp>
      <p:sp>
        <p:nvSpPr>
          <p:cNvPr id="60" name="object 60"/>
          <p:cNvSpPr/>
          <p:nvPr/>
        </p:nvSpPr>
        <p:spPr>
          <a:xfrm>
            <a:off x="3130105" y="2376582"/>
            <a:ext cx="934403" cy="58579"/>
          </a:xfrm>
          <a:custGeom>
            <a:avLst/>
            <a:gdLst/>
            <a:ahLst/>
            <a:cxnLst/>
            <a:rect l="l" t="t" r="r" b="b"/>
            <a:pathLst>
              <a:path w="1245870" h="78105">
                <a:moveTo>
                  <a:pt x="1219922" y="25781"/>
                </a:moveTo>
                <a:lnTo>
                  <a:pt x="1180846" y="25781"/>
                </a:lnTo>
                <a:lnTo>
                  <a:pt x="1180973" y="51688"/>
                </a:lnTo>
                <a:lnTo>
                  <a:pt x="1167934" y="51746"/>
                </a:lnTo>
                <a:lnTo>
                  <a:pt x="1168018" y="77724"/>
                </a:lnTo>
                <a:lnTo>
                  <a:pt x="1245615" y="38481"/>
                </a:lnTo>
                <a:lnTo>
                  <a:pt x="1219922" y="25781"/>
                </a:lnTo>
                <a:close/>
              </a:path>
              <a:path w="1245870" h="78105">
                <a:moveTo>
                  <a:pt x="1167849" y="25838"/>
                </a:moveTo>
                <a:lnTo>
                  <a:pt x="0" y="30987"/>
                </a:lnTo>
                <a:lnTo>
                  <a:pt x="0" y="56896"/>
                </a:lnTo>
                <a:lnTo>
                  <a:pt x="1167934" y="51746"/>
                </a:lnTo>
                <a:lnTo>
                  <a:pt x="1167849" y="25838"/>
                </a:lnTo>
                <a:close/>
              </a:path>
              <a:path w="1245870" h="78105">
                <a:moveTo>
                  <a:pt x="1180846" y="25781"/>
                </a:moveTo>
                <a:lnTo>
                  <a:pt x="1167849" y="25838"/>
                </a:lnTo>
                <a:lnTo>
                  <a:pt x="1167934" y="51746"/>
                </a:lnTo>
                <a:lnTo>
                  <a:pt x="1180973" y="51688"/>
                </a:lnTo>
                <a:lnTo>
                  <a:pt x="1180846" y="25781"/>
                </a:lnTo>
                <a:close/>
              </a:path>
              <a:path w="1245870" h="78105">
                <a:moveTo>
                  <a:pt x="1167764" y="0"/>
                </a:moveTo>
                <a:lnTo>
                  <a:pt x="1167849" y="25838"/>
                </a:lnTo>
                <a:lnTo>
                  <a:pt x="1219922" y="25781"/>
                </a:lnTo>
                <a:lnTo>
                  <a:pt x="1167764" y="0"/>
                </a:lnTo>
                <a:close/>
              </a:path>
            </a:pathLst>
          </a:custGeom>
          <a:solidFill>
            <a:srgbClr val="000000"/>
          </a:solidFill>
        </p:spPr>
        <p:txBody>
          <a:bodyPr wrap="square" lIns="0" tIns="0" rIns="0" bIns="0" rtlCol="0"/>
          <a:lstStyle/>
          <a:p>
            <a:endParaRPr sz="1350"/>
          </a:p>
        </p:txBody>
      </p:sp>
      <p:sp>
        <p:nvSpPr>
          <p:cNvPr id="61" name="object 61"/>
          <p:cNvSpPr/>
          <p:nvPr/>
        </p:nvSpPr>
        <p:spPr>
          <a:xfrm>
            <a:off x="4473130" y="2366295"/>
            <a:ext cx="934403" cy="58579"/>
          </a:xfrm>
          <a:custGeom>
            <a:avLst/>
            <a:gdLst/>
            <a:ahLst/>
            <a:cxnLst/>
            <a:rect l="l" t="t" r="r" b="b"/>
            <a:pathLst>
              <a:path w="1245870" h="78105">
                <a:moveTo>
                  <a:pt x="1219922" y="25780"/>
                </a:moveTo>
                <a:lnTo>
                  <a:pt x="1180846" y="25780"/>
                </a:lnTo>
                <a:lnTo>
                  <a:pt x="1180973" y="51688"/>
                </a:lnTo>
                <a:lnTo>
                  <a:pt x="1167934" y="51746"/>
                </a:lnTo>
                <a:lnTo>
                  <a:pt x="1168018" y="77724"/>
                </a:lnTo>
                <a:lnTo>
                  <a:pt x="1245615" y="38480"/>
                </a:lnTo>
                <a:lnTo>
                  <a:pt x="1219922" y="25780"/>
                </a:lnTo>
                <a:close/>
              </a:path>
              <a:path w="1245870" h="78105">
                <a:moveTo>
                  <a:pt x="1167849" y="25838"/>
                </a:moveTo>
                <a:lnTo>
                  <a:pt x="0" y="30987"/>
                </a:lnTo>
                <a:lnTo>
                  <a:pt x="0" y="56896"/>
                </a:lnTo>
                <a:lnTo>
                  <a:pt x="1167934" y="51746"/>
                </a:lnTo>
                <a:lnTo>
                  <a:pt x="1167849" y="25838"/>
                </a:lnTo>
                <a:close/>
              </a:path>
              <a:path w="1245870" h="78105">
                <a:moveTo>
                  <a:pt x="1180846" y="25780"/>
                </a:moveTo>
                <a:lnTo>
                  <a:pt x="1167849" y="25838"/>
                </a:lnTo>
                <a:lnTo>
                  <a:pt x="1167934" y="51746"/>
                </a:lnTo>
                <a:lnTo>
                  <a:pt x="1180973" y="51688"/>
                </a:lnTo>
                <a:lnTo>
                  <a:pt x="1180846" y="25780"/>
                </a:lnTo>
                <a:close/>
              </a:path>
              <a:path w="1245870" h="78105">
                <a:moveTo>
                  <a:pt x="1167764" y="0"/>
                </a:moveTo>
                <a:lnTo>
                  <a:pt x="1167849" y="25838"/>
                </a:lnTo>
                <a:lnTo>
                  <a:pt x="1219922" y="25780"/>
                </a:lnTo>
                <a:lnTo>
                  <a:pt x="1167764" y="0"/>
                </a:lnTo>
                <a:close/>
              </a:path>
            </a:pathLst>
          </a:custGeom>
          <a:solidFill>
            <a:srgbClr val="000000"/>
          </a:solidFill>
        </p:spPr>
        <p:txBody>
          <a:bodyPr wrap="square" lIns="0" tIns="0" rIns="0" bIns="0" rtlCol="0"/>
          <a:lstStyle/>
          <a:p>
            <a:endParaRPr sz="1350"/>
          </a:p>
        </p:txBody>
      </p:sp>
      <p:sp>
        <p:nvSpPr>
          <p:cNvPr id="62" name="object 62"/>
          <p:cNvSpPr/>
          <p:nvPr/>
        </p:nvSpPr>
        <p:spPr>
          <a:xfrm>
            <a:off x="4441888" y="1320737"/>
            <a:ext cx="946309" cy="560070"/>
          </a:xfrm>
          <a:custGeom>
            <a:avLst/>
            <a:gdLst/>
            <a:ahLst/>
            <a:cxnLst/>
            <a:rect l="l" t="t" r="r" b="b"/>
            <a:pathLst>
              <a:path w="1261745" h="746760">
                <a:moveTo>
                  <a:pt x="1187763" y="28180"/>
                </a:moveTo>
                <a:lnTo>
                  <a:pt x="0" y="724407"/>
                </a:lnTo>
                <a:lnTo>
                  <a:pt x="13208" y="746759"/>
                </a:lnTo>
                <a:lnTo>
                  <a:pt x="1200894" y="50503"/>
                </a:lnTo>
                <a:lnTo>
                  <a:pt x="1187763" y="28180"/>
                </a:lnTo>
                <a:close/>
              </a:path>
              <a:path w="1261745" h="746760">
                <a:moveTo>
                  <a:pt x="1247309" y="21589"/>
                </a:moveTo>
                <a:lnTo>
                  <a:pt x="1199007" y="21589"/>
                </a:lnTo>
                <a:lnTo>
                  <a:pt x="1212088" y="43941"/>
                </a:lnTo>
                <a:lnTo>
                  <a:pt x="1200894" y="50503"/>
                </a:lnTo>
                <a:lnTo>
                  <a:pt x="1213993" y="72770"/>
                </a:lnTo>
                <a:lnTo>
                  <a:pt x="1247309" y="21589"/>
                </a:lnTo>
                <a:close/>
              </a:path>
              <a:path w="1261745" h="746760">
                <a:moveTo>
                  <a:pt x="1199007" y="21589"/>
                </a:moveTo>
                <a:lnTo>
                  <a:pt x="1187763" y="28180"/>
                </a:lnTo>
                <a:lnTo>
                  <a:pt x="1200894" y="50503"/>
                </a:lnTo>
                <a:lnTo>
                  <a:pt x="1212088" y="43941"/>
                </a:lnTo>
                <a:lnTo>
                  <a:pt x="1199007" y="21589"/>
                </a:lnTo>
                <a:close/>
              </a:path>
              <a:path w="1261745" h="746760">
                <a:moveTo>
                  <a:pt x="1261364" y="0"/>
                </a:moveTo>
                <a:lnTo>
                  <a:pt x="1174623" y="5841"/>
                </a:lnTo>
                <a:lnTo>
                  <a:pt x="1187763" y="28180"/>
                </a:lnTo>
                <a:lnTo>
                  <a:pt x="1199007" y="21589"/>
                </a:lnTo>
                <a:lnTo>
                  <a:pt x="1247309" y="21589"/>
                </a:lnTo>
                <a:lnTo>
                  <a:pt x="1261364" y="0"/>
                </a:lnTo>
                <a:close/>
              </a:path>
            </a:pathLst>
          </a:custGeom>
          <a:solidFill>
            <a:srgbClr val="000000"/>
          </a:solidFill>
        </p:spPr>
        <p:txBody>
          <a:bodyPr wrap="square" lIns="0" tIns="0" rIns="0" bIns="0" rtlCol="0"/>
          <a:lstStyle/>
          <a:p>
            <a:endParaRPr sz="1350"/>
          </a:p>
        </p:txBody>
      </p:sp>
      <p:sp>
        <p:nvSpPr>
          <p:cNvPr id="66" name="object 66"/>
          <p:cNvSpPr/>
          <p:nvPr/>
        </p:nvSpPr>
        <p:spPr>
          <a:xfrm>
            <a:off x="4297109" y="1843755"/>
            <a:ext cx="62103" cy="62102"/>
          </a:xfrm>
          <a:prstGeom prst="rect">
            <a:avLst/>
          </a:prstGeom>
          <a:blipFill>
            <a:blip r:embed="rId6" cstate="print"/>
            <a:stretch>
              <a:fillRect/>
            </a:stretch>
          </a:blipFill>
        </p:spPr>
        <p:txBody>
          <a:bodyPr wrap="square" lIns="0" tIns="0" rIns="0" bIns="0" rtlCol="0"/>
          <a:lstStyle/>
          <a:p>
            <a:endParaRPr sz="1350"/>
          </a:p>
        </p:txBody>
      </p:sp>
      <p:sp>
        <p:nvSpPr>
          <p:cNvPr id="67" name="object 67"/>
          <p:cNvSpPr/>
          <p:nvPr/>
        </p:nvSpPr>
        <p:spPr>
          <a:xfrm>
            <a:off x="4477607" y="1770411"/>
            <a:ext cx="124206" cy="124206"/>
          </a:xfrm>
          <a:prstGeom prst="rect">
            <a:avLst/>
          </a:prstGeom>
          <a:blipFill>
            <a:blip r:embed="rId7" cstate="print"/>
            <a:stretch>
              <a:fillRect/>
            </a:stretch>
          </a:blipFill>
        </p:spPr>
        <p:txBody>
          <a:bodyPr wrap="square" lIns="0" tIns="0" rIns="0" bIns="0" rtlCol="0"/>
          <a:lstStyle/>
          <a:p>
            <a:endParaRPr sz="1350"/>
          </a:p>
        </p:txBody>
      </p:sp>
      <p:sp>
        <p:nvSpPr>
          <p:cNvPr id="68" name="object 68"/>
          <p:cNvSpPr/>
          <p:nvPr/>
        </p:nvSpPr>
        <p:spPr>
          <a:xfrm>
            <a:off x="4719066" y="1684877"/>
            <a:ext cx="186309" cy="186309"/>
          </a:xfrm>
          <a:prstGeom prst="rect">
            <a:avLst/>
          </a:prstGeom>
          <a:blipFill>
            <a:blip r:embed="rId8" cstate="print"/>
            <a:stretch>
              <a:fillRect/>
            </a:stretch>
          </a:blipFill>
        </p:spPr>
        <p:txBody>
          <a:bodyPr wrap="square" lIns="0" tIns="0" rIns="0" bIns="0" rtlCol="0"/>
          <a:lstStyle/>
          <a:p>
            <a:endParaRPr sz="1350"/>
          </a:p>
        </p:txBody>
      </p:sp>
      <p:sp>
        <p:nvSpPr>
          <p:cNvPr id="70" name="object 70"/>
          <p:cNvSpPr/>
          <p:nvPr/>
        </p:nvSpPr>
        <p:spPr>
          <a:xfrm>
            <a:off x="4117085" y="1200150"/>
            <a:ext cx="271463" cy="271463"/>
          </a:xfrm>
          <a:custGeom>
            <a:avLst/>
            <a:gdLst/>
            <a:ahLst/>
            <a:cxnLst/>
            <a:rect l="l" t="t" r="r" b="b"/>
            <a:pathLst>
              <a:path w="361950" h="361950">
                <a:moveTo>
                  <a:pt x="0" y="0"/>
                </a:moveTo>
                <a:lnTo>
                  <a:pt x="361950" y="361950"/>
                </a:lnTo>
              </a:path>
            </a:pathLst>
          </a:custGeom>
          <a:ln w="76200">
            <a:solidFill>
              <a:srgbClr val="FF0000"/>
            </a:solidFill>
          </a:ln>
        </p:spPr>
        <p:txBody>
          <a:bodyPr wrap="square" lIns="0" tIns="0" rIns="0" bIns="0" rtlCol="0"/>
          <a:lstStyle/>
          <a:p>
            <a:endParaRPr sz="1350"/>
          </a:p>
        </p:txBody>
      </p:sp>
      <p:sp>
        <p:nvSpPr>
          <p:cNvPr id="71" name="object 71"/>
          <p:cNvSpPr/>
          <p:nvPr/>
        </p:nvSpPr>
        <p:spPr>
          <a:xfrm>
            <a:off x="4119372" y="1204722"/>
            <a:ext cx="271463" cy="271463"/>
          </a:xfrm>
          <a:custGeom>
            <a:avLst/>
            <a:gdLst/>
            <a:ahLst/>
            <a:cxnLst/>
            <a:rect l="l" t="t" r="r" b="b"/>
            <a:pathLst>
              <a:path w="361950" h="361950">
                <a:moveTo>
                  <a:pt x="361950" y="0"/>
                </a:moveTo>
                <a:lnTo>
                  <a:pt x="0" y="361950"/>
                </a:lnTo>
              </a:path>
            </a:pathLst>
          </a:custGeom>
          <a:ln w="76200">
            <a:solidFill>
              <a:srgbClr val="FF0000"/>
            </a:solidFill>
          </a:ln>
        </p:spPr>
        <p:txBody>
          <a:bodyPr wrap="square" lIns="0" tIns="0" rIns="0" bIns="0" rtlCol="0"/>
          <a:lstStyle/>
          <a:p>
            <a:endParaRPr sz="1350"/>
          </a:p>
        </p:txBody>
      </p:sp>
      <p:sp>
        <p:nvSpPr>
          <p:cNvPr id="72" name="object 72"/>
          <p:cNvSpPr/>
          <p:nvPr/>
        </p:nvSpPr>
        <p:spPr>
          <a:xfrm>
            <a:off x="4120515" y="2257425"/>
            <a:ext cx="271463" cy="271463"/>
          </a:xfrm>
          <a:custGeom>
            <a:avLst/>
            <a:gdLst/>
            <a:ahLst/>
            <a:cxnLst/>
            <a:rect l="l" t="t" r="r" b="b"/>
            <a:pathLst>
              <a:path w="361950" h="361950">
                <a:moveTo>
                  <a:pt x="0" y="0"/>
                </a:moveTo>
                <a:lnTo>
                  <a:pt x="361950" y="361950"/>
                </a:lnTo>
              </a:path>
            </a:pathLst>
          </a:custGeom>
          <a:ln w="76200">
            <a:solidFill>
              <a:srgbClr val="FF0000"/>
            </a:solidFill>
          </a:ln>
        </p:spPr>
        <p:txBody>
          <a:bodyPr wrap="square" lIns="0" tIns="0" rIns="0" bIns="0" rtlCol="0"/>
          <a:lstStyle/>
          <a:p>
            <a:endParaRPr sz="1350"/>
          </a:p>
        </p:txBody>
      </p:sp>
      <p:sp>
        <p:nvSpPr>
          <p:cNvPr id="73" name="object 73"/>
          <p:cNvSpPr/>
          <p:nvPr/>
        </p:nvSpPr>
        <p:spPr>
          <a:xfrm>
            <a:off x="4123943" y="2261996"/>
            <a:ext cx="271463" cy="271463"/>
          </a:xfrm>
          <a:custGeom>
            <a:avLst/>
            <a:gdLst/>
            <a:ahLst/>
            <a:cxnLst/>
            <a:rect l="l" t="t" r="r" b="b"/>
            <a:pathLst>
              <a:path w="361950" h="361950">
                <a:moveTo>
                  <a:pt x="361950" y="0"/>
                </a:moveTo>
                <a:lnTo>
                  <a:pt x="0" y="361950"/>
                </a:lnTo>
              </a:path>
            </a:pathLst>
          </a:custGeom>
          <a:ln w="76200">
            <a:solidFill>
              <a:srgbClr val="FF0000"/>
            </a:solidFill>
          </a:ln>
        </p:spPr>
        <p:txBody>
          <a:bodyPr wrap="square" lIns="0" tIns="0" rIns="0" bIns="0" rtlCol="0"/>
          <a:lstStyle/>
          <a:p>
            <a:endParaRPr sz="1350"/>
          </a:p>
        </p:txBody>
      </p:sp>
      <p:sp>
        <p:nvSpPr>
          <p:cNvPr id="74" name="object 74"/>
          <p:cNvSpPr/>
          <p:nvPr/>
        </p:nvSpPr>
        <p:spPr>
          <a:xfrm>
            <a:off x="5441823" y="2235708"/>
            <a:ext cx="271463" cy="271463"/>
          </a:xfrm>
          <a:custGeom>
            <a:avLst/>
            <a:gdLst/>
            <a:ahLst/>
            <a:cxnLst/>
            <a:rect l="l" t="t" r="r" b="b"/>
            <a:pathLst>
              <a:path w="361950" h="361950">
                <a:moveTo>
                  <a:pt x="0" y="0"/>
                </a:moveTo>
                <a:lnTo>
                  <a:pt x="361950" y="361950"/>
                </a:lnTo>
              </a:path>
            </a:pathLst>
          </a:custGeom>
          <a:ln w="76200">
            <a:solidFill>
              <a:srgbClr val="FF0000"/>
            </a:solidFill>
          </a:ln>
        </p:spPr>
        <p:txBody>
          <a:bodyPr wrap="square" lIns="0" tIns="0" rIns="0" bIns="0" rtlCol="0"/>
          <a:lstStyle/>
          <a:p>
            <a:endParaRPr sz="1350"/>
          </a:p>
        </p:txBody>
      </p:sp>
      <p:sp>
        <p:nvSpPr>
          <p:cNvPr id="75" name="object 75"/>
          <p:cNvSpPr/>
          <p:nvPr/>
        </p:nvSpPr>
        <p:spPr>
          <a:xfrm>
            <a:off x="5444108" y="2240279"/>
            <a:ext cx="271463" cy="271463"/>
          </a:xfrm>
          <a:custGeom>
            <a:avLst/>
            <a:gdLst/>
            <a:ahLst/>
            <a:cxnLst/>
            <a:rect l="l" t="t" r="r" b="b"/>
            <a:pathLst>
              <a:path w="361950" h="361950">
                <a:moveTo>
                  <a:pt x="361950" y="0"/>
                </a:moveTo>
                <a:lnTo>
                  <a:pt x="0" y="361950"/>
                </a:lnTo>
              </a:path>
            </a:pathLst>
          </a:custGeom>
          <a:ln w="76200">
            <a:solidFill>
              <a:srgbClr val="FF0000"/>
            </a:solidFill>
          </a:ln>
        </p:spPr>
        <p:txBody>
          <a:bodyPr wrap="square" lIns="0" tIns="0" rIns="0" bIns="0" rtlCol="0"/>
          <a:lstStyle/>
          <a:p>
            <a:endParaRPr sz="1350"/>
          </a:p>
        </p:txBody>
      </p:sp>
      <p:sp>
        <p:nvSpPr>
          <p:cNvPr id="76" name="object 76"/>
          <p:cNvSpPr/>
          <p:nvPr/>
        </p:nvSpPr>
        <p:spPr>
          <a:xfrm>
            <a:off x="5448681" y="2755773"/>
            <a:ext cx="271463" cy="271463"/>
          </a:xfrm>
          <a:custGeom>
            <a:avLst/>
            <a:gdLst/>
            <a:ahLst/>
            <a:cxnLst/>
            <a:rect l="l" t="t" r="r" b="b"/>
            <a:pathLst>
              <a:path w="361950" h="361950">
                <a:moveTo>
                  <a:pt x="0" y="0"/>
                </a:moveTo>
                <a:lnTo>
                  <a:pt x="361950" y="361950"/>
                </a:lnTo>
              </a:path>
            </a:pathLst>
          </a:custGeom>
          <a:ln w="76200">
            <a:solidFill>
              <a:srgbClr val="FF0000"/>
            </a:solidFill>
          </a:ln>
        </p:spPr>
        <p:txBody>
          <a:bodyPr wrap="square" lIns="0" tIns="0" rIns="0" bIns="0" rtlCol="0"/>
          <a:lstStyle/>
          <a:p>
            <a:endParaRPr sz="1350"/>
          </a:p>
        </p:txBody>
      </p:sp>
      <p:sp>
        <p:nvSpPr>
          <p:cNvPr id="77" name="object 77"/>
          <p:cNvSpPr/>
          <p:nvPr/>
        </p:nvSpPr>
        <p:spPr>
          <a:xfrm>
            <a:off x="5452109" y="2759201"/>
            <a:ext cx="271463" cy="271463"/>
          </a:xfrm>
          <a:custGeom>
            <a:avLst/>
            <a:gdLst/>
            <a:ahLst/>
            <a:cxnLst/>
            <a:rect l="l" t="t" r="r" b="b"/>
            <a:pathLst>
              <a:path w="361950" h="361950">
                <a:moveTo>
                  <a:pt x="361950" y="0"/>
                </a:moveTo>
                <a:lnTo>
                  <a:pt x="0" y="361950"/>
                </a:lnTo>
              </a:path>
            </a:pathLst>
          </a:custGeom>
          <a:ln w="76200">
            <a:solidFill>
              <a:srgbClr val="FF0000"/>
            </a:solidFill>
          </a:ln>
        </p:spPr>
        <p:txBody>
          <a:bodyPr wrap="square" lIns="0" tIns="0" rIns="0" bIns="0" rtlCol="0"/>
          <a:lstStyle/>
          <a:p>
            <a:endParaRPr sz="1350"/>
          </a:p>
        </p:txBody>
      </p:sp>
      <p:sp>
        <p:nvSpPr>
          <p:cNvPr id="78" name="object 78"/>
          <p:cNvSpPr/>
          <p:nvPr/>
        </p:nvSpPr>
        <p:spPr>
          <a:xfrm>
            <a:off x="2880359" y="2267712"/>
            <a:ext cx="271463" cy="271463"/>
          </a:xfrm>
          <a:custGeom>
            <a:avLst/>
            <a:gdLst/>
            <a:ahLst/>
            <a:cxnLst/>
            <a:rect l="l" t="t" r="r" b="b"/>
            <a:pathLst>
              <a:path w="361950" h="361950">
                <a:moveTo>
                  <a:pt x="0" y="0"/>
                </a:moveTo>
                <a:lnTo>
                  <a:pt x="361950" y="361950"/>
                </a:lnTo>
              </a:path>
            </a:pathLst>
          </a:custGeom>
          <a:ln w="76200">
            <a:solidFill>
              <a:srgbClr val="FF0000"/>
            </a:solidFill>
          </a:ln>
        </p:spPr>
        <p:txBody>
          <a:bodyPr wrap="square" lIns="0" tIns="0" rIns="0" bIns="0" rtlCol="0"/>
          <a:lstStyle/>
          <a:p>
            <a:endParaRPr sz="1350"/>
          </a:p>
        </p:txBody>
      </p:sp>
      <p:sp>
        <p:nvSpPr>
          <p:cNvPr id="79" name="object 79"/>
          <p:cNvSpPr/>
          <p:nvPr/>
        </p:nvSpPr>
        <p:spPr>
          <a:xfrm>
            <a:off x="2882645" y="2272283"/>
            <a:ext cx="271463" cy="271463"/>
          </a:xfrm>
          <a:custGeom>
            <a:avLst/>
            <a:gdLst/>
            <a:ahLst/>
            <a:cxnLst/>
            <a:rect l="l" t="t" r="r" b="b"/>
            <a:pathLst>
              <a:path w="361950" h="361950">
                <a:moveTo>
                  <a:pt x="361950" y="0"/>
                </a:moveTo>
                <a:lnTo>
                  <a:pt x="0" y="361950"/>
                </a:lnTo>
              </a:path>
            </a:pathLst>
          </a:custGeom>
          <a:ln w="76200">
            <a:solidFill>
              <a:srgbClr val="FF0000"/>
            </a:solidFill>
          </a:ln>
        </p:spPr>
        <p:txBody>
          <a:bodyPr wrap="square" lIns="0" tIns="0" rIns="0" bIns="0" rtlCol="0"/>
          <a:lstStyle/>
          <a:p>
            <a:endParaRPr sz="1350"/>
          </a:p>
        </p:txBody>
      </p:sp>
      <p:sp>
        <p:nvSpPr>
          <p:cNvPr id="80" name="object 80"/>
          <p:cNvSpPr/>
          <p:nvPr/>
        </p:nvSpPr>
        <p:spPr>
          <a:xfrm>
            <a:off x="2897504" y="1721358"/>
            <a:ext cx="271463" cy="271463"/>
          </a:xfrm>
          <a:custGeom>
            <a:avLst/>
            <a:gdLst/>
            <a:ahLst/>
            <a:cxnLst/>
            <a:rect l="l" t="t" r="r" b="b"/>
            <a:pathLst>
              <a:path w="361950" h="361950">
                <a:moveTo>
                  <a:pt x="0" y="0"/>
                </a:moveTo>
                <a:lnTo>
                  <a:pt x="361950" y="361950"/>
                </a:lnTo>
              </a:path>
            </a:pathLst>
          </a:custGeom>
          <a:ln w="76200">
            <a:solidFill>
              <a:srgbClr val="FF0000"/>
            </a:solidFill>
          </a:ln>
        </p:spPr>
        <p:txBody>
          <a:bodyPr wrap="square" lIns="0" tIns="0" rIns="0" bIns="0" rtlCol="0"/>
          <a:lstStyle/>
          <a:p>
            <a:endParaRPr sz="1350"/>
          </a:p>
        </p:txBody>
      </p:sp>
      <p:sp>
        <p:nvSpPr>
          <p:cNvPr id="81" name="object 81"/>
          <p:cNvSpPr/>
          <p:nvPr/>
        </p:nvSpPr>
        <p:spPr>
          <a:xfrm>
            <a:off x="2900933" y="1724787"/>
            <a:ext cx="271463" cy="271463"/>
          </a:xfrm>
          <a:custGeom>
            <a:avLst/>
            <a:gdLst/>
            <a:ahLst/>
            <a:cxnLst/>
            <a:rect l="l" t="t" r="r" b="b"/>
            <a:pathLst>
              <a:path w="361950" h="361950">
                <a:moveTo>
                  <a:pt x="361950" y="0"/>
                </a:moveTo>
                <a:lnTo>
                  <a:pt x="0" y="361950"/>
                </a:lnTo>
              </a:path>
            </a:pathLst>
          </a:custGeom>
          <a:ln w="76200">
            <a:solidFill>
              <a:srgbClr val="FF0000"/>
            </a:solidFill>
          </a:ln>
        </p:spPr>
        <p:txBody>
          <a:bodyPr wrap="square" lIns="0" tIns="0" rIns="0" bIns="0" rtlCol="0"/>
          <a:lstStyle/>
          <a:p>
            <a:endParaRPr sz="1350"/>
          </a:p>
        </p:txBody>
      </p:sp>
      <p:sp>
        <p:nvSpPr>
          <p:cNvPr id="82" name="object 82"/>
          <p:cNvSpPr txBox="1"/>
          <p:nvPr/>
        </p:nvSpPr>
        <p:spPr>
          <a:xfrm>
            <a:off x="1959865" y="3160015"/>
            <a:ext cx="5338286" cy="1207382"/>
          </a:xfrm>
          <a:prstGeom prst="rect">
            <a:avLst/>
          </a:prstGeom>
        </p:spPr>
        <p:txBody>
          <a:bodyPr vert="horz" wrap="square" lIns="0" tIns="9525" rIns="0" bIns="0" rtlCol="0">
            <a:spAutoFit/>
          </a:bodyPr>
          <a:lstStyle/>
          <a:p>
            <a:pPr marL="266700" marR="3810" indent="-257175">
              <a:spcBef>
                <a:spcPts val="75"/>
              </a:spcBef>
              <a:buFont typeface="Wingdings"/>
              <a:buChar char=""/>
              <a:tabLst>
                <a:tab pos="267176" algn="l"/>
              </a:tabLst>
            </a:pPr>
            <a:r>
              <a:rPr spc="-79" dirty="0">
                <a:latin typeface="Times New Roman" panose="02020603050405020304" pitchFamily="18" charset="0"/>
                <a:cs typeface="Times New Roman" panose="02020603050405020304" pitchFamily="18" charset="0"/>
              </a:rPr>
              <a:t>When</a:t>
            </a:r>
            <a:r>
              <a:rPr spc="-90" dirty="0">
                <a:latin typeface="Times New Roman" panose="02020603050405020304" pitchFamily="18" charset="0"/>
                <a:cs typeface="Times New Roman" panose="02020603050405020304" pitchFamily="18" charset="0"/>
              </a:rPr>
              <a:t> </a:t>
            </a:r>
            <a:r>
              <a:rPr spc="-86" dirty="0">
                <a:latin typeface="Times New Roman" panose="02020603050405020304" pitchFamily="18" charset="0"/>
                <a:cs typeface="Times New Roman" panose="02020603050405020304" pitchFamily="18" charset="0"/>
              </a:rPr>
              <a:t>teams</a:t>
            </a:r>
            <a:r>
              <a:rPr spc="-101" dirty="0">
                <a:latin typeface="Times New Roman" panose="02020603050405020304" pitchFamily="18" charset="0"/>
                <a:cs typeface="Times New Roman" panose="02020603050405020304" pitchFamily="18" charset="0"/>
              </a:rPr>
              <a:t> </a:t>
            </a:r>
            <a:r>
              <a:rPr spc="-60" dirty="0">
                <a:latin typeface="Times New Roman" panose="02020603050405020304" pitchFamily="18" charset="0"/>
                <a:cs typeface="Times New Roman" panose="02020603050405020304" pitchFamily="18" charset="0"/>
              </a:rPr>
              <a:t>up,</a:t>
            </a:r>
            <a:r>
              <a:rPr spc="-94" dirty="0">
                <a:latin typeface="Times New Roman" panose="02020603050405020304" pitchFamily="18" charset="0"/>
                <a:cs typeface="Times New Roman" panose="02020603050405020304" pitchFamily="18" charset="0"/>
              </a:rPr>
              <a:t> </a:t>
            </a:r>
            <a:r>
              <a:rPr spc="30" dirty="0">
                <a:latin typeface="Times New Roman" panose="02020603050405020304" pitchFamily="18" charset="0"/>
                <a:cs typeface="Times New Roman" panose="02020603050405020304" pitchFamily="18" charset="0"/>
              </a:rPr>
              <a:t>if</a:t>
            </a:r>
            <a:r>
              <a:rPr spc="-86" dirty="0">
                <a:latin typeface="Times New Roman" panose="02020603050405020304" pitchFamily="18" charset="0"/>
                <a:cs typeface="Times New Roman" panose="02020603050405020304" pitchFamily="18" charset="0"/>
              </a:rPr>
              <a:t> </a:t>
            </a:r>
            <a:r>
              <a:rPr spc="-79" dirty="0">
                <a:latin typeface="Times New Roman" panose="02020603050405020304" pitchFamily="18" charset="0"/>
                <a:cs typeface="Times New Roman" panose="02020603050405020304" pitchFamily="18" charset="0"/>
              </a:rPr>
              <a:t>everyone</a:t>
            </a:r>
            <a:r>
              <a:rPr spc="-94" dirty="0">
                <a:latin typeface="Times New Roman" panose="02020603050405020304" pitchFamily="18" charset="0"/>
                <a:cs typeface="Times New Roman" panose="02020603050405020304" pitchFamily="18" charset="0"/>
              </a:rPr>
              <a:t> </a:t>
            </a:r>
            <a:r>
              <a:rPr spc="-79" dirty="0">
                <a:latin typeface="Times New Roman" panose="02020603050405020304" pitchFamily="18" charset="0"/>
                <a:cs typeface="Times New Roman" panose="02020603050405020304" pitchFamily="18" charset="0"/>
              </a:rPr>
              <a:t>expect</a:t>
            </a:r>
            <a:r>
              <a:rPr spc="-98" dirty="0">
                <a:latin typeface="Times New Roman" panose="02020603050405020304" pitchFamily="18" charset="0"/>
                <a:cs typeface="Times New Roman" panose="02020603050405020304" pitchFamily="18" charset="0"/>
              </a:rPr>
              <a:t> </a:t>
            </a:r>
            <a:r>
              <a:rPr spc="-23" dirty="0">
                <a:latin typeface="Times New Roman" panose="02020603050405020304" pitchFamily="18" charset="0"/>
                <a:cs typeface="Times New Roman" panose="02020603050405020304" pitchFamily="18" charset="0"/>
              </a:rPr>
              <a:t>the</a:t>
            </a:r>
            <a:r>
              <a:rPr spc="-94" dirty="0">
                <a:latin typeface="Times New Roman" panose="02020603050405020304" pitchFamily="18" charset="0"/>
                <a:cs typeface="Times New Roman" panose="02020603050405020304" pitchFamily="18" charset="0"/>
              </a:rPr>
              <a:t> </a:t>
            </a:r>
            <a:r>
              <a:rPr spc="-34" dirty="0">
                <a:latin typeface="Times New Roman" panose="02020603050405020304" pitchFamily="18" charset="0"/>
                <a:cs typeface="Times New Roman" panose="02020603050405020304" pitchFamily="18" charset="0"/>
              </a:rPr>
              <a:t>partner</a:t>
            </a:r>
            <a:r>
              <a:rPr spc="-90"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will</a:t>
            </a:r>
            <a:r>
              <a:rPr spc="-101" dirty="0">
                <a:latin typeface="Times New Roman" panose="02020603050405020304" pitchFamily="18" charset="0"/>
                <a:cs typeface="Times New Roman" panose="02020603050405020304" pitchFamily="18" charset="0"/>
              </a:rPr>
              <a:t> </a:t>
            </a:r>
            <a:r>
              <a:rPr spc="-60" dirty="0">
                <a:latin typeface="Times New Roman" panose="02020603050405020304" pitchFamily="18" charset="0"/>
                <a:cs typeface="Times New Roman" panose="02020603050405020304" pitchFamily="18" charset="0"/>
              </a:rPr>
              <a:t>do  </a:t>
            </a:r>
            <a:r>
              <a:rPr spc="-19" dirty="0">
                <a:latin typeface="Times New Roman" panose="02020603050405020304" pitchFamily="18" charset="0"/>
                <a:cs typeface="Times New Roman" panose="02020603050405020304" pitchFamily="18" charset="0"/>
              </a:rPr>
              <a:t>the </a:t>
            </a:r>
            <a:r>
              <a:rPr spc="-41" dirty="0">
                <a:latin typeface="Times New Roman" panose="02020603050405020304" pitchFamily="18" charset="0"/>
                <a:cs typeface="Times New Roman" panose="02020603050405020304" pitchFamily="18" charset="0"/>
              </a:rPr>
              <a:t>work, </a:t>
            </a:r>
            <a:r>
              <a:rPr spc="-38" dirty="0">
                <a:latin typeface="Times New Roman" panose="02020603050405020304" pitchFamily="18" charset="0"/>
                <a:cs typeface="Times New Roman" panose="02020603050405020304" pitchFamily="18" charset="0"/>
              </a:rPr>
              <a:t>nothing </a:t>
            </a:r>
            <a:r>
              <a:rPr spc="4" dirty="0">
                <a:latin typeface="Times New Roman" panose="02020603050405020304" pitchFamily="18" charset="0"/>
                <a:cs typeface="Times New Roman" panose="02020603050405020304" pitchFamily="18" charset="0"/>
              </a:rPr>
              <a:t>will</a:t>
            </a:r>
            <a:r>
              <a:rPr spc="-368" dirty="0">
                <a:latin typeface="Times New Roman" panose="02020603050405020304" pitchFamily="18" charset="0"/>
                <a:cs typeface="Times New Roman" panose="02020603050405020304" pitchFamily="18" charset="0"/>
              </a:rPr>
              <a:t> </a:t>
            </a:r>
            <a:r>
              <a:rPr spc="-83" dirty="0">
                <a:latin typeface="Times New Roman" panose="02020603050405020304" pitchFamily="18" charset="0"/>
                <a:cs typeface="Times New Roman" panose="02020603050405020304" pitchFamily="18" charset="0"/>
              </a:rPr>
              <a:t>be </a:t>
            </a:r>
            <a:r>
              <a:rPr spc="-71" dirty="0">
                <a:latin typeface="Times New Roman" panose="02020603050405020304" pitchFamily="18" charset="0"/>
                <a:cs typeface="Times New Roman" panose="02020603050405020304" pitchFamily="18" charset="0"/>
              </a:rPr>
              <a:t>done </a:t>
            </a:r>
            <a:r>
              <a:rPr spc="-49" dirty="0">
                <a:latin typeface="Times New Roman" panose="02020603050405020304" pitchFamily="18" charset="0"/>
                <a:cs typeface="Times New Roman" panose="02020603050405020304" pitchFamily="18" charset="0"/>
              </a:rPr>
              <a:t>finally.</a:t>
            </a:r>
            <a:endParaRPr dirty="0">
              <a:latin typeface="Times New Roman" panose="02020603050405020304" pitchFamily="18" charset="0"/>
              <a:cs typeface="Times New Roman" panose="02020603050405020304" pitchFamily="18" charset="0"/>
            </a:endParaRPr>
          </a:p>
          <a:p>
            <a:pPr marL="266700" marR="223361" indent="-257175">
              <a:spcBef>
                <a:spcPts val="731"/>
              </a:spcBef>
              <a:buFont typeface="Wingdings"/>
              <a:buChar char=""/>
              <a:tabLst>
                <a:tab pos="267176" algn="l"/>
              </a:tabLst>
            </a:pPr>
            <a:r>
              <a:rPr spc="-98" dirty="0">
                <a:latin typeface="Times New Roman" panose="02020603050405020304" pitchFamily="18" charset="0"/>
                <a:cs typeface="Times New Roman" panose="02020603050405020304" pitchFamily="18" charset="0"/>
              </a:rPr>
              <a:t>However,</a:t>
            </a:r>
            <a:r>
              <a:rPr spc="-94" dirty="0">
                <a:latin typeface="Times New Roman" panose="02020603050405020304" pitchFamily="18" charset="0"/>
                <a:cs typeface="Times New Roman" panose="02020603050405020304" pitchFamily="18" charset="0"/>
              </a:rPr>
              <a:t> </a:t>
            </a:r>
            <a:r>
              <a:rPr spc="30" dirty="0">
                <a:latin typeface="Times New Roman" panose="02020603050405020304" pitchFamily="18" charset="0"/>
                <a:cs typeface="Times New Roman" panose="02020603050405020304" pitchFamily="18" charset="0"/>
              </a:rPr>
              <a:t>if</a:t>
            </a:r>
            <a:r>
              <a:rPr spc="-90" dirty="0">
                <a:latin typeface="Times New Roman" panose="02020603050405020304" pitchFamily="18" charset="0"/>
                <a:cs typeface="Times New Roman" panose="02020603050405020304" pitchFamily="18" charset="0"/>
              </a:rPr>
              <a:t> </a:t>
            </a:r>
            <a:r>
              <a:rPr spc="-71" dirty="0">
                <a:latin typeface="Times New Roman" panose="02020603050405020304" pitchFamily="18" charset="0"/>
                <a:cs typeface="Times New Roman" panose="02020603050405020304" pitchFamily="18" charset="0"/>
              </a:rPr>
              <a:t>you</a:t>
            </a:r>
            <a:r>
              <a:rPr spc="-109" dirty="0">
                <a:latin typeface="Times New Roman" panose="02020603050405020304" pitchFamily="18" charset="0"/>
                <a:cs typeface="Times New Roman" panose="02020603050405020304" pitchFamily="18" charset="0"/>
              </a:rPr>
              <a:t> </a:t>
            </a:r>
            <a:r>
              <a:rPr spc="-56" dirty="0">
                <a:latin typeface="Times New Roman" panose="02020603050405020304" pitchFamily="18" charset="0"/>
                <a:cs typeface="Times New Roman" panose="02020603050405020304" pitchFamily="18" charset="0"/>
              </a:rPr>
              <a:t>know</a:t>
            </a:r>
            <a:r>
              <a:rPr spc="-94" dirty="0">
                <a:latin typeface="Times New Roman" panose="02020603050405020304" pitchFamily="18" charset="0"/>
                <a:cs typeface="Times New Roman" panose="02020603050405020304" pitchFamily="18" charset="0"/>
              </a:rPr>
              <a:t> </a:t>
            </a:r>
            <a:r>
              <a:rPr spc="-49" dirty="0">
                <a:latin typeface="Times New Roman" panose="02020603050405020304" pitchFamily="18" charset="0"/>
                <a:cs typeface="Times New Roman" panose="02020603050405020304" pitchFamily="18" charset="0"/>
              </a:rPr>
              <a:t>your</a:t>
            </a:r>
            <a:r>
              <a:rPr spc="-105" dirty="0">
                <a:latin typeface="Times New Roman" panose="02020603050405020304" pitchFamily="18" charset="0"/>
                <a:cs typeface="Times New Roman" panose="02020603050405020304" pitchFamily="18" charset="0"/>
              </a:rPr>
              <a:t> </a:t>
            </a:r>
            <a:r>
              <a:rPr spc="-34" dirty="0">
                <a:latin typeface="Times New Roman" panose="02020603050405020304" pitchFamily="18" charset="0"/>
                <a:cs typeface="Times New Roman" panose="02020603050405020304" pitchFamily="18" charset="0"/>
              </a:rPr>
              <a:t>partner</a:t>
            </a:r>
            <a:r>
              <a:rPr spc="-101"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will</a:t>
            </a:r>
            <a:r>
              <a:rPr spc="-101" dirty="0">
                <a:latin typeface="Times New Roman" panose="02020603050405020304" pitchFamily="18" charset="0"/>
                <a:cs typeface="Times New Roman" panose="02020603050405020304" pitchFamily="18" charset="0"/>
              </a:rPr>
              <a:t> </a:t>
            </a:r>
            <a:r>
              <a:rPr spc="-34" dirty="0">
                <a:latin typeface="Times New Roman" panose="02020603050405020304" pitchFamily="18" charset="0"/>
                <a:cs typeface="Times New Roman" panose="02020603050405020304" pitchFamily="18" charset="0"/>
              </a:rPr>
              <a:t>dropout,</a:t>
            </a:r>
            <a:r>
              <a:rPr spc="-98" dirty="0">
                <a:latin typeface="Times New Roman" panose="02020603050405020304" pitchFamily="18" charset="0"/>
                <a:cs typeface="Times New Roman" panose="02020603050405020304" pitchFamily="18" charset="0"/>
              </a:rPr>
              <a:t> </a:t>
            </a:r>
            <a:r>
              <a:rPr spc="-75" dirty="0">
                <a:latin typeface="Times New Roman" panose="02020603050405020304" pitchFamily="18" charset="0"/>
                <a:cs typeface="Times New Roman" panose="02020603050405020304" pitchFamily="18" charset="0"/>
              </a:rPr>
              <a:t>you  </a:t>
            </a:r>
            <a:r>
              <a:rPr spc="4" dirty="0">
                <a:latin typeface="Times New Roman" panose="02020603050405020304" pitchFamily="18" charset="0"/>
                <a:cs typeface="Times New Roman" panose="02020603050405020304" pitchFamily="18" charset="0"/>
              </a:rPr>
              <a:t>will </a:t>
            </a:r>
            <a:r>
              <a:rPr spc="-56" dirty="0">
                <a:latin typeface="Times New Roman" panose="02020603050405020304" pitchFamily="18" charset="0"/>
                <a:cs typeface="Times New Roman" panose="02020603050405020304" pitchFamily="18" charset="0"/>
              </a:rPr>
              <a:t>do</a:t>
            </a:r>
            <a:r>
              <a:rPr spc="-217" dirty="0">
                <a:latin typeface="Times New Roman" panose="02020603050405020304" pitchFamily="18" charset="0"/>
                <a:cs typeface="Times New Roman" panose="02020603050405020304" pitchFamily="18" charset="0"/>
              </a:rPr>
              <a:t> </a:t>
            </a:r>
            <a:r>
              <a:rPr spc="-45" dirty="0">
                <a:latin typeface="Times New Roman" panose="02020603050405020304" pitchFamily="18" charset="0"/>
                <a:cs typeface="Times New Roman" panose="02020603050405020304" pitchFamily="18" charset="0"/>
              </a:rPr>
              <a:t>better.</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4028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3657" y="493558"/>
            <a:ext cx="1682591" cy="517930"/>
          </a:xfrm>
          <a:prstGeom prst="rect">
            <a:avLst/>
          </a:prstGeom>
        </p:spPr>
        <p:txBody>
          <a:bodyPr vert="horz" wrap="square" lIns="0" tIns="10001" rIns="0" bIns="0" rtlCol="0" anchor="ctr">
            <a:spAutoFit/>
          </a:bodyPr>
          <a:lstStyle/>
          <a:p>
            <a:pPr marL="9525">
              <a:spcBef>
                <a:spcPts val="79"/>
              </a:spcBef>
            </a:pPr>
            <a:r>
              <a:rPr spc="-251" dirty="0"/>
              <a:t>Let’s </a:t>
            </a:r>
            <a:r>
              <a:rPr spc="-176" dirty="0"/>
              <a:t>try</a:t>
            </a:r>
            <a:r>
              <a:rPr spc="-304" dirty="0"/>
              <a:t> </a:t>
            </a:r>
            <a:r>
              <a:rPr spc="-217" dirty="0"/>
              <a:t>it</a:t>
            </a:r>
          </a:p>
        </p:txBody>
      </p:sp>
      <p:sp>
        <p:nvSpPr>
          <p:cNvPr id="3" name="object 3"/>
          <p:cNvSpPr txBox="1"/>
          <p:nvPr/>
        </p:nvSpPr>
        <p:spPr>
          <a:xfrm>
            <a:off x="2293144" y="4447261"/>
            <a:ext cx="200501" cy="286617"/>
          </a:xfrm>
          <a:prstGeom prst="rect">
            <a:avLst/>
          </a:prstGeom>
        </p:spPr>
        <p:txBody>
          <a:bodyPr vert="horz" wrap="square" lIns="0" tIns="9525" rIns="0" bIns="0" rtlCol="0">
            <a:spAutoFit/>
          </a:bodyPr>
          <a:lstStyle/>
          <a:p>
            <a:pPr marL="9525">
              <a:spcBef>
                <a:spcPts val="75"/>
              </a:spcBef>
            </a:pPr>
            <a:r>
              <a:rPr spc="-86" dirty="0">
                <a:latin typeface="Arial"/>
                <a:cs typeface="Arial"/>
              </a:rPr>
              <a:t>y</a:t>
            </a:r>
            <a:r>
              <a:rPr spc="-90" baseline="-20833" dirty="0">
                <a:latin typeface="Arial"/>
                <a:cs typeface="Arial"/>
              </a:rPr>
              <a:t>1</a:t>
            </a:r>
            <a:endParaRPr baseline="-20833">
              <a:latin typeface="Arial"/>
              <a:cs typeface="Arial"/>
            </a:endParaRPr>
          </a:p>
        </p:txBody>
      </p:sp>
      <p:sp>
        <p:nvSpPr>
          <p:cNvPr id="4" name="object 4"/>
          <p:cNvSpPr txBox="1"/>
          <p:nvPr/>
        </p:nvSpPr>
        <p:spPr>
          <a:xfrm>
            <a:off x="2766346" y="4466463"/>
            <a:ext cx="200501" cy="286617"/>
          </a:xfrm>
          <a:prstGeom prst="rect">
            <a:avLst/>
          </a:prstGeom>
        </p:spPr>
        <p:txBody>
          <a:bodyPr vert="horz" wrap="square" lIns="0" tIns="9525" rIns="0" bIns="0" rtlCol="0">
            <a:spAutoFit/>
          </a:bodyPr>
          <a:lstStyle/>
          <a:p>
            <a:pPr marL="9525">
              <a:spcBef>
                <a:spcPts val="75"/>
              </a:spcBef>
            </a:pPr>
            <a:r>
              <a:rPr spc="-83" dirty="0">
                <a:latin typeface="Arial"/>
                <a:cs typeface="Arial"/>
              </a:rPr>
              <a:t>y</a:t>
            </a:r>
            <a:r>
              <a:rPr spc="-95" baseline="-20833" dirty="0">
                <a:latin typeface="Arial"/>
                <a:cs typeface="Arial"/>
              </a:rPr>
              <a:t>2</a:t>
            </a:r>
            <a:endParaRPr baseline="-20833">
              <a:latin typeface="Arial"/>
              <a:cs typeface="Arial"/>
            </a:endParaRPr>
          </a:p>
        </p:txBody>
      </p:sp>
      <p:sp>
        <p:nvSpPr>
          <p:cNvPr id="5" name="object 5"/>
          <p:cNvSpPr txBox="1"/>
          <p:nvPr/>
        </p:nvSpPr>
        <p:spPr>
          <a:xfrm>
            <a:off x="3566732" y="4528871"/>
            <a:ext cx="276225" cy="286617"/>
          </a:xfrm>
          <a:prstGeom prst="rect">
            <a:avLst/>
          </a:prstGeom>
        </p:spPr>
        <p:txBody>
          <a:bodyPr vert="horz" wrap="square" lIns="0" tIns="9525" rIns="0" bIns="0" rtlCol="0">
            <a:spAutoFit/>
          </a:bodyPr>
          <a:lstStyle/>
          <a:p>
            <a:pPr marL="9525">
              <a:spcBef>
                <a:spcPts val="75"/>
              </a:spcBef>
            </a:pPr>
            <a:r>
              <a:rPr sz="2700" spc="-124" baseline="13888" dirty="0">
                <a:latin typeface="Arial"/>
                <a:cs typeface="Arial"/>
              </a:rPr>
              <a:t>y</a:t>
            </a:r>
            <a:r>
              <a:rPr sz="1200" spc="-68" dirty="0">
                <a:latin typeface="Arial"/>
                <a:cs typeface="Arial"/>
              </a:rPr>
              <a:t>10</a:t>
            </a:r>
            <a:endParaRPr sz="1200">
              <a:latin typeface="Arial"/>
              <a:cs typeface="Arial"/>
            </a:endParaRPr>
          </a:p>
        </p:txBody>
      </p:sp>
      <p:sp>
        <p:nvSpPr>
          <p:cNvPr id="6" name="object 6"/>
          <p:cNvSpPr/>
          <p:nvPr/>
        </p:nvSpPr>
        <p:spPr>
          <a:xfrm>
            <a:off x="2352294" y="4194238"/>
            <a:ext cx="58579" cy="340043"/>
          </a:xfrm>
          <a:custGeom>
            <a:avLst/>
            <a:gdLst/>
            <a:ahLst/>
            <a:cxnLst/>
            <a:rect l="l" t="t" r="r" b="b"/>
            <a:pathLst>
              <a:path w="78105" h="453389">
                <a:moveTo>
                  <a:pt x="25908" y="375145"/>
                </a:moveTo>
                <a:lnTo>
                  <a:pt x="0" y="375145"/>
                </a:lnTo>
                <a:lnTo>
                  <a:pt x="38862" y="452869"/>
                </a:lnTo>
                <a:lnTo>
                  <a:pt x="71247" y="388099"/>
                </a:lnTo>
                <a:lnTo>
                  <a:pt x="25908" y="388099"/>
                </a:lnTo>
                <a:lnTo>
                  <a:pt x="25908" y="375145"/>
                </a:lnTo>
                <a:close/>
              </a:path>
              <a:path w="78105" h="453389">
                <a:moveTo>
                  <a:pt x="51815" y="0"/>
                </a:moveTo>
                <a:lnTo>
                  <a:pt x="25908" y="0"/>
                </a:lnTo>
                <a:lnTo>
                  <a:pt x="25908" y="388099"/>
                </a:lnTo>
                <a:lnTo>
                  <a:pt x="51815" y="388099"/>
                </a:lnTo>
                <a:lnTo>
                  <a:pt x="51815" y="0"/>
                </a:lnTo>
                <a:close/>
              </a:path>
              <a:path w="78105" h="453389">
                <a:moveTo>
                  <a:pt x="77724" y="375145"/>
                </a:moveTo>
                <a:lnTo>
                  <a:pt x="51815" y="375145"/>
                </a:lnTo>
                <a:lnTo>
                  <a:pt x="51815" y="388099"/>
                </a:lnTo>
                <a:lnTo>
                  <a:pt x="71247" y="388099"/>
                </a:lnTo>
                <a:lnTo>
                  <a:pt x="77724" y="375145"/>
                </a:lnTo>
                <a:close/>
              </a:path>
            </a:pathLst>
          </a:custGeom>
          <a:solidFill>
            <a:srgbClr val="000000"/>
          </a:solidFill>
        </p:spPr>
        <p:txBody>
          <a:bodyPr wrap="square" lIns="0" tIns="0" rIns="0" bIns="0" rtlCol="0"/>
          <a:lstStyle/>
          <a:p>
            <a:endParaRPr sz="1350"/>
          </a:p>
        </p:txBody>
      </p:sp>
      <p:sp>
        <p:nvSpPr>
          <p:cNvPr id="7" name="object 7"/>
          <p:cNvSpPr/>
          <p:nvPr/>
        </p:nvSpPr>
        <p:spPr>
          <a:xfrm>
            <a:off x="2156842" y="1333880"/>
            <a:ext cx="1756886" cy="333851"/>
          </a:xfrm>
          <a:custGeom>
            <a:avLst/>
            <a:gdLst/>
            <a:ahLst/>
            <a:cxnLst/>
            <a:rect l="l" t="t" r="r" b="b"/>
            <a:pathLst>
              <a:path w="2342515" h="445135">
                <a:moveTo>
                  <a:pt x="0" y="445008"/>
                </a:moveTo>
                <a:lnTo>
                  <a:pt x="2342388" y="445008"/>
                </a:lnTo>
                <a:lnTo>
                  <a:pt x="2342388" y="0"/>
                </a:lnTo>
                <a:lnTo>
                  <a:pt x="0" y="0"/>
                </a:lnTo>
                <a:lnTo>
                  <a:pt x="0" y="445008"/>
                </a:lnTo>
                <a:close/>
              </a:path>
            </a:pathLst>
          </a:custGeom>
          <a:solidFill>
            <a:srgbClr val="D9D9D9"/>
          </a:solidFill>
        </p:spPr>
        <p:txBody>
          <a:bodyPr wrap="square" lIns="0" tIns="0" rIns="0" bIns="0" rtlCol="0"/>
          <a:lstStyle/>
          <a:p>
            <a:endParaRPr sz="1350"/>
          </a:p>
        </p:txBody>
      </p:sp>
      <p:sp>
        <p:nvSpPr>
          <p:cNvPr id="8" name="object 8"/>
          <p:cNvSpPr/>
          <p:nvPr/>
        </p:nvSpPr>
        <p:spPr>
          <a:xfrm>
            <a:off x="2636900" y="1379600"/>
            <a:ext cx="229743" cy="229743"/>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2636901" y="1379601"/>
            <a:ext cx="230029" cy="230029"/>
          </a:xfrm>
          <a:custGeom>
            <a:avLst/>
            <a:gdLst/>
            <a:ahLst/>
            <a:cxnLst/>
            <a:rect l="l" t="t" r="r" b="b"/>
            <a:pathLst>
              <a:path w="306705" h="306705">
                <a:moveTo>
                  <a:pt x="0" y="306324"/>
                </a:moveTo>
                <a:lnTo>
                  <a:pt x="306324" y="306324"/>
                </a:lnTo>
                <a:lnTo>
                  <a:pt x="306324" y="0"/>
                </a:lnTo>
                <a:lnTo>
                  <a:pt x="0" y="0"/>
                </a:lnTo>
                <a:lnTo>
                  <a:pt x="0" y="306324"/>
                </a:lnTo>
                <a:close/>
              </a:path>
            </a:pathLst>
          </a:custGeom>
          <a:ln w="6096">
            <a:solidFill>
              <a:srgbClr val="FFC000"/>
            </a:solidFill>
          </a:ln>
        </p:spPr>
        <p:txBody>
          <a:bodyPr wrap="square" lIns="0" tIns="0" rIns="0" bIns="0" rtlCol="0"/>
          <a:lstStyle/>
          <a:p>
            <a:endParaRPr sz="1350"/>
          </a:p>
        </p:txBody>
      </p:sp>
      <p:sp>
        <p:nvSpPr>
          <p:cNvPr id="10" name="object 10"/>
          <p:cNvSpPr/>
          <p:nvPr/>
        </p:nvSpPr>
        <p:spPr>
          <a:xfrm>
            <a:off x="2255140" y="1384173"/>
            <a:ext cx="229742" cy="228600"/>
          </a:xfrm>
          <a:prstGeom prst="rect">
            <a:avLst/>
          </a:prstGeom>
          <a:blipFill>
            <a:blip r:embed="rId3" cstate="print"/>
            <a:stretch>
              <a:fillRect/>
            </a:stretch>
          </a:blipFill>
        </p:spPr>
        <p:txBody>
          <a:bodyPr wrap="square" lIns="0" tIns="0" rIns="0" bIns="0" rtlCol="0"/>
          <a:lstStyle/>
          <a:p>
            <a:endParaRPr sz="1350"/>
          </a:p>
        </p:txBody>
      </p:sp>
      <p:sp>
        <p:nvSpPr>
          <p:cNvPr id="11" name="object 11"/>
          <p:cNvSpPr/>
          <p:nvPr/>
        </p:nvSpPr>
        <p:spPr>
          <a:xfrm>
            <a:off x="2255139" y="1384173"/>
            <a:ext cx="230029" cy="228600"/>
          </a:xfrm>
          <a:custGeom>
            <a:avLst/>
            <a:gdLst/>
            <a:ahLst/>
            <a:cxnLst/>
            <a:rect l="l" t="t" r="r" b="b"/>
            <a:pathLst>
              <a:path w="306705" h="304800">
                <a:moveTo>
                  <a:pt x="0" y="304800"/>
                </a:moveTo>
                <a:lnTo>
                  <a:pt x="306323" y="304800"/>
                </a:lnTo>
                <a:lnTo>
                  <a:pt x="306323" y="0"/>
                </a:lnTo>
                <a:lnTo>
                  <a:pt x="0" y="0"/>
                </a:lnTo>
                <a:lnTo>
                  <a:pt x="0" y="304800"/>
                </a:lnTo>
                <a:close/>
              </a:path>
            </a:pathLst>
          </a:custGeom>
          <a:ln w="6096">
            <a:solidFill>
              <a:srgbClr val="FFC000"/>
            </a:solidFill>
          </a:ln>
        </p:spPr>
        <p:txBody>
          <a:bodyPr wrap="square" lIns="0" tIns="0" rIns="0" bIns="0" rtlCol="0"/>
          <a:lstStyle/>
          <a:p>
            <a:endParaRPr sz="1350"/>
          </a:p>
        </p:txBody>
      </p:sp>
      <p:sp>
        <p:nvSpPr>
          <p:cNvPr id="12" name="object 12"/>
          <p:cNvSpPr/>
          <p:nvPr/>
        </p:nvSpPr>
        <p:spPr>
          <a:xfrm>
            <a:off x="2138553" y="2125980"/>
            <a:ext cx="1790224" cy="499586"/>
          </a:xfrm>
          <a:custGeom>
            <a:avLst/>
            <a:gdLst/>
            <a:ahLst/>
            <a:cxnLst/>
            <a:rect l="l" t="t" r="r" b="b"/>
            <a:pathLst>
              <a:path w="2386965" h="666114">
                <a:moveTo>
                  <a:pt x="0" y="665988"/>
                </a:moveTo>
                <a:lnTo>
                  <a:pt x="2386584" y="665988"/>
                </a:lnTo>
                <a:lnTo>
                  <a:pt x="2386584" y="0"/>
                </a:lnTo>
                <a:lnTo>
                  <a:pt x="0" y="0"/>
                </a:lnTo>
                <a:lnTo>
                  <a:pt x="0" y="665988"/>
                </a:lnTo>
                <a:close/>
              </a:path>
            </a:pathLst>
          </a:custGeom>
          <a:solidFill>
            <a:srgbClr val="D9D9D9"/>
          </a:solidFill>
        </p:spPr>
        <p:txBody>
          <a:bodyPr wrap="square" lIns="0" tIns="0" rIns="0" bIns="0" rtlCol="0"/>
          <a:lstStyle/>
          <a:p>
            <a:endParaRPr sz="1350"/>
          </a:p>
        </p:txBody>
      </p:sp>
      <p:sp>
        <p:nvSpPr>
          <p:cNvPr id="13" name="object 13"/>
          <p:cNvSpPr/>
          <p:nvPr/>
        </p:nvSpPr>
        <p:spPr>
          <a:xfrm>
            <a:off x="2145410" y="2191131"/>
            <a:ext cx="384048" cy="384047"/>
          </a:xfrm>
          <a:prstGeom prst="rect">
            <a:avLst/>
          </a:prstGeom>
          <a:blipFill>
            <a:blip r:embed="rId4" cstate="print"/>
            <a:stretch>
              <a:fillRect/>
            </a:stretch>
          </a:blipFill>
        </p:spPr>
        <p:txBody>
          <a:bodyPr wrap="square" lIns="0" tIns="0" rIns="0" bIns="0" rtlCol="0"/>
          <a:lstStyle/>
          <a:p>
            <a:endParaRPr sz="1350"/>
          </a:p>
        </p:txBody>
      </p:sp>
      <p:sp>
        <p:nvSpPr>
          <p:cNvPr id="14" name="object 14"/>
          <p:cNvSpPr/>
          <p:nvPr/>
        </p:nvSpPr>
        <p:spPr>
          <a:xfrm>
            <a:off x="2145411" y="2191131"/>
            <a:ext cx="384334" cy="384334"/>
          </a:xfrm>
          <a:custGeom>
            <a:avLst/>
            <a:gdLst/>
            <a:ahLst/>
            <a:cxnLst/>
            <a:rect l="l" t="t" r="r" b="b"/>
            <a:pathLst>
              <a:path w="512444" h="512445">
                <a:moveTo>
                  <a:pt x="256032" y="0"/>
                </a:moveTo>
                <a:lnTo>
                  <a:pt x="210023" y="4126"/>
                </a:lnTo>
                <a:lnTo>
                  <a:pt x="166714" y="16023"/>
                </a:lnTo>
                <a:lnTo>
                  <a:pt x="126830" y="34967"/>
                </a:lnTo>
                <a:lnTo>
                  <a:pt x="91095" y="60232"/>
                </a:lnTo>
                <a:lnTo>
                  <a:pt x="60232" y="91095"/>
                </a:lnTo>
                <a:lnTo>
                  <a:pt x="34967" y="126830"/>
                </a:lnTo>
                <a:lnTo>
                  <a:pt x="16023" y="166714"/>
                </a:lnTo>
                <a:lnTo>
                  <a:pt x="4126" y="210023"/>
                </a:lnTo>
                <a:lnTo>
                  <a:pt x="0" y="256031"/>
                </a:lnTo>
                <a:lnTo>
                  <a:pt x="4126" y="302040"/>
                </a:lnTo>
                <a:lnTo>
                  <a:pt x="16023" y="345349"/>
                </a:lnTo>
                <a:lnTo>
                  <a:pt x="34967" y="385233"/>
                </a:lnTo>
                <a:lnTo>
                  <a:pt x="60232" y="420968"/>
                </a:lnTo>
                <a:lnTo>
                  <a:pt x="91095" y="451831"/>
                </a:lnTo>
                <a:lnTo>
                  <a:pt x="126830" y="477096"/>
                </a:lnTo>
                <a:lnTo>
                  <a:pt x="166714" y="496040"/>
                </a:lnTo>
                <a:lnTo>
                  <a:pt x="210023" y="507937"/>
                </a:lnTo>
                <a:lnTo>
                  <a:pt x="256032" y="512063"/>
                </a:lnTo>
                <a:lnTo>
                  <a:pt x="302040" y="507937"/>
                </a:lnTo>
                <a:lnTo>
                  <a:pt x="345349" y="496040"/>
                </a:lnTo>
                <a:lnTo>
                  <a:pt x="385233" y="477096"/>
                </a:lnTo>
                <a:lnTo>
                  <a:pt x="420968" y="451831"/>
                </a:lnTo>
                <a:lnTo>
                  <a:pt x="451831" y="420968"/>
                </a:lnTo>
                <a:lnTo>
                  <a:pt x="477096" y="385233"/>
                </a:lnTo>
                <a:lnTo>
                  <a:pt x="496040" y="345349"/>
                </a:lnTo>
                <a:lnTo>
                  <a:pt x="507937" y="302040"/>
                </a:lnTo>
                <a:lnTo>
                  <a:pt x="512064" y="256031"/>
                </a:lnTo>
                <a:lnTo>
                  <a:pt x="507937" y="210023"/>
                </a:lnTo>
                <a:lnTo>
                  <a:pt x="496040" y="166714"/>
                </a:lnTo>
                <a:lnTo>
                  <a:pt x="477096" y="126830"/>
                </a:lnTo>
                <a:lnTo>
                  <a:pt x="451831" y="91095"/>
                </a:lnTo>
                <a:lnTo>
                  <a:pt x="420968" y="60232"/>
                </a:lnTo>
                <a:lnTo>
                  <a:pt x="385233" y="34967"/>
                </a:lnTo>
                <a:lnTo>
                  <a:pt x="345349" y="16023"/>
                </a:lnTo>
                <a:lnTo>
                  <a:pt x="302040" y="4126"/>
                </a:lnTo>
                <a:lnTo>
                  <a:pt x="256032" y="0"/>
                </a:lnTo>
                <a:close/>
              </a:path>
            </a:pathLst>
          </a:custGeom>
          <a:ln w="6095">
            <a:solidFill>
              <a:srgbClr val="5B9BD4"/>
            </a:solidFill>
          </a:ln>
        </p:spPr>
        <p:txBody>
          <a:bodyPr wrap="square" lIns="0" tIns="0" rIns="0" bIns="0" rtlCol="0"/>
          <a:lstStyle/>
          <a:p>
            <a:endParaRPr sz="1350"/>
          </a:p>
        </p:txBody>
      </p:sp>
      <p:sp>
        <p:nvSpPr>
          <p:cNvPr id="15" name="object 15"/>
          <p:cNvSpPr/>
          <p:nvPr/>
        </p:nvSpPr>
        <p:spPr>
          <a:xfrm>
            <a:off x="2666620" y="2192275"/>
            <a:ext cx="384047" cy="384047"/>
          </a:xfrm>
          <a:prstGeom prst="rect">
            <a:avLst/>
          </a:prstGeom>
          <a:blipFill>
            <a:blip r:embed="rId5" cstate="print"/>
            <a:stretch>
              <a:fillRect/>
            </a:stretch>
          </a:blipFill>
        </p:spPr>
        <p:txBody>
          <a:bodyPr wrap="square" lIns="0" tIns="0" rIns="0" bIns="0" rtlCol="0"/>
          <a:lstStyle/>
          <a:p>
            <a:endParaRPr sz="1350"/>
          </a:p>
        </p:txBody>
      </p:sp>
      <p:sp>
        <p:nvSpPr>
          <p:cNvPr id="16" name="object 16"/>
          <p:cNvSpPr/>
          <p:nvPr/>
        </p:nvSpPr>
        <p:spPr>
          <a:xfrm>
            <a:off x="2666619" y="2192274"/>
            <a:ext cx="384334" cy="384334"/>
          </a:xfrm>
          <a:custGeom>
            <a:avLst/>
            <a:gdLst/>
            <a:ahLst/>
            <a:cxnLst/>
            <a:rect l="l" t="t" r="r" b="b"/>
            <a:pathLst>
              <a:path w="512444" h="512445">
                <a:moveTo>
                  <a:pt x="256031" y="0"/>
                </a:moveTo>
                <a:lnTo>
                  <a:pt x="210023" y="4126"/>
                </a:lnTo>
                <a:lnTo>
                  <a:pt x="166714" y="16023"/>
                </a:lnTo>
                <a:lnTo>
                  <a:pt x="126830" y="34967"/>
                </a:lnTo>
                <a:lnTo>
                  <a:pt x="91095" y="60232"/>
                </a:lnTo>
                <a:lnTo>
                  <a:pt x="60232" y="91095"/>
                </a:lnTo>
                <a:lnTo>
                  <a:pt x="34967" y="126830"/>
                </a:lnTo>
                <a:lnTo>
                  <a:pt x="16023" y="166714"/>
                </a:lnTo>
                <a:lnTo>
                  <a:pt x="4126" y="210023"/>
                </a:lnTo>
                <a:lnTo>
                  <a:pt x="0" y="256031"/>
                </a:lnTo>
                <a:lnTo>
                  <a:pt x="4126" y="302040"/>
                </a:lnTo>
                <a:lnTo>
                  <a:pt x="16023" y="345349"/>
                </a:lnTo>
                <a:lnTo>
                  <a:pt x="34967" y="385233"/>
                </a:lnTo>
                <a:lnTo>
                  <a:pt x="60232" y="420968"/>
                </a:lnTo>
                <a:lnTo>
                  <a:pt x="91095" y="451831"/>
                </a:lnTo>
                <a:lnTo>
                  <a:pt x="126830" y="477096"/>
                </a:lnTo>
                <a:lnTo>
                  <a:pt x="166714" y="496040"/>
                </a:lnTo>
                <a:lnTo>
                  <a:pt x="210023" y="507937"/>
                </a:lnTo>
                <a:lnTo>
                  <a:pt x="256031" y="512063"/>
                </a:lnTo>
                <a:lnTo>
                  <a:pt x="302040" y="507937"/>
                </a:lnTo>
                <a:lnTo>
                  <a:pt x="345349" y="496040"/>
                </a:lnTo>
                <a:lnTo>
                  <a:pt x="385233" y="477096"/>
                </a:lnTo>
                <a:lnTo>
                  <a:pt x="420968" y="451831"/>
                </a:lnTo>
                <a:lnTo>
                  <a:pt x="451831" y="420968"/>
                </a:lnTo>
                <a:lnTo>
                  <a:pt x="477096" y="385233"/>
                </a:lnTo>
                <a:lnTo>
                  <a:pt x="496040" y="345349"/>
                </a:lnTo>
                <a:lnTo>
                  <a:pt x="507937" y="302040"/>
                </a:lnTo>
                <a:lnTo>
                  <a:pt x="512063" y="256031"/>
                </a:lnTo>
                <a:lnTo>
                  <a:pt x="507937" y="210023"/>
                </a:lnTo>
                <a:lnTo>
                  <a:pt x="496040" y="166714"/>
                </a:lnTo>
                <a:lnTo>
                  <a:pt x="477096" y="126830"/>
                </a:lnTo>
                <a:lnTo>
                  <a:pt x="451831" y="91095"/>
                </a:lnTo>
                <a:lnTo>
                  <a:pt x="420968" y="60232"/>
                </a:lnTo>
                <a:lnTo>
                  <a:pt x="385233" y="34967"/>
                </a:lnTo>
                <a:lnTo>
                  <a:pt x="345349" y="16023"/>
                </a:lnTo>
                <a:lnTo>
                  <a:pt x="302040" y="4126"/>
                </a:lnTo>
                <a:lnTo>
                  <a:pt x="256031" y="0"/>
                </a:lnTo>
                <a:close/>
              </a:path>
            </a:pathLst>
          </a:custGeom>
          <a:ln w="6096">
            <a:solidFill>
              <a:srgbClr val="5B9BD4"/>
            </a:solidFill>
          </a:ln>
        </p:spPr>
        <p:txBody>
          <a:bodyPr wrap="square" lIns="0" tIns="0" rIns="0" bIns="0" rtlCol="0"/>
          <a:lstStyle/>
          <a:p>
            <a:endParaRPr sz="1350"/>
          </a:p>
        </p:txBody>
      </p:sp>
      <p:sp>
        <p:nvSpPr>
          <p:cNvPr id="17" name="object 17"/>
          <p:cNvSpPr/>
          <p:nvPr/>
        </p:nvSpPr>
        <p:spPr>
          <a:xfrm>
            <a:off x="3488437" y="2184273"/>
            <a:ext cx="384047" cy="385191"/>
          </a:xfrm>
          <a:prstGeom prst="rect">
            <a:avLst/>
          </a:prstGeom>
          <a:blipFill>
            <a:blip r:embed="rId6" cstate="print"/>
            <a:stretch>
              <a:fillRect/>
            </a:stretch>
          </a:blipFill>
        </p:spPr>
        <p:txBody>
          <a:bodyPr wrap="square" lIns="0" tIns="0" rIns="0" bIns="0" rtlCol="0"/>
          <a:lstStyle/>
          <a:p>
            <a:endParaRPr sz="1350"/>
          </a:p>
        </p:txBody>
      </p:sp>
      <p:sp>
        <p:nvSpPr>
          <p:cNvPr id="18" name="object 18"/>
          <p:cNvSpPr/>
          <p:nvPr/>
        </p:nvSpPr>
        <p:spPr>
          <a:xfrm>
            <a:off x="3488436" y="2184274"/>
            <a:ext cx="384334" cy="385286"/>
          </a:xfrm>
          <a:custGeom>
            <a:avLst/>
            <a:gdLst/>
            <a:ahLst/>
            <a:cxnLst/>
            <a:rect l="l" t="t" r="r" b="b"/>
            <a:pathLst>
              <a:path w="512445" h="513714">
                <a:moveTo>
                  <a:pt x="256031" y="0"/>
                </a:moveTo>
                <a:lnTo>
                  <a:pt x="210023" y="4136"/>
                </a:lnTo>
                <a:lnTo>
                  <a:pt x="166714" y="16061"/>
                </a:lnTo>
                <a:lnTo>
                  <a:pt x="126830" y="35052"/>
                </a:lnTo>
                <a:lnTo>
                  <a:pt x="91095" y="60383"/>
                </a:lnTo>
                <a:lnTo>
                  <a:pt x="60232" y="91330"/>
                </a:lnTo>
                <a:lnTo>
                  <a:pt x="34967" y="127169"/>
                </a:lnTo>
                <a:lnTo>
                  <a:pt x="16023" y="167175"/>
                </a:lnTo>
                <a:lnTo>
                  <a:pt x="4126" y="210625"/>
                </a:lnTo>
                <a:lnTo>
                  <a:pt x="0" y="256794"/>
                </a:lnTo>
                <a:lnTo>
                  <a:pt x="4126" y="302962"/>
                </a:lnTo>
                <a:lnTo>
                  <a:pt x="16023" y="346412"/>
                </a:lnTo>
                <a:lnTo>
                  <a:pt x="34967" y="386418"/>
                </a:lnTo>
                <a:lnTo>
                  <a:pt x="60232" y="422257"/>
                </a:lnTo>
                <a:lnTo>
                  <a:pt x="91095" y="453204"/>
                </a:lnTo>
                <a:lnTo>
                  <a:pt x="126830" y="478536"/>
                </a:lnTo>
                <a:lnTo>
                  <a:pt x="166714" y="497526"/>
                </a:lnTo>
                <a:lnTo>
                  <a:pt x="210023" y="509451"/>
                </a:lnTo>
                <a:lnTo>
                  <a:pt x="256031" y="513588"/>
                </a:lnTo>
                <a:lnTo>
                  <a:pt x="302040" y="509451"/>
                </a:lnTo>
                <a:lnTo>
                  <a:pt x="345349" y="497526"/>
                </a:lnTo>
                <a:lnTo>
                  <a:pt x="385233" y="478535"/>
                </a:lnTo>
                <a:lnTo>
                  <a:pt x="420968" y="453204"/>
                </a:lnTo>
                <a:lnTo>
                  <a:pt x="451831" y="422257"/>
                </a:lnTo>
                <a:lnTo>
                  <a:pt x="477096" y="386418"/>
                </a:lnTo>
                <a:lnTo>
                  <a:pt x="496040" y="346412"/>
                </a:lnTo>
                <a:lnTo>
                  <a:pt x="507937" y="302962"/>
                </a:lnTo>
                <a:lnTo>
                  <a:pt x="512063" y="256794"/>
                </a:lnTo>
                <a:lnTo>
                  <a:pt x="507937" y="210625"/>
                </a:lnTo>
                <a:lnTo>
                  <a:pt x="496040" y="167175"/>
                </a:lnTo>
                <a:lnTo>
                  <a:pt x="477096" y="127169"/>
                </a:lnTo>
                <a:lnTo>
                  <a:pt x="451831" y="91330"/>
                </a:lnTo>
                <a:lnTo>
                  <a:pt x="420968" y="60383"/>
                </a:lnTo>
                <a:lnTo>
                  <a:pt x="385233" y="35051"/>
                </a:lnTo>
                <a:lnTo>
                  <a:pt x="345349" y="16061"/>
                </a:lnTo>
                <a:lnTo>
                  <a:pt x="302040" y="4136"/>
                </a:lnTo>
                <a:lnTo>
                  <a:pt x="256031" y="0"/>
                </a:lnTo>
                <a:close/>
              </a:path>
            </a:pathLst>
          </a:custGeom>
          <a:ln w="6096">
            <a:solidFill>
              <a:srgbClr val="5B9BD4"/>
            </a:solidFill>
          </a:ln>
        </p:spPr>
        <p:txBody>
          <a:bodyPr wrap="square" lIns="0" tIns="0" rIns="0" bIns="0" rtlCol="0"/>
          <a:lstStyle/>
          <a:p>
            <a:endParaRPr sz="1350"/>
          </a:p>
        </p:txBody>
      </p:sp>
      <p:sp>
        <p:nvSpPr>
          <p:cNvPr id="19" name="object 19"/>
          <p:cNvSpPr txBox="1"/>
          <p:nvPr/>
        </p:nvSpPr>
        <p:spPr>
          <a:xfrm rot="10860000">
            <a:off x="3047946" y="2271145"/>
            <a:ext cx="458848" cy="256480"/>
          </a:xfrm>
          <a:prstGeom prst="rect">
            <a:avLst/>
          </a:prstGeom>
        </p:spPr>
        <p:txBody>
          <a:bodyPr vert="horz" wrap="square" lIns="0" tIns="0" rIns="0" bIns="0" rtlCol="0">
            <a:spAutoFit/>
          </a:bodyPr>
          <a:lstStyle/>
          <a:p>
            <a:pPr>
              <a:lnSpc>
                <a:spcPts val="2018"/>
              </a:lnSpc>
            </a:pPr>
            <a:r>
              <a:rPr sz="2100" spc="-652" dirty="0">
                <a:latin typeface="Arial"/>
                <a:cs typeface="Arial"/>
              </a:rPr>
              <a:t>……</a:t>
            </a:r>
            <a:endParaRPr sz="2100">
              <a:latin typeface="Arial"/>
              <a:cs typeface="Arial"/>
            </a:endParaRPr>
          </a:p>
        </p:txBody>
      </p:sp>
      <p:sp>
        <p:nvSpPr>
          <p:cNvPr id="20" name="object 20"/>
          <p:cNvSpPr/>
          <p:nvPr/>
        </p:nvSpPr>
        <p:spPr>
          <a:xfrm>
            <a:off x="3571875" y="1386458"/>
            <a:ext cx="229743" cy="229743"/>
          </a:xfrm>
          <a:prstGeom prst="rect">
            <a:avLst/>
          </a:prstGeom>
          <a:blipFill>
            <a:blip r:embed="rId7" cstate="print"/>
            <a:stretch>
              <a:fillRect/>
            </a:stretch>
          </a:blipFill>
        </p:spPr>
        <p:txBody>
          <a:bodyPr wrap="square" lIns="0" tIns="0" rIns="0" bIns="0" rtlCol="0"/>
          <a:lstStyle/>
          <a:p>
            <a:endParaRPr sz="1350"/>
          </a:p>
        </p:txBody>
      </p:sp>
      <p:sp>
        <p:nvSpPr>
          <p:cNvPr id="21" name="object 21"/>
          <p:cNvSpPr/>
          <p:nvPr/>
        </p:nvSpPr>
        <p:spPr>
          <a:xfrm>
            <a:off x="3571875" y="1386459"/>
            <a:ext cx="230029" cy="230029"/>
          </a:xfrm>
          <a:custGeom>
            <a:avLst/>
            <a:gdLst/>
            <a:ahLst/>
            <a:cxnLst/>
            <a:rect l="l" t="t" r="r" b="b"/>
            <a:pathLst>
              <a:path w="306704" h="306705">
                <a:moveTo>
                  <a:pt x="0" y="306324"/>
                </a:moveTo>
                <a:lnTo>
                  <a:pt x="306324" y="306324"/>
                </a:lnTo>
                <a:lnTo>
                  <a:pt x="306324" y="0"/>
                </a:lnTo>
                <a:lnTo>
                  <a:pt x="0" y="0"/>
                </a:lnTo>
                <a:lnTo>
                  <a:pt x="0" y="306324"/>
                </a:lnTo>
                <a:close/>
              </a:path>
            </a:pathLst>
          </a:custGeom>
          <a:ln w="6096">
            <a:solidFill>
              <a:srgbClr val="FFC000"/>
            </a:solidFill>
          </a:ln>
        </p:spPr>
        <p:txBody>
          <a:bodyPr wrap="square" lIns="0" tIns="0" rIns="0" bIns="0" rtlCol="0"/>
          <a:lstStyle/>
          <a:p>
            <a:endParaRPr sz="1350"/>
          </a:p>
        </p:txBody>
      </p:sp>
      <p:sp>
        <p:nvSpPr>
          <p:cNvPr id="22" name="object 22"/>
          <p:cNvSpPr txBox="1"/>
          <p:nvPr/>
        </p:nvSpPr>
        <p:spPr>
          <a:xfrm rot="10860000">
            <a:off x="3040358" y="1391226"/>
            <a:ext cx="458460" cy="256480"/>
          </a:xfrm>
          <a:prstGeom prst="rect">
            <a:avLst/>
          </a:prstGeom>
        </p:spPr>
        <p:txBody>
          <a:bodyPr vert="horz" wrap="square" lIns="0" tIns="0" rIns="0" bIns="0" rtlCol="0">
            <a:spAutoFit/>
          </a:bodyPr>
          <a:lstStyle/>
          <a:p>
            <a:pPr>
              <a:lnSpc>
                <a:spcPts val="2018"/>
              </a:lnSpc>
            </a:pPr>
            <a:r>
              <a:rPr sz="2100" spc="-656" dirty="0">
                <a:latin typeface="Arial"/>
                <a:cs typeface="Arial"/>
              </a:rPr>
              <a:t>……</a:t>
            </a:r>
            <a:endParaRPr sz="2100">
              <a:latin typeface="Arial"/>
              <a:cs typeface="Arial"/>
            </a:endParaRPr>
          </a:p>
        </p:txBody>
      </p:sp>
      <p:sp>
        <p:nvSpPr>
          <p:cNvPr id="23" name="object 23"/>
          <p:cNvSpPr/>
          <p:nvPr/>
        </p:nvSpPr>
        <p:spPr>
          <a:xfrm>
            <a:off x="2127123" y="3012949"/>
            <a:ext cx="1791176" cy="499586"/>
          </a:xfrm>
          <a:custGeom>
            <a:avLst/>
            <a:gdLst/>
            <a:ahLst/>
            <a:cxnLst/>
            <a:rect l="l" t="t" r="r" b="b"/>
            <a:pathLst>
              <a:path w="2388235" h="666114">
                <a:moveTo>
                  <a:pt x="0" y="665988"/>
                </a:moveTo>
                <a:lnTo>
                  <a:pt x="2388108" y="665988"/>
                </a:lnTo>
                <a:lnTo>
                  <a:pt x="2388108" y="0"/>
                </a:lnTo>
                <a:lnTo>
                  <a:pt x="0" y="0"/>
                </a:lnTo>
                <a:lnTo>
                  <a:pt x="0" y="665988"/>
                </a:lnTo>
                <a:close/>
              </a:path>
            </a:pathLst>
          </a:custGeom>
          <a:solidFill>
            <a:srgbClr val="D9D9D9"/>
          </a:solidFill>
        </p:spPr>
        <p:txBody>
          <a:bodyPr wrap="square" lIns="0" tIns="0" rIns="0" bIns="0" rtlCol="0"/>
          <a:lstStyle/>
          <a:p>
            <a:endParaRPr sz="1350"/>
          </a:p>
        </p:txBody>
      </p:sp>
      <p:sp>
        <p:nvSpPr>
          <p:cNvPr id="24" name="object 24"/>
          <p:cNvSpPr/>
          <p:nvPr/>
        </p:nvSpPr>
        <p:spPr>
          <a:xfrm>
            <a:off x="2145410" y="3071242"/>
            <a:ext cx="384048" cy="384047"/>
          </a:xfrm>
          <a:prstGeom prst="rect">
            <a:avLst/>
          </a:prstGeom>
          <a:blipFill>
            <a:blip r:embed="rId8" cstate="print"/>
            <a:stretch>
              <a:fillRect/>
            </a:stretch>
          </a:blipFill>
        </p:spPr>
        <p:txBody>
          <a:bodyPr wrap="square" lIns="0" tIns="0" rIns="0" bIns="0" rtlCol="0"/>
          <a:lstStyle/>
          <a:p>
            <a:endParaRPr sz="1350"/>
          </a:p>
        </p:txBody>
      </p:sp>
      <p:sp>
        <p:nvSpPr>
          <p:cNvPr id="25" name="object 25"/>
          <p:cNvSpPr/>
          <p:nvPr/>
        </p:nvSpPr>
        <p:spPr>
          <a:xfrm>
            <a:off x="2145411" y="3071241"/>
            <a:ext cx="384334" cy="384334"/>
          </a:xfrm>
          <a:custGeom>
            <a:avLst/>
            <a:gdLst/>
            <a:ahLst/>
            <a:cxnLst/>
            <a:rect l="l" t="t" r="r" b="b"/>
            <a:pathLst>
              <a:path w="512444" h="512445">
                <a:moveTo>
                  <a:pt x="256032" y="0"/>
                </a:moveTo>
                <a:lnTo>
                  <a:pt x="210023" y="4126"/>
                </a:lnTo>
                <a:lnTo>
                  <a:pt x="166714" y="16023"/>
                </a:lnTo>
                <a:lnTo>
                  <a:pt x="126830" y="34967"/>
                </a:lnTo>
                <a:lnTo>
                  <a:pt x="91095" y="60232"/>
                </a:lnTo>
                <a:lnTo>
                  <a:pt x="60232" y="91095"/>
                </a:lnTo>
                <a:lnTo>
                  <a:pt x="34967" y="126830"/>
                </a:lnTo>
                <a:lnTo>
                  <a:pt x="16023" y="166714"/>
                </a:lnTo>
                <a:lnTo>
                  <a:pt x="4126" y="210023"/>
                </a:lnTo>
                <a:lnTo>
                  <a:pt x="0" y="256031"/>
                </a:lnTo>
                <a:lnTo>
                  <a:pt x="4126" y="302040"/>
                </a:lnTo>
                <a:lnTo>
                  <a:pt x="16023" y="345349"/>
                </a:lnTo>
                <a:lnTo>
                  <a:pt x="34967" y="385233"/>
                </a:lnTo>
                <a:lnTo>
                  <a:pt x="60232" y="420968"/>
                </a:lnTo>
                <a:lnTo>
                  <a:pt x="91095" y="451831"/>
                </a:lnTo>
                <a:lnTo>
                  <a:pt x="126830" y="477096"/>
                </a:lnTo>
                <a:lnTo>
                  <a:pt x="166714" y="496040"/>
                </a:lnTo>
                <a:lnTo>
                  <a:pt x="210023" y="507937"/>
                </a:lnTo>
                <a:lnTo>
                  <a:pt x="256032" y="512063"/>
                </a:lnTo>
                <a:lnTo>
                  <a:pt x="302040" y="507937"/>
                </a:lnTo>
                <a:lnTo>
                  <a:pt x="345349" y="496040"/>
                </a:lnTo>
                <a:lnTo>
                  <a:pt x="385233" y="477096"/>
                </a:lnTo>
                <a:lnTo>
                  <a:pt x="420968" y="451831"/>
                </a:lnTo>
                <a:lnTo>
                  <a:pt x="451831" y="420968"/>
                </a:lnTo>
                <a:lnTo>
                  <a:pt x="477096" y="385233"/>
                </a:lnTo>
                <a:lnTo>
                  <a:pt x="496040" y="345349"/>
                </a:lnTo>
                <a:lnTo>
                  <a:pt x="507937" y="302040"/>
                </a:lnTo>
                <a:lnTo>
                  <a:pt x="512064" y="256031"/>
                </a:lnTo>
                <a:lnTo>
                  <a:pt x="507937" y="210023"/>
                </a:lnTo>
                <a:lnTo>
                  <a:pt x="496040" y="166714"/>
                </a:lnTo>
                <a:lnTo>
                  <a:pt x="477096" y="126830"/>
                </a:lnTo>
                <a:lnTo>
                  <a:pt x="451831" y="91095"/>
                </a:lnTo>
                <a:lnTo>
                  <a:pt x="420968" y="60232"/>
                </a:lnTo>
                <a:lnTo>
                  <a:pt x="385233" y="34967"/>
                </a:lnTo>
                <a:lnTo>
                  <a:pt x="345349" y="16023"/>
                </a:lnTo>
                <a:lnTo>
                  <a:pt x="302040" y="4126"/>
                </a:lnTo>
                <a:lnTo>
                  <a:pt x="256032" y="0"/>
                </a:lnTo>
                <a:close/>
              </a:path>
            </a:pathLst>
          </a:custGeom>
          <a:ln w="6095">
            <a:solidFill>
              <a:srgbClr val="EC7C30"/>
            </a:solidFill>
          </a:ln>
        </p:spPr>
        <p:txBody>
          <a:bodyPr wrap="square" lIns="0" tIns="0" rIns="0" bIns="0" rtlCol="0"/>
          <a:lstStyle/>
          <a:p>
            <a:endParaRPr sz="1350"/>
          </a:p>
        </p:txBody>
      </p:sp>
      <p:sp>
        <p:nvSpPr>
          <p:cNvPr id="26" name="object 26"/>
          <p:cNvSpPr/>
          <p:nvPr/>
        </p:nvSpPr>
        <p:spPr>
          <a:xfrm>
            <a:off x="2666620" y="3073527"/>
            <a:ext cx="384047" cy="384047"/>
          </a:xfrm>
          <a:prstGeom prst="rect">
            <a:avLst/>
          </a:prstGeom>
          <a:blipFill>
            <a:blip r:embed="rId9" cstate="print"/>
            <a:stretch>
              <a:fillRect/>
            </a:stretch>
          </a:blipFill>
        </p:spPr>
        <p:txBody>
          <a:bodyPr wrap="square" lIns="0" tIns="0" rIns="0" bIns="0" rtlCol="0"/>
          <a:lstStyle/>
          <a:p>
            <a:endParaRPr sz="1350"/>
          </a:p>
        </p:txBody>
      </p:sp>
      <p:sp>
        <p:nvSpPr>
          <p:cNvPr id="27" name="object 27"/>
          <p:cNvSpPr/>
          <p:nvPr/>
        </p:nvSpPr>
        <p:spPr>
          <a:xfrm>
            <a:off x="2666619" y="3073527"/>
            <a:ext cx="384334" cy="384334"/>
          </a:xfrm>
          <a:custGeom>
            <a:avLst/>
            <a:gdLst/>
            <a:ahLst/>
            <a:cxnLst/>
            <a:rect l="l" t="t" r="r" b="b"/>
            <a:pathLst>
              <a:path w="512444" h="512445">
                <a:moveTo>
                  <a:pt x="256031" y="0"/>
                </a:moveTo>
                <a:lnTo>
                  <a:pt x="210023" y="4126"/>
                </a:lnTo>
                <a:lnTo>
                  <a:pt x="166714" y="16023"/>
                </a:lnTo>
                <a:lnTo>
                  <a:pt x="126830" y="34967"/>
                </a:lnTo>
                <a:lnTo>
                  <a:pt x="91095" y="60232"/>
                </a:lnTo>
                <a:lnTo>
                  <a:pt x="60232" y="91095"/>
                </a:lnTo>
                <a:lnTo>
                  <a:pt x="34967" y="126830"/>
                </a:lnTo>
                <a:lnTo>
                  <a:pt x="16023" y="166714"/>
                </a:lnTo>
                <a:lnTo>
                  <a:pt x="4126" y="210023"/>
                </a:lnTo>
                <a:lnTo>
                  <a:pt x="0" y="256031"/>
                </a:lnTo>
                <a:lnTo>
                  <a:pt x="4126" y="302040"/>
                </a:lnTo>
                <a:lnTo>
                  <a:pt x="16023" y="345349"/>
                </a:lnTo>
                <a:lnTo>
                  <a:pt x="34967" y="385233"/>
                </a:lnTo>
                <a:lnTo>
                  <a:pt x="60232" y="420968"/>
                </a:lnTo>
                <a:lnTo>
                  <a:pt x="91095" y="451831"/>
                </a:lnTo>
                <a:lnTo>
                  <a:pt x="126830" y="477096"/>
                </a:lnTo>
                <a:lnTo>
                  <a:pt x="166714" y="496040"/>
                </a:lnTo>
                <a:lnTo>
                  <a:pt x="210023" y="507937"/>
                </a:lnTo>
                <a:lnTo>
                  <a:pt x="256031" y="512063"/>
                </a:lnTo>
                <a:lnTo>
                  <a:pt x="302040" y="507937"/>
                </a:lnTo>
                <a:lnTo>
                  <a:pt x="345349" y="496040"/>
                </a:lnTo>
                <a:lnTo>
                  <a:pt x="385233" y="477096"/>
                </a:lnTo>
                <a:lnTo>
                  <a:pt x="420968" y="451831"/>
                </a:lnTo>
                <a:lnTo>
                  <a:pt x="451831" y="420968"/>
                </a:lnTo>
                <a:lnTo>
                  <a:pt x="477096" y="385233"/>
                </a:lnTo>
                <a:lnTo>
                  <a:pt x="496040" y="345349"/>
                </a:lnTo>
                <a:lnTo>
                  <a:pt x="507937" y="302040"/>
                </a:lnTo>
                <a:lnTo>
                  <a:pt x="512063" y="256031"/>
                </a:lnTo>
                <a:lnTo>
                  <a:pt x="507937" y="210023"/>
                </a:lnTo>
                <a:lnTo>
                  <a:pt x="496040" y="166714"/>
                </a:lnTo>
                <a:lnTo>
                  <a:pt x="477096" y="126830"/>
                </a:lnTo>
                <a:lnTo>
                  <a:pt x="451831" y="91095"/>
                </a:lnTo>
                <a:lnTo>
                  <a:pt x="420968" y="60232"/>
                </a:lnTo>
                <a:lnTo>
                  <a:pt x="385233" y="34967"/>
                </a:lnTo>
                <a:lnTo>
                  <a:pt x="345349" y="16023"/>
                </a:lnTo>
                <a:lnTo>
                  <a:pt x="302040" y="4126"/>
                </a:lnTo>
                <a:lnTo>
                  <a:pt x="256031" y="0"/>
                </a:lnTo>
                <a:close/>
              </a:path>
            </a:pathLst>
          </a:custGeom>
          <a:ln w="6096">
            <a:solidFill>
              <a:srgbClr val="EC7C30"/>
            </a:solidFill>
          </a:ln>
        </p:spPr>
        <p:txBody>
          <a:bodyPr wrap="square" lIns="0" tIns="0" rIns="0" bIns="0" rtlCol="0"/>
          <a:lstStyle/>
          <a:p>
            <a:endParaRPr sz="1350"/>
          </a:p>
        </p:txBody>
      </p:sp>
      <p:sp>
        <p:nvSpPr>
          <p:cNvPr id="28" name="object 28"/>
          <p:cNvSpPr/>
          <p:nvPr/>
        </p:nvSpPr>
        <p:spPr>
          <a:xfrm>
            <a:off x="3488437" y="3065526"/>
            <a:ext cx="384047" cy="384047"/>
          </a:xfrm>
          <a:prstGeom prst="rect">
            <a:avLst/>
          </a:prstGeom>
          <a:blipFill>
            <a:blip r:embed="rId10" cstate="print"/>
            <a:stretch>
              <a:fillRect/>
            </a:stretch>
          </a:blipFill>
        </p:spPr>
        <p:txBody>
          <a:bodyPr wrap="square" lIns="0" tIns="0" rIns="0" bIns="0" rtlCol="0"/>
          <a:lstStyle/>
          <a:p>
            <a:endParaRPr sz="1350"/>
          </a:p>
        </p:txBody>
      </p:sp>
      <p:sp>
        <p:nvSpPr>
          <p:cNvPr id="29" name="object 29"/>
          <p:cNvSpPr/>
          <p:nvPr/>
        </p:nvSpPr>
        <p:spPr>
          <a:xfrm>
            <a:off x="3488436" y="3065526"/>
            <a:ext cx="384334" cy="384334"/>
          </a:xfrm>
          <a:custGeom>
            <a:avLst/>
            <a:gdLst/>
            <a:ahLst/>
            <a:cxnLst/>
            <a:rect l="l" t="t" r="r" b="b"/>
            <a:pathLst>
              <a:path w="512445" h="512445">
                <a:moveTo>
                  <a:pt x="256031" y="0"/>
                </a:moveTo>
                <a:lnTo>
                  <a:pt x="210023" y="4126"/>
                </a:lnTo>
                <a:lnTo>
                  <a:pt x="166714" y="16023"/>
                </a:lnTo>
                <a:lnTo>
                  <a:pt x="126830" y="34967"/>
                </a:lnTo>
                <a:lnTo>
                  <a:pt x="91095" y="60232"/>
                </a:lnTo>
                <a:lnTo>
                  <a:pt x="60232" y="91095"/>
                </a:lnTo>
                <a:lnTo>
                  <a:pt x="34967" y="126830"/>
                </a:lnTo>
                <a:lnTo>
                  <a:pt x="16023" y="166714"/>
                </a:lnTo>
                <a:lnTo>
                  <a:pt x="4126" y="210023"/>
                </a:lnTo>
                <a:lnTo>
                  <a:pt x="0" y="256031"/>
                </a:lnTo>
                <a:lnTo>
                  <a:pt x="4126" y="302040"/>
                </a:lnTo>
                <a:lnTo>
                  <a:pt x="16023" y="345349"/>
                </a:lnTo>
                <a:lnTo>
                  <a:pt x="34967" y="385233"/>
                </a:lnTo>
                <a:lnTo>
                  <a:pt x="60232" y="420968"/>
                </a:lnTo>
                <a:lnTo>
                  <a:pt x="91095" y="451831"/>
                </a:lnTo>
                <a:lnTo>
                  <a:pt x="126830" y="477096"/>
                </a:lnTo>
                <a:lnTo>
                  <a:pt x="166714" y="496040"/>
                </a:lnTo>
                <a:lnTo>
                  <a:pt x="210023" y="507937"/>
                </a:lnTo>
                <a:lnTo>
                  <a:pt x="256031" y="512063"/>
                </a:lnTo>
                <a:lnTo>
                  <a:pt x="302040" y="507937"/>
                </a:lnTo>
                <a:lnTo>
                  <a:pt x="345349" y="496040"/>
                </a:lnTo>
                <a:lnTo>
                  <a:pt x="385233" y="477096"/>
                </a:lnTo>
                <a:lnTo>
                  <a:pt x="420968" y="451831"/>
                </a:lnTo>
                <a:lnTo>
                  <a:pt x="451831" y="420968"/>
                </a:lnTo>
                <a:lnTo>
                  <a:pt x="477096" y="385233"/>
                </a:lnTo>
                <a:lnTo>
                  <a:pt x="496040" y="345349"/>
                </a:lnTo>
                <a:lnTo>
                  <a:pt x="507937" y="302040"/>
                </a:lnTo>
                <a:lnTo>
                  <a:pt x="512063" y="256031"/>
                </a:lnTo>
                <a:lnTo>
                  <a:pt x="507937" y="210023"/>
                </a:lnTo>
                <a:lnTo>
                  <a:pt x="496040" y="166714"/>
                </a:lnTo>
                <a:lnTo>
                  <a:pt x="477096" y="126830"/>
                </a:lnTo>
                <a:lnTo>
                  <a:pt x="451831" y="91095"/>
                </a:lnTo>
                <a:lnTo>
                  <a:pt x="420968" y="60232"/>
                </a:lnTo>
                <a:lnTo>
                  <a:pt x="385233" y="34967"/>
                </a:lnTo>
                <a:lnTo>
                  <a:pt x="345349" y="16023"/>
                </a:lnTo>
                <a:lnTo>
                  <a:pt x="302040" y="4126"/>
                </a:lnTo>
                <a:lnTo>
                  <a:pt x="256031" y="0"/>
                </a:lnTo>
                <a:close/>
              </a:path>
            </a:pathLst>
          </a:custGeom>
          <a:ln w="6096">
            <a:solidFill>
              <a:srgbClr val="EC7C30"/>
            </a:solidFill>
          </a:ln>
        </p:spPr>
        <p:txBody>
          <a:bodyPr wrap="square" lIns="0" tIns="0" rIns="0" bIns="0" rtlCol="0"/>
          <a:lstStyle/>
          <a:p>
            <a:endParaRPr sz="1350"/>
          </a:p>
        </p:txBody>
      </p:sp>
      <p:sp>
        <p:nvSpPr>
          <p:cNvPr id="30" name="object 30"/>
          <p:cNvSpPr txBox="1"/>
          <p:nvPr/>
        </p:nvSpPr>
        <p:spPr>
          <a:xfrm rot="10860000">
            <a:off x="3048360" y="3151693"/>
            <a:ext cx="458460" cy="256480"/>
          </a:xfrm>
          <a:prstGeom prst="rect">
            <a:avLst/>
          </a:prstGeom>
        </p:spPr>
        <p:txBody>
          <a:bodyPr vert="horz" wrap="square" lIns="0" tIns="0" rIns="0" bIns="0" rtlCol="0">
            <a:spAutoFit/>
          </a:bodyPr>
          <a:lstStyle/>
          <a:p>
            <a:pPr>
              <a:lnSpc>
                <a:spcPts val="2018"/>
              </a:lnSpc>
            </a:pPr>
            <a:r>
              <a:rPr sz="2100" spc="-652" dirty="0">
                <a:latin typeface="Arial"/>
                <a:cs typeface="Arial"/>
              </a:rPr>
              <a:t>……</a:t>
            </a:r>
            <a:endParaRPr sz="2100">
              <a:latin typeface="Arial"/>
              <a:cs typeface="Arial"/>
            </a:endParaRPr>
          </a:p>
        </p:txBody>
      </p:sp>
      <p:sp>
        <p:nvSpPr>
          <p:cNvPr id="31" name="object 31"/>
          <p:cNvSpPr/>
          <p:nvPr/>
        </p:nvSpPr>
        <p:spPr>
          <a:xfrm>
            <a:off x="2308860" y="2575750"/>
            <a:ext cx="58579" cy="496253"/>
          </a:xfrm>
          <a:custGeom>
            <a:avLst/>
            <a:gdLst/>
            <a:ahLst/>
            <a:cxnLst/>
            <a:rect l="l" t="t" r="r" b="b"/>
            <a:pathLst>
              <a:path w="78105" h="661670">
                <a:moveTo>
                  <a:pt x="25907" y="583818"/>
                </a:moveTo>
                <a:lnTo>
                  <a:pt x="0" y="583818"/>
                </a:lnTo>
                <a:lnTo>
                  <a:pt x="38861" y="661542"/>
                </a:lnTo>
                <a:lnTo>
                  <a:pt x="71246" y="596772"/>
                </a:lnTo>
                <a:lnTo>
                  <a:pt x="25907" y="596772"/>
                </a:lnTo>
                <a:lnTo>
                  <a:pt x="25907" y="583818"/>
                </a:lnTo>
                <a:close/>
              </a:path>
              <a:path w="78105" h="661670">
                <a:moveTo>
                  <a:pt x="51815" y="0"/>
                </a:moveTo>
                <a:lnTo>
                  <a:pt x="25907" y="0"/>
                </a:lnTo>
                <a:lnTo>
                  <a:pt x="25907" y="596772"/>
                </a:lnTo>
                <a:lnTo>
                  <a:pt x="51815" y="596772"/>
                </a:lnTo>
                <a:lnTo>
                  <a:pt x="51815" y="0"/>
                </a:lnTo>
                <a:close/>
              </a:path>
              <a:path w="78105" h="661670">
                <a:moveTo>
                  <a:pt x="77724" y="583818"/>
                </a:moveTo>
                <a:lnTo>
                  <a:pt x="51815" y="583818"/>
                </a:lnTo>
                <a:lnTo>
                  <a:pt x="51815" y="596772"/>
                </a:lnTo>
                <a:lnTo>
                  <a:pt x="71246" y="596772"/>
                </a:lnTo>
                <a:lnTo>
                  <a:pt x="77724" y="583818"/>
                </a:lnTo>
                <a:close/>
              </a:path>
            </a:pathLst>
          </a:custGeom>
          <a:solidFill>
            <a:srgbClr val="000000"/>
          </a:solidFill>
        </p:spPr>
        <p:txBody>
          <a:bodyPr wrap="square" lIns="0" tIns="0" rIns="0" bIns="0" rtlCol="0"/>
          <a:lstStyle/>
          <a:p>
            <a:endParaRPr sz="1350"/>
          </a:p>
        </p:txBody>
      </p:sp>
      <p:sp>
        <p:nvSpPr>
          <p:cNvPr id="32" name="object 32"/>
          <p:cNvSpPr/>
          <p:nvPr/>
        </p:nvSpPr>
        <p:spPr>
          <a:xfrm>
            <a:off x="2839212" y="2575750"/>
            <a:ext cx="58579" cy="496253"/>
          </a:xfrm>
          <a:custGeom>
            <a:avLst/>
            <a:gdLst/>
            <a:ahLst/>
            <a:cxnLst/>
            <a:rect l="l" t="t" r="r" b="b"/>
            <a:pathLst>
              <a:path w="78105" h="661670">
                <a:moveTo>
                  <a:pt x="25907" y="583818"/>
                </a:moveTo>
                <a:lnTo>
                  <a:pt x="0" y="583818"/>
                </a:lnTo>
                <a:lnTo>
                  <a:pt x="38861" y="661542"/>
                </a:lnTo>
                <a:lnTo>
                  <a:pt x="71246" y="596772"/>
                </a:lnTo>
                <a:lnTo>
                  <a:pt x="25907" y="596772"/>
                </a:lnTo>
                <a:lnTo>
                  <a:pt x="25907" y="583818"/>
                </a:lnTo>
                <a:close/>
              </a:path>
              <a:path w="78105" h="661670">
                <a:moveTo>
                  <a:pt x="51815" y="0"/>
                </a:moveTo>
                <a:lnTo>
                  <a:pt x="25907" y="0"/>
                </a:lnTo>
                <a:lnTo>
                  <a:pt x="25907" y="596772"/>
                </a:lnTo>
                <a:lnTo>
                  <a:pt x="51815" y="596772"/>
                </a:lnTo>
                <a:lnTo>
                  <a:pt x="51815" y="0"/>
                </a:lnTo>
                <a:close/>
              </a:path>
              <a:path w="78105" h="661670">
                <a:moveTo>
                  <a:pt x="77723" y="583818"/>
                </a:moveTo>
                <a:lnTo>
                  <a:pt x="51815" y="583818"/>
                </a:lnTo>
                <a:lnTo>
                  <a:pt x="51815" y="596772"/>
                </a:lnTo>
                <a:lnTo>
                  <a:pt x="71246" y="596772"/>
                </a:lnTo>
                <a:lnTo>
                  <a:pt x="77723" y="583818"/>
                </a:lnTo>
                <a:close/>
              </a:path>
            </a:pathLst>
          </a:custGeom>
          <a:solidFill>
            <a:srgbClr val="000000"/>
          </a:solidFill>
        </p:spPr>
        <p:txBody>
          <a:bodyPr wrap="square" lIns="0" tIns="0" rIns="0" bIns="0" rtlCol="0"/>
          <a:lstStyle/>
          <a:p>
            <a:endParaRPr sz="1350"/>
          </a:p>
        </p:txBody>
      </p:sp>
      <p:sp>
        <p:nvSpPr>
          <p:cNvPr id="33" name="object 33"/>
          <p:cNvSpPr/>
          <p:nvPr/>
        </p:nvSpPr>
        <p:spPr>
          <a:xfrm>
            <a:off x="3656457" y="2570035"/>
            <a:ext cx="58579" cy="496253"/>
          </a:xfrm>
          <a:custGeom>
            <a:avLst/>
            <a:gdLst/>
            <a:ahLst/>
            <a:cxnLst/>
            <a:rect l="l" t="t" r="r" b="b"/>
            <a:pathLst>
              <a:path w="78104" h="661670">
                <a:moveTo>
                  <a:pt x="25908" y="583819"/>
                </a:moveTo>
                <a:lnTo>
                  <a:pt x="0" y="583819"/>
                </a:lnTo>
                <a:lnTo>
                  <a:pt x="38862" y="661543"/>
                </a:lnTo>
                <a:lnTo>
                  <a:pt x="71247" y="596773"/>
                </a:lnTo>
                <a:lnTo>
                  <a:pt x="25908" y="596773"/>
                </a:lnTo>
                <a:lnTo>
                  <a:pt x="25908" y="583819"/>
                </a:lnTo>
                <a:close/>
              </a:path>
              <a:path w="78104" h="661670">
                <a:moveTo>
                  <a:pt x="51815" y="0"/>
                </a:moveTo>
                <a:lnTo>
                  <a:pt x="25908" y="0"/>
                </a:lnTo>
                <a:lnTo>
                  <a:pt x="25908" y="596773"/>
                </a:lnTo>
                <a:lnTo>
                  <a:pt x="51815" y="596773"/>
                </a:lnTo>
                <a:lnTo>
                  <a:pt x="51815" y="0"/>
                </a:lnTo>
                <a:close/>
              </a:path>
              <a:path w="78104" h="661670">
                <a:moveTo>
                  <a:pt x="77724" y="583819"/>
                </a:moveTo>
                <a:lnTo>
                  <a:pt x="51815" y="583819"/>
                </a:lnTo>
                <a:lnTo>
                  <a:pt x="51815" y="596773"/>
                </a:lnTo>
                <a:lnTo>
                  <a:pt x="71247" y="596773"/>
                </a:lnTo>
                <a:lnTo>
                  <a:pt x="77724" y="583819"/>
                </a:lnTo>
                <a:close/>
              </a:path>
            </a:pathLst>
          </a:custGeom>
          <a:solidFill>
            <a:srgbClr val="000000"/>
          </a:solidFill>
        </p:spPr>
        <p:txBody>
          <a:bodyPr wrap="square" lIns="0" tIns="0" rIns="0" bIns="0" rtlCol="0"/>
          <a:lstStyle/>
          <a:p>
            <a:endParaRPr sz="1350"/>
          </a:p>
        </p:txBody>
      </p:sp>
      <p:sp>
        <p:nvSpPr>
          <p:cNvPr id="34" name="object 34"/>
          <p:cNvSpPr/>
          <p:nvPr/>
        </p:nvSpPr>
        <p:spPr>
          <a:xfrm>
            <a:off x="2338006" y="2569844"/>
            <a:ext cx="528161" cy="501968"/>
          </a:xfrm>
          <a:custGeom>
            <a:avLst/>
            <a:gdLst/>
            <a:ahLst/>
            <a:cxnLst/>
            <a:rect l="l" t="t" r="r" b="b"/>
            <a:pathLst>
              <a:path w="704214" h="669289">
                <a:moveTo>
                  <a:pt x="29591" y="587247"/>
                </a:moveTo>
                <a:lnTo>
                  <a:pt x="0" y="668908"/>
                </a:lnTo>
                <a:lnTo>
                  <a:pt x="83184" y="643635"/>
                </a:lnTo>
                <a:lnTo>
                  <a:pt x="73769" y="633729"/>
                </a:lnTo>
                <a:lnTo>
                  <a:pt x="55880" y="633729"/>
                </a:lnTo>
                <a:lnTo>
                  <a:pt x="38100" y="614933"/>
                </a:lnTo>
                <a:lnTo>
                  <a:pt x="47459" y="606048"/>
                </a:lnTo>
                <a:lnTo>
                  <a:pt x="29591" y="587247"/>
                </a:lnTo>
                <a:close/>
              </a:path>
              <a:path w="704214" h="669289">
                <a:moveTo>
                  <a:pt x="47459" y="606048"/>
                </a:moveTo>
                <a:lnTo>
                  <a:pt x="38100" y="614933"/>
                </a:lnTo>
                <a:lnTo>
                  <a:pt x="55880" y="633729"/>
                </a:lnTo>
                <a:lnTo>
                  <a:pt x="65284" y="624802"/>
                </a:lnTo>
                <a:lnTo>
                  <a:pt x="47459" y="606048"/>
                </a:lnTo>
                <a:close/>
              </a:path>
              <a:path w="704214" h="669289">
                <a:moveTo>
                  <a:pt x="65284" y="624802"/>
                </a:moveTo>
                <a:lnTo>
                  <a:pt x="55880" y="633729"/>
                </a:lnTo>
                <a:lnTo>
                  <a:pt x="73769" y="633729"/>
                </a:lnTo>
                <a:lnTo>
                  <a:pt x="65284" y="624802"/>
                </a:lnTo>
                <a:close/>
              </a:path>
              <a:path w="704214" h="669289">
                <a:moveTo>
                  <a:pt x="685800" y="0"/>
                </a:moveTo>
                <a:lnTo>
                  <a:pt x="47459" y="606048"/>
                </a:lnTo>
                <a:lnTo>
                  <a:pt x="65284" y="624802"/>
                </a:lnTo>
                <a:lnTo>
                  <a:pt x="703707" y="18795"/>
                </a:lnTo>
                <a:lnTo>
                  <a:pt x="685800" y="0"/>
                </a:lnTo>
                <a:close/>
              </a:path>
            </a:pathLst>
          </a:custGeom>
          <a:solidFill>
            <a:srgbClr val="000000"/>
          </a:solidFill>
        </p:spPr>
        <p:txBody>
          <a:bodyPr wrap="square" lIns="0" tIns="0" rIns="0" bIns="0" rtlCol="0"/>
          <a:lstStyle/>
          <a:p>
            <a:endParaRPr sz="1350"/>
          </a:p>
        </p:txBody>
      </p:sp>
      <p:sp>
        <p:nvSpPr>
          <p:cNvPr id="35" name="object 35"/>
          <p:cNvSpPr/>
          <p:nvPr/>
        </p:nvSpPr>
        <p:spPr>
          <a:xfrm>
            <a:off x="2331340" y="2568701"/>
            <a:ext cx="528161" cy="504825"/>
          </a:xfrm>
          <a:custGeom>
            <a:avLst/>
            <a:gdLst/>
            <a:ahLst/>
            <a:cxnLst/>
            <a:rect l="l" t="t" r="r" b="b"/>
            <a:pathLst>
              <a:path w="704214" h="673100">
                <a:moveTo>
                  <a:pt x="638496" y="628753"/>
                </a:moveTo>
                <a:lnTo>
                  <a:pt x="620648" y="647445"/>
                </a:lnTo>
                <a:lnTo>
                  <a:pt x="703706" y="673100"/>
                </a:lnTo>
                <a:lnTo>
                  <a:pt x="690942" y="637666"/>
                </a:lnTo>
                <a:lnTo>
                  <a:pt x="647827" y="637666"/>
                </a:lnTo>
                <a:lnTo>
                  <a:pt x="638496" y="628753"/>
                </a:lnTo>
                <a:close/>
              </a:path>
              <a:path w="704214" h="673100">
                <a:moveTo>
                  <a:pt x="656359" y="610042"/>
                </a:moveTo>
                <a:lnTo>
                  <a:pt x="638496" y="628753"/>
                </a:lnTo>
                <a:lnTo>
                  <a:pt x="647827" y="637666"/>
                </a:lnTo>
                <a:lnTo>
                  <a:pt x="665734" y="618997"/>
                </a:lnTo>
                <a:lnTo>
                  <a:pt x="656359" y="610042"/>
                </a:lnTo>
                <a:close/>
              </a:path>
              <a:path w="704214" h="673100">
                <a:moveTo>
                  <a:pt x="674242" y="591312"/>
                </a:moveTo>
                <a:lnTo>
                  <a:pt x="656359" y="610042"/>
                </a:lnTo>
                <a:lnTo>
                  <a:pt x="665734" y="618997"/>
                </a:lnTo>
                <a:lnTo>
                  <a:pt x="647827" y="637666"/>
                </a:lnTo>
                <a:lnTo>
                  <a:pt x="690942" y="637666"/>
                </a:lnTo>
                <a:lnTo>
                  <a:pt x="674242" y="591312"/>
                </a:lnTo>
                <a:close/>
              </a:path>
              <a:path w="704214" h="673100">
                <a:moveTo>
                  <a:pt x="17779" y="0"/>
                </a:moveTo>
                <a:lnTo>
                  <a:pt x="0" y="18796"/>
                </a:lnTo>
                <a:lnTo>
                  <a:pt x="638496" y="628753"/>
                </a:lnTo>
                <a:lnTo>
                  <a:pt x="656359" y="610042"/>
                </a:lnTo>
                <a:lnTo>
                  <a:pt x="17779" y="0"/>
                </a:lnTo>
                <a:close/>
              </a:path>
            </a:pathLst>
          </a:custGeom>
          <a:solidFill>
            <a:srgbClr val="000000"/>
          </a:solidFill>
        </p:spPr>
        <p:txBody>
          <a:bodyPr wrap="square" lIns="0" tIns="0" rIns="0" bIns="0" rtlCol="0"/>
          <a:lstStyle/>
          <a:p>
            <a:endParaRPr sz="1350"/>
          </a:p>
        </p:txBody>
      </p:sp>
      <p:sp>
        <p:nvSpPr>
          <p:cNvPr id="36" name="object 36"/>
          <p:cNvSpPr/>
          <p:nvPr/>
        </p:nvSpPr>
        <p:spPr>
          <a:xfrm>
            <a:off x="2334673" y="2566606"/>
            <a:ext cx="1346359" cy="506730"/>
          </a:xfrm>
          <a:custGeom>
            <a:avLst/>
            <a:gdLst/>
            <a:ahLst/>
            <a:cxnLst/>
            <a:rect l="l" t="t" r="r" b="b"/>
            <a:pathLst>
              <a:path w="1795145" h="675639">
                <a:moveTo>
                  <a:pt x="1717562" y="651004"/>
                </a:moveTo>
                <a:lnTo>
                  <a:pt x="1708657" y="675386"/>
                </a:lnTo>
                <a:lnTo>
                  <a:pt x="1795017" y="665480"/>
                </a:lnTo>
                <a:lnTo>
                  <a:pt x="1785530" y="655447"/>
                </a:lnTo>
                <a:lnTo>
                  <a:pt x="1729739" y="655447"/>
                </a:lnTo>
                <a:lnTo>
                  <a:pt x="1717562" y="651004"/>
                </a:lnTo>
                <a:close/>
              </a:path>
              <a:path w="1795145" h="675639">
                <a:moveTo>
                  <a:pt x="1726466" y="626625"/>
                </a:moveTo>
                <a:lnTo>
                  <a:pt x="1717562" y="651004"/>
                </a:lnTo>
                <a:lnTo>
                  <a:pt x="1729739" y="655447"/>
                </a:lnTo>
                <a:lnTo>
                  <a:pt x="1738629" y="631063"/>
                </a:lnTo>
                <a:lnTo>
                  <a:pt x="1726466" y="626625"/>
                </a:lnTo>
                <a:close/>
              </a:path>
              <a:path w="1795145" h="675639">
                <a:moveTo>
                  <a:pt x="1735327" y="602361"/>
                </a:moveTo>
                <a:lnTo>
                  <a:pt x="1726466" y="626625"/>
                </a:lnTo>
                <a:lnTo>
                  <a:pt x="1738629" y="631063"/>
                </a:lnTo>
                <a:lnTo>
                  <a:pt x="1729739" y="655447"/>
                </a:lnTo>
                <a:lnTo>
                  <a:pt x="1785530" y="655447"/>
                </a:lnTo>
                <a:lnTo>
                  <a:pt x="1735327" y="602361"/>
                </a:lnTo>
                <a:close/>
              </a:path>
              <a:path w="1795145" h="675639">
                <a:moveTo>
                  <a:pt x="8890" y="0"/>
                </a:moveTo>
                <a:lnTo>
                  <a:pt x="0" y="24384"/>
                </a:lnTo>
                <a:lnTo>
                  <a:pt x="1717562" y="651004"/>
                </a:lnTo>
                <a:lnTo>
                  <a:pt x="1726466" y="626625"/>
                </a:lnTo>
                <a:lnTo>
                  <a:pt x="8890" y="0"/>
                </a:lnTo>
                <a:close/>
              </a:path>
            </a:pathLst>
          </a:custGeom>
          <a:solidFill>
            <a:srgbClr val="000000"/>
          </a:solidFill>
        </p:spPr>
        <p:txBody>
          <a:bodyPr wrap="square" lIns="0" tIns="0" rIns="0" bIns="0" rtlCol="0"/>
          <a:lstStyle/>
          <a:p>
            <a:endParaRPr sz="1350"/>
          </a:p>
        </p:txBody>
      </p:sp>
      <p:sp>
        <p:nvSpPr>
          <p:cNvPr id="37" name="object 37"/>
          <p:cNvSpPr/>
          <p:nvPr/>
        </p:nvSpPr>
        <p:spPr>
          <a:xfrm>
            <a:off x="2854262" y="2568512"/>
            <a:ext cx="826770" cy="497205"/>
          </a:xfrm>
          <a:custGeom>
            <a:avLst/>
            <a:gdLst/>
            <a:ahLst/>
            <a:cxnLst/>
            <a:rect l="l" t="t" r="r" b="b"/>
            <a:pathLst>
              <a:path w="1102360" h="662939">
                <a:moveTo>
                  <a:pt x="1028983" y="633836"/>
                </a:moveTo>
                <a:lnTo>
                  <a:pt x="1015745" y="656081"/>
                </a:lnTo>
                <a:lnTo>
                  <a:pt x="1102359" y="662431"/>
                </a:lnTo>
                <a:lnTo>
                  <a:pt x="1088284" y="640460"/>
                </a:lnTo>
                <a:lnTo>
                  <a:pt x="1040130" y="640460"/>
                </a:lnTo>
                <a:lnTo>
                  <a:pt x="1028983" y="633836"/>
                </a:lnTo>
                <a:close/>
              </a:path>
              <a:path w="1102360" h="662939">
                <a:moveTo>
                  <a:pt x="1042259" y="611525"/>
                </a:moveTo>
                <a:lnTo>
                  <a:pt x="1028983" y="633836"/>
                </a:lnTo>
                <a:lnTo>
                  <a:pt x="1040130" y="640460"/>
                </a:lnTo>
                <a:lnTo>
                  <a:pt x="1053338" y="618108"/>
                </a:lnTo>
                <a:lnTo>
                  <a:pt x="1042259" y="611525"/>
                </a:lnTo>
                <a:close/>
              </a:path>
              <a:path w="1102360" h="662939">
                <a:moveTo>
                  <a:pt x="1055496" y="589279"/>
                </a:moveTo>
                <a:lnTo>
                  <a:pt x="1042259" y="611525"/>
                </a:lnTo>
                <a:lnTo>
                  <a:pt x="1053338" y="618108"/>
                </a:lnTo>
                <a:lnTo>
                  <a:pt x="1040130" y="640460"/>
                </a:lnTo>
                <a:lnTo>
                  <a:pt x="1088284" y="640460"/>
                </a:lnTo>
                <a:lnTo>
                  <a:pt x="1055496" y="589279"/>
                </a:lnTo>
                <a:close/>
              </a:path>
              <a:path w="1102360" h="662939">
                <a:moveTo>
                  <a:pt x="13207" y="0"/>
                </a:moveTo>
                <a:lnTo>
                  <a:pt x="0" y="22351"/>
                </a:lnTo>
                <a:lnTo>
                  <a:pt x="1028983" y="633836"/>
                </a:lnTo>
                <a:lnTo>
                  <a:pt x="1042259" y="611525"/>
                </a:lnTo>
                <a:lnTo>
                  <a:pt x="13207" y="0"/>
                </a:lnTo>
                <a:close/>
              </a:path>
            </a:pathLst>
          </a:custGeom>
          <a:solidFill>
            <a:srgbClr val="000000"/>
          </a:solidFill>
        </p:spPr>
        <p:txBody>
          <a:bodyPr wrap="square" lIns="0" tIns="0" rIns="0" bIns="0" rtlCol="0"/>
          <a:lstStyle/>
          <a:p>
            <a:endParaRPr sz="1350"/>
          </a:p>
        </p:txBody>
      </p:sp>
      <p:sp>
        <p:nvSpPr>
          <p:cNvPr id="38" name="object 38"/>
          <p:cNvSpPr/>
          <p:nvPr/>
        </p:nvSpPr>
        <p:spPr>
          <a:xfrm>
            <a:off x="2338006" y="2560891"/>
            <a:ext cx="1346359" cy="518636"/>
          </a:xfrm>
          <a:custGeom>
            <a:avLst/>
            <a:gdLst/>
            <a:ahLst/>
            <a:cxnLst/>
            <a:rect l="l" t="t" r="r" b="b"/>
            <a:pathLst>
              <a:path w="1795145" h="691514">
                <a:moveTo>
                  <a:pt x="59182" y="618489"/>
                </a:moveTo>
                <a:lnTo>
                  <a:pt x="0" y="682116"/>
                </a:lnTo>
                <a:lnTo>
                  <a:pt x="86359" y="691260"/>
                </a:lnTo>
                <a:lnTo>
                  <a:pt x="79008" y="671576"/>
                </a:lnTo>
                <a:lnTo>
                  <a:pt x="65151" y="671576"/>
                </a:lnTo>
                <a:lnTo>
                  <a:pt x="56134" y="647191"/>
                </a:lnTo>
                <a:lnTo>
                  <a:pt x="68213" y="642672"/>
                </a:lnTo>
                <a:lnTo>
                  <a:pt x="59182" y="618489"/>
                </a:lnTo>
                <a:close/>
              </a:path>
              <a:path w="1795145" h="691514">
                <a:moveTo>
                  <a:pt x="68213" y="642672"/>
                </a:moveTo>
                <a:lnTo>
                  <a:pt x="56134" y="647191"/>
                </a:lnTo>
                <a:lnTo>
                  <a:pt x="65151" y="671576"/>
                </a:lnTo>
                <a:lnTo>
                  <a:pt x="77309" y="667027"/>
                </a:lnTo>
                <a:lnTo>
                  <a:pt x="68213" y="642672"/>
                </a:lnTo>
                <a:close/>
              </a:path>
              <a:path w="1795145" h="691514">
                <a:moveTo>
                  <a:pt x="77309" y="667027"/>
                </a:moveTo>
                <a:lnTo>
                  <a:pt x="65151" y="671576"/>
                </a:lnTo>
                <a:lnTo>
                  <a:pt x="79008" y="671576"/>
                </a:lnTo>
                <a:lnTo>
                  <a:pt x="77309" y="667027"/>
                </a:lnTo>
                <a:close/>
              </a:path>
              <a:path w="1795145" h="691514">
                <a:moveTo>
                  <a:pt x="1786001" y="0"/>
                </a:moveTo>
                <a:lnTo>
                  <a:pt x="68213" y="642672"/>
                </a:lnTo>
                <a:lnTo>
                  <a:pt x="77309" y="667027"/>
                </a:lnTo>
                <a:lnTo>
                  <a:pt x="1795145" y="24383"/>
                </a:lnTo>
                <a:lnTo>
                  <a:pt x="1786001" y="0"/>
                </a:lnTo>
                <a:close/>
              </a:path>
            </a:pathLst>
          </a:custGeom>
          <a:solidFill>
            <a:srgbClr val="000000"/>
          </a:solidFill>
        </p:spPr>
        <p:txBody>
          <a:bodyPr wrap="square" lIns="0" tIns="0" rIns="0" bIns="0" rtlCol="0"/>
          <a:lstStyle/>
          <a:p>
            <a:endParaRPr sz="1350"/>
          </a:p>
        </p:txBody>
      </p:sp>
      <p:sp>
        <p:nvSpPr>
          <p:cNvPr id="39" name="object 39"/>
          <p:cNvSpPr/>
          <p:nvPr/>
        </p:nvSpPr>
        <p:spPr>
          <a:xfrm>
            <a:off x="2859214" y="2561749"/>
            <a:ext cx="827246" cy="512445"/>
          </a:xfrm>
          <a:custGeom>
            <a:avLst/>
            <a:gdLst/>
            <a:ahLst/>
            <a:cxnLst/>
            <a:rect l="l" t="t" r="r" b="b"/>
            <a:pathLst>
              <a:path w="1102995" h="683260">
                <a:moveTo>
                  <a:pt x="45974" y="609219"/>
                </a:moveTo>
                <a:lnTo>
                  <a:pt x="0" y="683006"/>
                </a:lnTo>
                <a:lnTo>
                  <a:pt x="86613" y="675513"/>
                </a:lnTo>
                <a:lnTo>
                  <a:pt x="77193" y="660146"/>
                </a:lnTo>
                <a:lnTo>
                  <a:pt x="61975" y="660146"/>
                </a:lnTo>
                <a:lnTo>
                  <a:pt x="48387" y="638175"/>
                </a:lnTo>
                <a:lnTo>
                  <a:pt x="59534" y="631338"/>
                </a:lnTo>
                <a:lnTo>
                  <a:pt x="45974" y="609219"/>
                </a:lnTo>
                <a:close/>
              </a:path>
              <a:path w="1102995" h="683260">
                <a:moveTo>
                  <a:pt x="59534" y="631338"/>
                </a:moveTo>
                <a:lnTo>
                  <a:pt x="48387" y="638175"/>
                </a:lnTo>
                <a:lnTo>
                  <a:pt x="61975" y="660146"/>
                </a:lnTo>
                <a:lnTo>
                  <a:pt x="73036" y="653364"/>
                </a:lnTo>
                <a:lnTo>
                  <a:pt x="59534" y="631338"/>
                </a:lnTo>
                <a:close/>
              </a:path>
              <a:path w="1102995" h="683260">
                <a:moveTo>
                  <a:pt x="73036" y="653364"/>
                </a:moveTo>
                <a:lnTo>
                  <a:pt x="61975" y="660146"/>
                </a:lnTo>
                <a:lnTo>
                  <a:pt x="77193" y="660146"/>
                </a:lnTo>
                <a:lnTo>
                  <a:pt x="73036" y="653364"/>
                </a:lnTo>
                <a:close/>
              </a:path>
              <a:path w="1102995" h="683260">
                <a:moveTo>
                  <a:pt x="1089025" y="0"/>
                </a:moveTo>
                <a:lnTo>
                  <a:pt x="59534" y="631338"/>
                </a:lnTo>
                <a:lnTo>
                  <a:pt x="73036" y="653364"/>
                </a:lnTo>
                <a:lnTo>
                  <a:pt x="1102614" y="22098"/>
                </a:lnTo>
                <a:lnTo>
                  <a:pt x="1089025" y="0"/>
                </a:lnTo>
                <a:close/>
              </a:path>
            </a:pathLst>
          </a:custGeom>
          <a:solidFill>
            <a:srgbClr val="000000"/>
          </a:solidFill>
        </p:spPr>
        <p:txBody>
          <a:bodyPr wrap="square" lIns="0" tIns="0" rIns="0" bIns="0" rtlCol="0"/>
          <a:lstStyle/>
          <a:p>
            <a:endParaRPr sz="1350"/>
          </a:p>
        </p:txBody>
      </p:sp>
      <p:sp>
        <p:nvSpPr>
          <p:cNvPr id="40" name="object 40"/>
          <p:cNvSpPr/>
          <p:nvPr/>
        </p:nvSpPr>
        <p:spPr>
          <a:xfrm>
            <a:off x="2310956" y="1616392"/>
            <a:ext cx="58579" cy="575786"/>
          </a:xfrm>
          <a:custGeom>
            <a:avLst/>
            <a:gdLst/>
            <a:ahLst/>
            <a:cxnLst/>
            <a:rect l="l" t="t" r="r" b="b"/>
            <a:pathLst>
              <a:path w="78105" h="767714">
                <a:moveTo>
                  <a:pt x="0" y="688339"/>
                </a:moveTo>
                <a:lnTo>
                  <a:pt x="36067" y="767334"/>
                </a:lnTo>
                <a:lnTo>
                  <a:pt x="71090" y="703072"/>
                </a:lnTo>
                <a:lnTo>
                  <a:pt x="51307" y="703072"/>
                </a:lnTo>
                <a:lnTo>
                  <a:pt x="25400" y="702183"/>
                </a:lnTo>
                <a:lnTo>
                  <a:pt x="25850" y="689270"/>
                </a:lnTo>
                <a:lnTo>
                  <a:pt x="0" y="688339"/>
                </a:lnTo>
                <a:close/>
              </a:path>
              <a:path w="78105" h="767714">
                <a:moveTo>
                  <a:pt x="25850" y="689270"/>
                </a:moveTo>
                <a:lnTo>
                  <a:pt x="25400" y="702183"/>
                </a:lnTo>
                <a:lnTo>
                  <a:pt x="51307" y="703072"/>
                </a:lnTo>
                <a:lnTo>
                  <a:pt x="51757" y="690203"/>
                </a:lnTo>
                <a:lnTo>
                  <a:pt x="25850" y="689270"/>
                </a:lnTo>
                <a:close/>
              </a:path>
              <a:path w="78105" h="767714">
                <a:moveTo>
                  <a:pt x="51757" y="690203"/>
                </a:moveTo>
                <a:lnTo>
                  <a:pt x="51307" y="703072"/>
                </a:lnTo>
                <a:lnTo>
                  <a:pt x="71090" y="703072"/>
                </a:lnTo>
                <a:lnTo>
                  <a:pt x="77596" y="691134"/>
                </a:lnTo>
                <a:lnTo>
                  <a:pt x="51757" y="690203"/>
                </a:lnTo>
                <a:close/>
              </a:path>
              <a:path w="78105" h="767714">
                <a:moveTo>
                  <a:pt x="49910" y="0"/>
                </a:moveTo>
                <a:lnTo>
                  <a:pt x="25850" y="689270"/>
                </a:lnTo>
                <a:lnTo>
                  <a:pt x="51757" y="690203"/>
                </a:lnTo>
                <a:lnTo>
                  <a:pt x="75818" y="1015"/>
                </a:lnTo>
                <a:lnTo>
                  <a:pt x="49910" y="0"/>
                </a:lnTo>
                <a:close/>
              </a:path>
            </a:pathLst>
          </a:custGeom>
          <a:solidFill>
            <a:srgbClr val="000000"/>
          </a:solidFill>
        </p:spPr>
        <p:txBody>
          <a:bodyPr wrap="square" lIns="0" tIns="0" rIns="0" bIns="0" rtlCol="0"/>
          <a:lstStyle/>
          <a:p>
            <a:endParaRPr sz="1350"/>
          </a:p>
        </p:txBody>
      </p:sp>
      <p:sp>
        <p:nvSpPr>
          <p:cNvPr id="41" name="object 41"/>
          <p:cNvSpPr/>
          <p:nvPr/>
        </p:nvSpPr>
        <p:spPr>
          <a:xfrm>
            <a:off x="2362580" y="1607058"/>
            <a:ext cx="496253" cy="585788"/>
          </a:xfrm>
          <a:custGeom>
            <a:avLst/>
            <a:gdLst/>
            <a:ahLst/>
            <a:cxnLst/>
            <a:rect l="l" t="t" r="r" b="b"/>
            <a:pathLst>
              <a:path w="661669" h="781050">
                <a:moveTo>
                  <a:pt x="601506" y="729628"/>
                </a:moveTo>
                <a:lnTo>
                  <a:pt x="581660" y="746378"/>
                </a:lnTo>
                <a:lnTo>
                  <a:pt x="661543" y="780668"/>
                </a:lnTo>
                <a:lnTo>
                  <a:pt x="651580" y="739520"/>
                </a:lnTo>
                <a:lnTo>
                  <a:pt x="609854" y="739520"/>
                </a:lnTo>
                <a:lnTo>
                  <a:pt x="601506" y="729628"/>
                </a:lnTo>
                <a:close/>
              </a:path>
              <a:path w="661669" h="781050">
                <a:moveTo>
                  <a:pt x="621339" y="712888"/>
                </a:moveTo>
                <a:lnTo>
                  <a:pt x="601506" y="729628"/>
                </a:lnTo>
                <a:lnTo>
                  <a:pt x="609854" y="739520"/>
                </a:lnTo>
                <a:lnTo>
                  <a:pt x="629666" y="722756"/>
                </a:lnTo>
                <a:lnTo>
                  <a:pt x="621339" y="712888"/>
                </a:lnTo>
                <a:close/>
              </a:path>
              <a:path w="661669" h="781050">
                <a:moveTo>
                  <a:pt x="641096" y="696213"/>
                </a:moveTo>
                <a:lnTo>
                  <a:pt x="621339" y="712888"/>
                </a:lnTo>
                <a:lnTo>
                  <a:pt x="629666" y="722756"/>
                </a:lnTo>
                <a:lnTo>
                  <a:pt x="609854" y="739520"/>
                </a:lnTo>
                <a:lnTo>
                  <a:pt x="651580" y="739520"/>
                </a:lnTo>
                <a:lnTo>
                  <a:pt x="641096" y="696213"/>
                </a:lnTo>
                <a:close/>
              </a:path>
              <a:path w="661669" h="781050">
                <a:moveTo>
                  <a:pt x="19812" y="0"/>
                </a:moveTo>
                <a:lnTo>
                  <a:pt x="0" y="16763"/>
                </a:lnTo>
                <a:lnTo>
                  <a:pt x="601506" y="729628"/>
                </a:lnTo>
                <a:lnTo>
                  <a:pt x="621339" y="712888"/>
                </a:lnTo>
                <a:lnTo>
                  <a:pt x="19812" y="0"/>
                </a:lnTo>
                <a:close/>
              </a:path>
            </a:pathLst>
          </a:custGeom>
          <a:solidFill>
            <a:srgbClr val="000000"/>
          </a:solidFill>
        </p:spPr>
        <p:txBody>
          <a:bodyPr wrap="square" lIns="0" tIns="0" rIns="0" bIns="0" rtlCol="0"/>
          <a:lstStyle/>
          <a:p>
            <a:endParaRPr sz="1350"/>
          </a:p>
        </p:txBody>
      </p:sp>
      <p:sp>
        <p:nvSpPr>
          <p:cNvPr id="42" name="object 42"/>
          <p:cNvSpPr/>
          <p:nvPr/>
        </p:nvSpPr>
        <p:spPr>
          <a:xfrm>
            <a:off x="2366105" y="1604485"/>
            <a:ext cx="1314450" cy="583883"/>
          </a:xfrm>
          <a:custGeom>
            <a:avLst/>
            <a:gdLst/>
            <a:ahLst/>
            <a:cxnLst/>
            <a:rect l="l" t="t" r="r" b="b"/>
            <a:pathLst>
              <a:path w="1752600" h="778510">
                <a:moveTo>
                  <a:pt x="1676181" y="754523"/>
                </a:moveTo>
                <a:lnTo>
                  <a:pt x="1665858" y="778256"/>
                </a:lnTo>
                <a:lnTo>
                  <a:pt x="1752600" y="773684"/>
                </a:lnTo>
                <a:lnTo>
                  <a:pt x="1740918" y="759713"/>
                </a:lnTo>
                <a:lnTo>
                  <a:pt x="1688083" y="759713"/>
                </a:lnTo>
                <a:lnTo>
                  <a:pt x="1676181" y="754523"/>
                </a:lnTo>
                <a:close/>
              </a:path>
              <a:path w="1752600" h="778510">
                <a:moveTo>
                  <a:pt x="1686503" y="730790"/>
                </a:moveTo>
                <a:lnTo>
                  <a:pt x="1676181" y="754523"/>
                </a:lnTo>
                <a:lnTo>
                  <a:pt x="1688083" y="759713"/>
                </a:lnTo>
                <a:lnTo>
                  <a:pt x="1698370" y="735964"/>
                </a:lnTo>
                <a:lnTo>
                  <a:pt x="1686503" y="730790"/>
                </a:lnTo>
                <a:close/>
              </a:path>
              <a:path w="1752600" h="778510">
                <a:moveTo>
                  <a:pt x="1696846" y="707009"/>
                </a:moveTo>
                <a:lnTo>
                  <a:pt x="1686503" y="730790"/>
                </a:lnTo>
                <a:lnTo>
                  <a:pt x="1698370" y="735964"/>
                </a:lnTo>
                <a:lnTo>
                  <a:pt x="1688083" y="759713"/>
                </a:lnTo>
                <a:lnTo>
                  <a:pt x="1740918" y="759713"/>
                </a:lnTo>
                <a:lnTo>
                  <a:pt x="1696846" y="707009"/>
                </a:lnTo>
                <a:close/>
              </a:path>
              <a:path w="1752600" h="778510">
                <a:moveTo>
                  <a:pt x="10413" y="0"/>
                </a:moveTo>
                <a:lnTo>
                  <a:pt x="0" y="23622"/>
                </a:lnTo>
                <a:lnTo>
                  <a:pt x="1676181" y="754523"/>
                </a:lnTo>
                <a:lnTo>
                  <a:pt x="1686503" y="730790"/>
                </a:lnTo>
                <a:lnTo>
                  <a:pt x="10413" y="0"/>
                </a:lnTo>
                <a:close/>
              </a:path>
            </a:pathLst>
          </a:custGeom>
          <a:solidFill>
            <a:srgbClr val="000000"/>
          </a:solidFill>
        </p:spPr>
        <p:txBody>
          <a:bodyPr wrap="square" lIns="0" tIns="0" rIns="0" bIns="0" rtlCol="0"/>
          <a:lstStyle/>
          <a:p>
            <a:endParaRPr sz="1350"/>
          </a:p>
        </p:txBody>
      </p:sp>
      <p:sp>
        <p:nvSpPr>
          <p:cNvPr id="43" name="object 43"/>
          <p:cNvSpPr/>
          <p:nvPr/>
        </p:nvSpPr>
        <p:spPr>
          <a:xfrm>
            <a:off x="2338006" y="1627156"/>
            <a:ext cx="406718" cy="564833"/>
          </a:xfrm>
          <a:custGeom>
            <a:avLst/>
            <a:gdLst/>
            <a:ahLst/>
            <a:cxnLst/>
            <a:rect l="l" t="t" r="r" b="b"/>
            <a:pathLst>
              <a:path w="542289" h="753110">
                <a:moveTo>
                  <a:pt x="13462" y="667258"/>
                </a:moveTo>
                <a:lnTo>
                  <a:pt x="0" y="753110"/>
                </a:lnTo>
                <a:lnTo>
                  <a:pt x="76708" y="712343"/>
                </a:lnTo>
                <a:lnTo>
                  <a:pt x="70472" y="707898"/>
                </a:lnTo>
                <a:lnTo>
                  <a:pt x="48133" y="707898"/>
                </a:lnTo>
                <a:lnTo>
                  <a:pt x="27051" y="692912"/>
                </a:lnTo>
                <a:lnTo>
                  <a:pt x="34595" y="682322"/>
                </a:lnTo>
                <a:lnTo>
                  <a:pt x="13462" y="667258"/>
                </a:lnTo>
                <a:close/>
              </a:path>
              <a:path w="542289" h="753110">
                <a:moveTo>
                  <a:pt x="34595" y="682322"/>
                </a:moveTo>
                <a:lnTo>
                  <a:pt x="27051" y="692912"/>
                </a:lnTo>
                <a:lnTo>
                  <a:pt x="48133" y="707898"/>
                </a:lnTo>
                <a:lnTo>
                  <a:pt x="55657" y="697336"/>
                </a:lnTo>
                <a:lnTo>
                  <a:pt x="34595" y="682322"/>
                </a:lnTo>
                <a:close/>
              </a:path>
              <a:path w="542289" h="753110">
                <a:moveTo>
                  <a:pt x="55657" y="697336"/>
                </a:moveTo>
                <a:lnTo>
                  <a:pt x="48133" y="707898"/>
                </a:lnTo>
                <a:lnTo>
                  <a:pt x="70472" y="707898"/>
                </a:lnTo>
                <a:lnTo>
                  <a:pt x="55657" y="697336"/>
                </a:lnTo>
                <a:close/>
              </a:path>
              <a:path w="542289" h="753110">
                <a:moveTo>
                  <a:pt x="520700" y="0"/>
                </a:moveTo>
                <a:lnTo>
                  <a:pt x="34595" y="682322"/>
                </a:lnTo>
                <a:lnTo>
                  <a:pt x="55657" y="697336"/>
                </a:lnTo>
                <a:lnTo>
                  <a:pt x="541782" y="14986"/>
                </a:lnTo>
                <a:lnTo>
                  <a:pt x="520700" y="0"/>
                </a:lnTo>
                <a:close/>
              </a:path>
            </a:pathLst>
          </a:custGeom>
          <a:solidFill>
            <a:srgbClr val="000000"/>
          </a:solidFill>
        </p:spPr>
        <p:txBody>
          <a:bodyPr wrap="square" lIns="0" tIns="0" rIns="0" bIns="0" rtlCol="0"/>
          <a:lstStyle/>
          <a:p>
            <a:endParaRPr sz="1350"/>
          </a:p>
        </p:txBody>
      </p:sp>
      <p:sp>
        <p:nvSpPr>
          <p:cNvPr id="44" name="object 44"/>
          <p:cNvSpPr/>
          <p:nvPr/>
        </p:nvSpPr>
        <p:spPr>
          <a:xfrm>
            <a:off x="2742247" y="1608200"/>
            <a:ext cx="134779" cy="584835"/>
          </a:xfrm>
          <a:custGeom>
            <a:avLst/>
            <a:gdLst/>
            <a:ahLst/>
            <a:cxnLst/>
            <a:rect l="l" t="t" r="r" b="b"/>
            <a:pathLst>
              <a:path w="179705" h="779780">
                <a:moveTo>
                  <a:pt x="128592" y="705657"/>
                </a:moveTo>
                <a:lnTo>
                  <a:pt x="103124" y="710311"/>
                </a:lnTo>
                <a:lnTo>
                  <a:pt x="155320" y="779780"/>
                </a:lnTo>
                <a:lnTo>
                  <a:pt x="173153" y="718439"/>
                </a:lnTo>
                <a:lnTo>
                  <a:pt x="130937" y="718439"/>
                </a:lnTo>
                <a:lnTo>
                  <a:pt x="128592" y="705657"/>
                </a:lnTo>
                <a:close/>
              </a:path>
              <a:path w="179705" h="779780">
                <a:moveTo>
                  <a:pt x="154123" y="700992"/>
                </a:moveTo>
                <a:lnTo>
                  <a:pt x="128592" y="705657"/>
                </a:lnTo>
                <a:lnTo>
                  <a:pt x="130937" y="718439"/>
                </a:lnTo>
                <a:lnTo>
                  <a:pt x="156463" y="713740"/>
                </a:lnTo>
                <a:lnTo>
                  <a:pt x="154123" y="700992"/>
                </a:lnTo>
                <a:close/>
              </a:path>
              <a:path w="179705" h="779780">
                <a:moveTo>
                  <a:pt x="179577" y="696341"/>
                </a:moveTo>
                <a:lnTo>
                  <a:pt x="154123" y="700992"/>
                </a:lnTo>
                <a:lnTo>
                  <a:pt x="156463" y="713740"/>
                </a:lnTo>
                <a:lnTo>
                  <a:pt x="130937" y="718439"/>
                </a:lnTo>
                <a:lnTo>
                  <a:pt x="173153" y="718439"/>
                </a:lnTo>
                <a:lnTo>
                  <a:pt x="179577" y="696341"/>
                </a:lnTo>
                <a:close/>
              </a:path>
              <a:path w="179705" h="779780">
                <a:moveTo>
                  <a:pt x="25400" y="0"/>
                </a:moveTo>
                <a:lnTo>
                  <a:pt x="0" y="4572"/>
                </a:lnTo>
                <a:lnTo>
                  <a:pt x="128592" y="705657"/>
                </a:lnTo>
                <a:lnTo>
                  <a:pt x="154123" y="700992"/>
                </a:lnTo>
                <a:lnTo>
                  <a:pt x="25400" y="0"/>
                </a:lnTo>
                <a:close/>
              </a:path>
            </a:pathLst>
          </a:custGeom>
          <a:solidFill>
            <a:srgbClr val="000000"/>
          </a:solidFill>
        </p:spPr>
        <p:txBody>
          <a:bodyPr wrap="square" lIns="0" tIns="0" rIns="0" bIns="0" rtlCol="0"/>
          <a:lstStyle/>
          <a:p>
            <a:endParaRPr sz="1350"/>
          </a:p>
        </p:txBody>
      </p:sp>
      <p:sp>
        <p:nvSpPr>
          <p:cNvPr id="45" name="object 45"/>
          <p:cNvSpPr/>
          <p:nvPr/>
        </p:nvSpPr>
        <p:spPr>
          <a:xfrm>
            <a:off x="2746629" y="1601628"/>
            <a:ext cx="934403" cy="583883"/>
          </a:xfrm>
          <a:custGeom>
            <a:avLst/>
            <a:gdLst/>
            <a:ahLst/>
            <a:cxnLst/>
            <a:rect l="l" t="t" r="r" b="b"/>
            <a:pathLst>
              <a:path w="1245870" h="778510">
                <a:moveTo>
                  <a:pt x="1172464" y="748172"/>
                </a:moveTo>
                <a:lnTo>
                  <a:pt x="1158748" y="770255"/>
                </a:lnTo>
                <a:lnTo>
                  <a:pt x="1245362" y="778129"/>
                </a:lnTo>
                <a:lnTo>
                  <a:pt x="1231104" y="755015"/>
                </a:lnTo>
                <a:lnTo>
                  <a:pt x="1183513" y="755015"/>
                </a:lnTo>
                <a:lnTo>
                  <a:pt x="1172464" y="748172"/>
                </a:lnTo>
                <a:close/>
              </a:path>
              <a:path w="1245870" h="778510">
                <a:moveTo>
                  <a:pt x="1186096" y="726226"/>
                </a:moveTo>
                <a:lnTo>
                  <a:pt x="1172464" y="748172"/>
                </a:lnTo>
                <a:lnTo>
                  <a:pt x="1183513" y="755015"/>
                </a:lnTo>
                <a:lnTo>
                  <a:pt x="1197102" y="733044"/>
                </a:lnTo>
                <a:lnTo>
                  <a:pt x="1186096" y="726226"/>
                </a:lnTo>
                <a:close/>
              </a:path>
              <a:path w="1245870" h="778510">
                <a:moveTo>
                  <a:pt x="1199768" y="704215"/>
                </a:moveTo>
                <a:lnTo>
                  <a:pt x="1186096" y="726226"/>
                </a:lnTo>
                <a:lnTo>
                  <a:pt x="1197102" y="733044"/>
                </a:lnTo>
                <a:lnTo>
                  <a:pt x="1183513" y="755015"/>
                </a:lnTo>
                <a:lnTo>
                  <a:pt x="1231104" y="755015"/>
                </a:lnTo>
                <a:lnTo>
                  <a:pt x="1199768" y="704215"/>
                </a:lnTo>
                <a:close/>
              </a:path>
              <a:path w="1245870" h="778510">
                <a:moveTo>
                  <a:pt x="13715" y="0"/>
                </a:moveTo>
                <a:lnTo>
                  <a:pt x="0" y="22098"/>
                </a:lnTo>
                <a:lnTo>
                  <a:pt x="1172464" y="748172"/>
                </a:lnTo>
                <a:lnTo>
                  <a:pt x="1186096" y="726226"/>
                </a:lnTo>
                <a:lnTo>
                  <a:pt x="13715" y="0"/>
                </a:lnTo>
                <a:close/>
              </a:path>
            </a:pathLst>
          </a:custGeom>
          <a:solidFill>
            <a:srgbClr val="000000"/>
          </a:solidFill>
        </p:spPr>
        <p:txBody>
          <a:bodyPr wrap="square" lIns="0" tIns="0" rIns="0" bIns="0" rtlCol="0"/>
          <a:lstStyle/>
          <a:p>
            <a:endParaRPr sz="1350"/>
          </a:p>
        </p:txBody>
      </p:sp>
      <p:sp>
        <p:nvSpPr>
          <p:cNvPr id="46" name="object 46"/>
          <p:cNvSpPr/>
          <p:nvPr/>
        </p:nvSpPr>
        <p:spPr>
          <a:xfrm>
            <a:off x="2338006" y="1648873"/>
            <a:ext cx="1337786" cy="548164"/>
          </a:xfrm>
          <a:custGeom>
            <a:avLst/>
            <a:gdLst/>
            <a:ahLst/>
            <a:cxnLst/>
            <a:rect l="l" t="t" r="r" b="b"/>
            <a:pathLst>
              <a:path w="1783714" h="730885">
                <a:moveTo>
                  <a:pt x="57784" y="658749"/>
                </a:moveTo>
                <a:lnTo>
                  <a:pt x="0" y="723645"/>
                </a:lnTo>
                <a:lnTo>
                  <a:pt x="86614" y="730885"/>
                </a:lnTo>
                <a:lnTo>
                  <a:pt x="78899" y="711580"/>
                </a:lnTo>
                <a:lnTo>
                  <a:pt x="64896" y="711580"/>
                </a:lnTo>
                <a:lnTo>
                  <a:pt x="55371" y="687577"/>
                </a:lnTo>
                <a:lnTo>
                  <a:pt x="67385" y="682771"/>
                </a:lnTo>
                <a:lnTo>
                  <a:pt x="57784" y="658749"/>
                </a:lnTo>
                <a:close/>
              </a:path>
              <a:path w="1783714" h="730885">
                <a:moveTo>
                  <a:pt x="67385" y="682771"/>
                </a:moveTo>
                <a:lnTo>
                  <a:pt x="55371" y="687577"/>
                </a:lnTo>
                <a:lnTo>
                  <a:pt x="64896" y="711580"/>
                </a:lnTo>
                <a:lnTo>
                  <a:pt x="76969" y="706751"/>
                </a:lnTo>
                <a:lnTo>
                  <a:pt x="67385" y="682771"/>
                </a:lnTo>
                <a:close/>
              </a:path>
              <a:path w="1783714" h="730885">
                <a:moveTo>
                  <a:pt x="76969" y="706751"/>
                </a:moveTo>
                <a:lnTo>
                  <a:pt x="64896" y="711580"/>
                </a:lnTo>
                <a:lnTo>
                  <a:pt x="78899" y="711580"/>
                </a:lnTo>
                <a:lnTo>
                  <a:pt x="76969" y="706751"/>
                </a:lnTo>
                <a:close/>
              </a:path>
              <a:path w="1783714" h="730885">
                <a:moveTo>
                  <a:pt x="1773809" y="0"/>
                </a:moveTo>
                <a:lnTo>
                  <a:pt x="67385" y="682771"/>
                </a:lnTo>
                <a:lnTo>
                  <a:pt x="76969" y="706751"/>
                </a:lnTo>
                <a:lnTo>
                  <a:pt x="1783461" y="24129"/>
                </a:lnTo>
                <a:lnTo>
                  <a:pt x="1773809" y="0"/>
                </a:lnTo>
                <a:close/>
              </a:path>
            </a:pathLst>
          </a:custGeom>
          <a:solidFill>
            <a:srgbClr val="000000"/>
          </a:solidFill>
        </p:spPr>
        <p:txBody>
          <a:bodyPr wrap="square" lIns="0" tIns="0" rIns="0" bIns="0" rtlCol="0"/>
          <a:lstStyle/>
          <a:p>
            <a:endParaRPr sz="1350"/>
          </a:p>
        </p:txBody>
      </p:sp>
      <p:sp>
        <p:nvSpPr>
          <p:cNvPr id="47" name="object 47"/>
          <p:cNvSpPr/>
          <p:nvPr/>
        </p:nvSpPr>
        <p:spPr>
          <a:xfrm>
            <a:off x="2859214" y="1631632"/>
            <a:ext cx="818674" cy="561023"/>
          </a:xfrm>
          <a:custGeom>
            <a:avLst/>
            <a:gdLst/>
            <a:ahLst/>
            <a:cxnLst/>
            <a:rect l="l" t="t" r="r" b="b"/>
            <a:pathLst>
              <a:path w="1091564" h="748030">
                <a:moveTo>
                  <a:pt x="42418" y="672084"/>
                </a:moveTo>
                <a:lnTo>
                  <a:pt x="0" y="747902"/>
                </a:lnTo>
                <a:lnTo>
                  <a:pt x="86106" y="736345"/>
                </a:lnTo>
                <a:lnTo>
                  <a:pt x="76435" y="722122"/>
                </a:lnTo>
                <a:lnTo>
                  <a:pt x="60832" y="722122"/>
                </a:lnTo>
                <a:lnTo>
                  <a:pt x="46227" y="700786"/>
                </a:lnTo>
                <a:lnTo>
                  <a:pt x="56965" y="693482"/>
                </a:lnTo>
                <a:lnTo>
                  <a:pt x="42418" y="672084"/>
                </a:lnTo>
                <a:close/>
              </a:path>
              <a:path w="1091564" h="748030">
                <a:moveTo>
                  <a:pt x="56965" y="693482"/>
                </a:moveTo>
                <a:lnTo>
                  <a:pt x="46227" y="700786"/>
                </a:lnTo>
                <a:lnTo>
                  <a:pt x="60832" y="722122"/>
                </a:lnTo>
                <a:lnTo>
                  <a:pt x="71502" y="714865"/>
                </a:lnTo>
                <a:lnTo>
                  <a:pt x="56965" y="693482"/>
                </a:lnTo>
                <a:close/>
              </a:path>
              <a:path w="1091564" h="748030">
                <a:moveTo>
                  <a:pt x="71502" y="714865"/>
                </a:moveTo>
                <a:lnTo>
                  <a:pt x="60832" y="722122"/>
                </a:lnTo>
                <a:lnTo>
                  <a:pt x="76435" y="722122"/>
                </a:lnTo>
                <a:lnTo>
                  <a:pt x="71502" y="714865"/>
                </a:lnTo>
                <a:close/>
              </a:path>
              <a:path w="1091564" h="748030">
                <a:moveTo>
                  <a:pt x="1076578" y="0"/>
                </a:moveTo>
                <a:lnTo>
                  <a:pt x="56965" y="693482"/>
                </a:lnTo>
                <a:lnTo>
                  <a:pt x="71502" y="714865"/>
                </a:lnTo>
                <a:lnTo>
                  <a:pt x="1091184" y="21336"/>
                </a:lnTo>
                <a:lnTo>
                  <a:pt x="1076578" y="0"/>
                </a:lnTo>
                <a:close/>
              </a:path>
            </a:pathLst>
          </a:custGeom>
          <a:solidFill>
            <a:srgbClr val="000000"/>
          </a:solidFill>
        </p:spPr>
        <p:txBody>
          <a:bodyPr wrap="square" lIns="0" tIns="0" rIns="0" bIns="0" rtlCol="0"/>
          <a:lstStyle/>
          <a:p>
            <a:endParaRPr sz="1350"/>
          </a:p>
        </p:txBody>
      </p:sp>
      <p:sp>
        <p:nvSpPr>
          <p:cNvPr id="48" name="object 48"/>
          <p:cNvSpPr/>
          <p:nvPr/>
        </p:nvSpPr>
        <p:spPr>
          <a:xfrm>
            <a:off x="3650742" y="1639443"/>
            <a:ext cx="58579" cy="545306"/>
          </a:xfrm>
          <a:custGeom>
            <a:avLst/>
            <a:gdLst/>
            <a:ahLst/>
            <a:cxnLst/>
            <a:rect l="l" t="t" r="r" b="b"/>
            <a:pathLst>
              <a:path w="78104" h="727075">
                <a:moveTo>
                  <a:pt x="25947" y="649562"/>
                </a:moveTo>
                <a:lnTo>
                  <a:pt x="0" y="649986"/>
                </a:lnTo>
                <a:lnTo>
                  <a:pt x="40132" y="727075"/>
                </a:lnTo>
                <a:lnTo>
                  <a:pt x="71082" y="662559"/>
                </a:lnTo>
                <a:lnTo>
                  <a:pt x="26162" y="662559"/>
                </a:lnTo>
                <a:lnTo>
                  <a:pt x="25947" y="649562"/>
                </a:lnTo>
                <a:close/>
              </a:path>
              <a:path w="78104" h="727075">
                <a:moveTo>
                  <a:pt x="51856" y="649138"/>
                </a:moveTo>
                <a:lnTo>
                  <a:pt x="25947" y="649562"/>
                </a:lnTo>
                <a:lnTo>
                  <a:pt x="26162" y="662559"/>
                </a:lnTo>
                <a:lnTo>
                  <a:pt x="52070" y="662051"/>
                </a:lnTo>
                <a:lnTo>
                  <a:pt x="51856" y="649138"/>
                </a:lnTo>
                <a:close/>
              </a:path>
              <a:path w="78104" h="727075">
                <a:moveTo>
                  <a:pt x="77724" y="648715"/>
                </a:moveTo>
                <a:lnTo>
                  <a:pt x="51856" y="649138"/>
                </a:lnTo>
                <a:lnTo>
                  <a:pt x="52070" y="662051"/>
                </a:lnTo>
                <a:lnTo>
                  <a:pt x="26162" y="662559"/>
                </a:lnTo>
                <a:lnTo>
                  <a:pt x="71082" y="662559"/>
                </a:lnTo>
                <a:lnTo>
                  <a:pt x="77724" y="648715"/>
                </a:lnTo>
                <a:close/>
              </a:path>
              <a:path w="78104" h="727075">
                <a:moveTo>
                  <a:pt x="41148" y="0"/>
                </a:moveTo>
                <a:lnTo>
                  <a:pt x="15240" y="508"/>
                </a:lnTo>
                <a:lnTo>
                  <a:pt x="25947" y="649562"/>
                </a:lnTo>
                <a:lnTo>
                  <a:pt x="51856" y="649138"/>
                </a:lnTo>
                <a:lnTo>
                  <a:pt x="41148" y="0"/>
                </a:lnTo>
                <a:close/>
              </a:path>
            </a:pathLst>
          </a:custGeom>
          <a:solidFill>
            <a:srgbClr val="000000"/>
          </a:solidFill>
        </p:spPr>
        <p:txBody>
          <a:bodyPr wrap="square" lIns="0" tIns="0" rIns="0" bIns="0" rtlCol="0"/>
          <a:lstStyle/>
          <a:p>
            <a:endParaRPr sz="1350"/>
          </a:p>
        </p:txBody>
      </p:sp>
      <p:sp>
        <p:nvSpPr>
          <p:cNvPr id="49" name="object 49"/>
          <p:cNvSpPr/>
          <p:nvPr/>
        </p:nvSpPr>
        <p:spPr>
          <a:xfrm>
            <a:off x="2304288" y="3458146"/>
            <a:ext cx="58579" cy="496253"/>
          </a:xfrm>
          <a:custGeom>
            <a:avLst/>
            <a:gdLst/>
            <a:ahLst/>
            <a:cxnLst/>
            <a:rect l="l" t="t" r="r" b="b"/>
            <a:pathLst>
              <a:path w="78105" h="661670">
                <a:moveTo>
                  <a:pt x="25907" y="583819"/>
                </a:moveTo>
                <a:lnTo>
                  <a:pt x="0" y="583819"/>
                </a:lnTo>
                <a:lnTo>
                  <a:pt x="38862" y="661543"/>
                </a:lnTo>
                <a:lnTo>
                  <a:pt x="71246" y="596773"/>
                </a:lnTo>
                <a:lnTo>
                  <a:pt x="25907" y="596773"/>
                </a:lnTo>
                <a:lnTo>
                  <a:pt x="25907" y="583819"/>
                </a:lnTo>
                <a:close/>
              </a:path>
              <a:path w="78105" h="661670">
                <a:moveTo>
                  <a:pt x="51815" y="0"/>
                </a:moveTo>
                <a:lnTo>
                  <a:pt x="25907" y="0"/>
                </a:lnTo>
                <a:lnTo>
                  <a:pt x="25907" y="596773"/>
                </a:lnTo>
                <a:lnTo>
                  <a:pt x="51815" y="596773"/>
                </a:lnTo>
                <a:lnTo>
                  <a:pt x="51815" y="0"/>
                </a:lnTo>
                <a:close/>
              </a:path>
              <a:path w="78105" h="661670">
                <a:moveTo>
                  <a:pt x="77723" y="583819"/>
                </a:moveTo>
                <a:lnTo>
                  <a:pt x="51815" y="583819"/>
                </a:lnTo>
                <a:lnTo>
                  <a:pt x="51815" y="596773"/>
                </a:lnTo>
                <a:lnTo>
                  <a:pt x="71246" y="596773"/>
                </a:lnTo>
                <a:lnTo>
                  <a:pt x="77723" y="583819"/>
                </a:lnTo>
                <a:close/>
              </a:path>
            </a:pathLst>
          </a:custGeom>
          <a:solidFill>
            <a:srgbClr val="000000"/>
          </a:solidFill>
        </p:spPr>
        <p:txBody>
          <a:bodyPr wrap="square" lIns="0" tIns="0" rIns="0" bIns="0" rtlCol="0"/>
          <a:lstStyle/>
          <a:p>
            <a:endParaRPr sz="1350"/>
          </a:p>
        </p:txBody>
      </p:sp>
      <p:sp>
        <p:nvSpPr>
          <p:cNvPr id="50" name="object 50"/>
          <p:cNvSpPr/>
          <p:nvPr/>
        </p:nvSpPr>
        <p:spPr>
          <a:xfrm>
            <a:off x="2834640" y="3458146"/>
            <a:ext cx="58579" cy="496253"/>
          </a:xfrm>
          <a:custGeom>
            <a:avLst/>
            <a:gdLst/>
            <a:ahLst/>
            <a:cxnLst/>
            <a:rect l="l" t="t" r="r" b="b"/>
            <a:pathLst>
              <a:path w="78105" h="661670">
                <a:moveTo>
                  <a:pt x="25907" y="583819"/>
                </a:moveTo>
                <a:lnTo>
                  <a:pt x="0" y="583819"/>
                </a:lnTo>
                <a:lnTo>
                  <a:pt x="38862" y="661543"/>
                </a:lnTo>
                <a:lnTo>
                  <a:pt x="71246" y="596773"/>
                </a:lnTo>
                <a:lnTo>
                  <a:pt x="25907" y="596773"/>
                </a:lnTo>
                <a:lnTo>
                  <a:pt x="25907" y="583819"/>
                </a:lnTo>
                <a:close/>
              </a:path>
              <a:path w="78105" h="661670">
                <a:moveTo>
                  <a:pt x="51816" y="0"/>
                </a:moveTo>
                <a:lnTo>
                  <a:pt x="25907" y="0"/>
                </a:lnTo>
                <a:lnTo>
                  <a:pt x="25907" y="596773"/>
                </a:lnTo>
                <a:lnTo>
                  <a:pt x="51816" y="596773"/>
                </a:lnTo>
                <a:lnTo>
                  <a:pt x="51816" y="0"/>
                </a:lnTo>
                <a:close/>
              </a:path>
              <a:path w="78105" h="661670">
                <a:moveTo>
                  <a:pt x="77724" y="583819"/>
                </a:moveTo>
                <a:lnTo>
                  <a:pt x="51816" y="583819"/>
                </a:lnTo>
                <a:lnTo>
                  <a:pt x="51816" y="596773"/>
                </a:lnTo>
                <a:lnTo>
                  <a:pt x="71246" y="596773"/>
                </a:lnTo>
                <a:lnTo>
                  <a:pt x="77724" y="583819"/>
                </a:lnTo>
                <a:close/>
              </a:path>
            </a:pathLst>
          </a:custGeom>
          <a:solidFill>
            <a:srgbClr val="000000"/>
          </a:solidFill>
        </p:spPr>
        <p:txBody>
          <a:bodyPr wrap="square" lIns="0" tIns="0" rIns="0" bIns="0" rtlCol="0"/>
          <a:lstStyle/>
          <a:p>
            <a:endParaRPr sz="1350"/>
          </a:p>
        </p:txBody>
      </p:sp>
      <p:sp>
        <p:nvSpPr>
          <p:cNvPr id="51" name="object 51"/>
          <p:cNvSpPr/>
          <p:nvPr/>
        </p:nvSpPr>
        <p:spPr>
          <a:xfrm>
            <a:off x="3651885" y="3451288"/>
            <a:ext cx="58579" cy="496253"/>
          </a:xfrm>
          <a:custGeom>
            <a:avLst/>
            <a:gdLst/>
            <a:ahLst/>
            <a:cxnLst/>
            <a:rect l="l" t="t" r="r" b="b"/>
            <a:pathLst>
              <a:path w="78104" h="661670">
                <a:moveTo>
                  <a:pt x="25908" y="583818"/>
                </a:moveTo>
                <a:lnTo>
                  <a:pt x="0" y="583818"/>
                </a:lnTo>
                <a:lnTo>
                  <a:pt x="38862" y="661542"/>
                </a:lnTo>
                <a:lnTo>
                  <a:pt x="71247" y="596772"/>
                </a:lnTo>
                <a:lnTo>
                  <a:pt x="25908" y="596772"/>
                </a:lnTo>
                <a:lnTo>
                  <a:pt x="25908" y="583818"/>
                </a:lnTo>
                <a:close/>
              </a:path>
              <a:path w="78104" h="661670">
                <a:moveTo>
                  <a:pt x="51816" y="0"/>
                </a:moveTo>
                <a:lnTo>
                  <a:pt x="25908" y="0"/>
                </a:lnTo>
                <a:lnTo>
                  <a:pt x="25908" y="596772"/>
                </a:lnTo>
                <a:lnTo>
                  <a:pt x="51816" y="596772"/>
                </a:lnTo>
                <a:lnTo>
                  <a:pt x="51816" y="0"/>
                </a:lnTo>
                <a:close/>
              </a:path>
              <a:path w="78104" h="661670">
                <a:moveTo>
                  <a:pt x="77724" y="583818"/>
                </a:moveTo>
                <a:lnTo>
                  <a:pt x="51816" y="583818"/>
                </a:lnTo>
                <a:lnTo>
                  <a:pt x="51816" y="596772"/>
                </a:lnTo>
                <a:lnTo>
                  <a:pt x="71247" y="596772"/>
                </a:lnTo>
                <a:lnTo>
                  <a:pt x="77724" y="583818"/>
                </a:lnTo>
                <a:close/>
              </a:path>
            </a:pathLst>
          </a:custGeom>
          <a:solidFill>
            <a:srgbClr val="000000"/>
          </a:solidFill>
        </p:spPr>
        <p:txBody>
          <a:bodyPr wrap="square" lIns="0" tIns="0" rIns="0" bIns="0" rtlCol="0"/>
          <a:lstStyle/>
          <a:p>
            <a:endParaRPr sz="1350"/>
          </a:p>
        </p:txBody>
      </p:sp>
      <p:sp>
        <p:nvSpPr>
          <p:cNvPr id="52" name="object 52"/>
          <p:cNvSpPr/>
          <p:nvPr/>
        </p:nvSpPr>
        <p:spPr>
          <a:xfrm>
            <a:off x="2333435" y="3452241"/>
            <a:ext cx="528161" cy="501968"/>
          </a:xfrm>
          <a:custGeom>
            <a:avLst/>
            <a:gdLst/>
            <a:ahLst/>
            <a:cxnLst/>
            <a:rect l="l" t="t" r="r" b="b"/>
            <a:pathLst>
              <a:path w="704214" h="669289">
                <a:moveTo>
                  <a:pt x="29590" y="587248"/>
                </a:moveTo>
                <a:lnTo>
                  <a:pt x="0" y="668909"/>
                </a:lnTo>
                <a:lnTo>
                  <a:pt x="83184" y="643636"/>
                </a:lnTo>
                <a:lnTo>
                  <a:pt x="73769" y="633730"/>
                </a:lnTo>
                <a:lnTo>
                  <a:pt x="55879" y="633730"/>
                </a:lnTo>
                <a:lnTo>
                  <a:pt x="38100" y="614934"/>
                </a:lnTo>
                <a:lnTo>
                  <a:pt x="47459" y="606048"/>
                </a:lnTo>
                <a:lnTo>
                  <a:pt x="29590" y="587248"/>
                </a:lnTo>
                <a:close/>
              </a:path>
              <a:path w="704214" h="669289">
                <a:moveTo>
                  <a:pt x="47459" y="606048"/>
                </a:moveTo>
                <a:lnTo>
                  <a:pt x="38100" y="614934"/>
                </a:lnTo>
                <a:lnTo>
                  <a:pt x="55879" y="633730"/>
                </a:lnTo>
                <a:lnTo>
                  <a:pt x="65284" y="624802"/>
                </a:lnTo>
                <a:lnTo>
                  <a:pt x="47459" y="606048"/>
                </a:lnTo>
                <a:close/>
              </a:path>
              <a:path w="704214" h="669289">
                <a:moveTo>
                  <a:pt x="65284" y="624802"/>
                </a:moveTo>
                <a:lnTo>
                  <a:pt x="55879" y="633730"/>
                </a:lnTo>
                <a:lnTo>
                  <a:pt x="73769" y="633730"/>
                </a:lnTo>
                <a:lnTo>
                  <a:pt x="65284" y="624802"/>
                </a:lnTo>
                <a:close/>
              </a:path>
              <a:path w="704214" h="669289">
                <a:moveTo>
                  <a:pt x="685799" y="0"/>
                </a:moveTo>
                <a:lnTo>
                  <a:pt x="47459" y="606048"/>
                </a:lnTo>
                <a:lnTo>
                  <a:pt x="65284" y="624802"/>
                </a:lnTo>
                <a:lnTo>
                  <a:pt x="703706" y="18795"/>
                </a:lnTo>
                <a:lnTo>
                  <a:pt x="685799" y="0"/>
                </a:lnTo>
                <a:close/>
              </a:path>
            </a:pathLst>
          </a:custGeom>
          <a:solidFill>
            <a:srgbClr val="000000"/>
          </a:solidFill>
        </p:spPr>
        <p:txBody>
          <a:bodyPr wrap="square" lIns="0" tIns="0" rIns="0" bIns="0" rtlCol="0"/>
          <a:lstStyle/>
          <a:p>
            <a:endParaRPr sz="1350"/>
          </a:p>
        </p:txBody>
      </p:sp>
      <p:sp>
        <p:nvSpPr>
          <p:cNvPr id="53" name="object 53"/>
          <p:cNvSpPr/>
          <p:nvPr/>
        </p:nvSpPr>
        <p:spPr>
          <a:xfrm>
            <a:off x="2326767" y="3451098"/>
            <a:ext cx="528161" cy="504825"/>
          </a:xfrm>
          <a:custGeom>
            <a:avLst/>
            <a:gdLst/>
            <a:ahLst/>
            <a:cxnLst/>
            <a:rect l="l" t="t" r="r" b="b"/>
            <a:pathLst>
              <a:path w="704214" h="673100">
                <a:moveTo>
                  <a:pt x="638496" y="628753"/>
                </a:moveTo>
                <a:lnTo>
                  <a:pt x="620649" y="647446"/>
                </a:lnTo>
                <a:lnTo>
                  <a:pt x="703707" y="673100"/>
                </a:lnTo>
                <a:lnTo>
                  <a:pt x="690942" y="637667"/>
                </a:lnTo>
                <a:lnTo>
                  <a:pt x="647826" y="637667"/>
                </a:lnTo>
                <a:lnTo>
                  <a:pt x="638496" y="628753"/>
                </a:lnTo>
                <a:close/>
              </a:path>
              <a:path w="704214" h="673100">
                <a:moveTo>
                  <a:pt x="656359" y="610042"/>
                </a:moveTo>
                <a:lnTo>
                  <a:pt x="638496" y="628753"/>
                </a:lnTo>
                <a:lnTo>
                  <a:pt x="647826" y="637667"/>
                </a:lnTo>
                <a:lnTo>
                  <a:pt x="665733" y="618998"/>
                </a:lnTo>
                <a:lnTo>
                  <a:pt x="656359" y="610042"/>
                </a:lnTo>
                <a:close/>
              </a:path>
              <a:path w="704214" h="673100">
                <a:moveTo>
                  <a:pt x="674243" y="591312"/>
                </a:moveTo>
                <a:lnTo>
                  <a:pt x="656359" y="610042"/>
                </a:lnTo>
                <a:lnTo>
                  <a:pt x="665733" y="618998"/>
                </a:lnTo>
                <a:lnTo>
                  <a:pt x="647826" y="637667"/>
                </a:lnTo>
                <a:lnTo>
                  <a:pt x="690942" y="637667"/>
                </a:lnTo>
                <a:lnTo>
                  <a:pt x="674243" y="591312"/>
                </a:lnTo>
                <a:close/>
              </a:path>
              <a:path w="704214" h="673100">
                <a:moveTo>
                  <a:pt x="17780" y="0"/>
                </a:moveTo>
                <a:lnTo>
                  <a:pt x="0" y="18796"/>
                </a:lnTo>
                <a:lnTo>
                  <a:pt x="638496" y="628753"/>
                </a:lnTo>
                <a:lnTo>
                  <a:pt x="656359" y="610042"/>
                </a:lnTo>
                <a:lnTo>
                  <a:pt x="17780" y="0"/>
                </a:lnTo>
                <a:close/>
              </a:path>
            </a:pathLst>
          </a:custGeom>
          <a:solidFill>
            <a:srgbClr val="000000"/>
          </a:solidFill>
        </p:spPr>
        <p:txBody>
          <a:bodyPr wrap="square" lIns="0" tIns="0" rIns="0" bIns="0" rtlCol="0"/>
          <a:lstStyle/>
          <a:p>
            <a:endParaRPr sz="1350"/>
          </a:p>
        </p:txBody>
      </p:sp>
      <p:sp>
        <p:nvSpPr>
          <p:cNvPr id="54" name="object 54"/>
          <p:cNvSpPr/>
          <p:nvPr/>
        </p:nvSpPr>
        <p:spPr>
          <a:xfrm>
            <a:off x="2330100" y="3449003"/>
            <a:ext cx="1346359" cy="506730"/>
          </a:xfrm>
          <a:custGeom>
            <a:avLst/>
            <a:gdLst/>
            <a:ahLst/>
            <a:cxnLst/>
            <a:rect l="l" t="t" r="r" b="b"/>
            <a:pathLst>
              <a:path w="1795145" h="675639">
                <a:moveTo>
                  <a:pt x="1717562" y="651004"/>
                </a:moveTo>
                <a:lnTo>
                  <a:pt x="1708658" y="675385"/>
                </a:lnTo>
                <a:lnTo>
                  <a:pt x="1795018" y="665479"/>
                </a:lnTo>
                <a:lnTo>
                  <a:pt x="1785530" y="655446"/>
                </a:lnTo>
                <a:lnTo>
                  <a:pt x="1729739" y="655446"/>
                </a:lnTo>
                <a:lnTo>
                  <a:pt x="1717562" y="651004"/>
                </a:lnTo>
                <a:close/>
              </a:path>
              <a:path w="1795145" h="675639">
                <a:moveTo>
                  <a:pt x="1726466" y="626625"/>
                </a:moveTo>
                <a:lnTo>
                  <a:pt x="1717562" y="651004"/>
                </a:lnTo>
                <a:lnTo>
                  <a:pt x="1729739" y="655446"/>
                </a:lnTo>
                <a:lnTo>
                  <a:pt x="1738629" y="631062"/>
                </a:lnTo>
                <a:lnTo>
                  <a:pt x="1726466" y="626625"/>
                </a:lnTo>
                <a:close/>
              </a:path>
              <a:path w="1795145" h="675639">
                <a:moveTo>
                  <a:pt x="1735327" y="602360"/>
                </a:moveTo>
                <a:lnTo>
                  <a:pt x="1726466" y="626625"/>
                </a:lnTo>
                <a:lnTo>
                  <a:pt x="1738629" y="631062"/>
                </a:lnTo>
                <a:lnTo>
                  <a:pt x="1729739" y="655446"/>
                </a:lnTo>
                <a:lnTo>
                  <a:pt x="1785530" y="655446"/>
                </a:lnTo>
                <a:lnTo>
                  <a:pt x="1735327" y="602360"/>
                </a:lnTo>
                <a:close/>
              </a:path>
              <a:path w="1795145" h="675639">
                <a:moveTo>
                  <a:pt x="8889" y="0"/>
                </a:moveTo>
                <a:lnTo>
                  <a:pt x="0" y="24383"/>
                </a:lnTo>
                <a:lnTo>
                  <a:pt x="1717562" y="651004"/>
                </a:lnTo>
                <a:lnTo>
                  <a:pt x="1726466" y="626625"/>
                </a:lnTo>
                <a:lnTo>
                  <a:pt x="8889" y="0"/>
                </a:lnTo>
                <a:close/>
              </a:path>
            </a:pathLst>
          </a:custGeom>
          <a:solidFill>
            <a:srgbClr val="000000"/>
          </a:solidFill>
        </p:spPr>
        <p:txBody>
          <a:bodyPr wrap="square" lIns="0" tIns="0" rIns="0" bIns="0" rtlCol="0"/>
          <a:lstStyle/>
          <a:p>
            <a:endParaRPr sz="1350"/>
          </a:p>
        </p:txBody>
      </p:sp>
      <p:sp>
        <p:nvSpPr>
          <p:cNvPr id="55" name="object 55"/>
          <p:cNvSpPr/>
          <p:nvPr/>
        </p:nvSpPr>
        <p:spPr>
          <a:xfrm>
            <a:off x="2849689" y="3450907"/>
            <a:ext cx="826770" cy="497205"/>
          </a:xfrm>
          <a:custGeom>
            <a:avLst/>
            <a:gdLst/>
            <a:ahLst/>
            <a:cxnLst/>
            <a:rect l="l" t="t" r="r" b="b"/>
            <a:pathLst>
              <a:path w="1102360" h="662939">
                <a:moveTo>
                  <a:pt x="1028983" y="633836"/>
                </a:moveTo>
                <a:lnTo>
                  <a:pt x="1015746" y="656081"/>
                </a:lnTo>
                <a:lnTo>
                  <a:pt x="1102360" y="662431"/>
                </a:lnTo>
                <a:lnTo>
                  <a:pt x="1088284" y="640460"/>
                </a:lnTo>
                <a:lnTo>
                  <a:pt x="1040129" y="640460"/>
                </a:lnTo>
                <a:lnTo>
                  <a:pt x="1028983" y="633836"/>
                </a:lnTo>
                <a:close/>
              </a:path>
              <a:path w="1102360" h="662939">
                <a:moveTo>
                  <a:pt x="1042259" y="611525"/>
                </a:moveTo>
                <a:lnTo>
                  <a:pt x="1028983" y="633836"/>
                </a:lnTo>
                <a:lnTo>
                  <a:pt x="1040129" y="640460"/>
                </a:lnTo>
                <a:lnTo>
                  <a:pt x="1053338" y="618108"/>
                </a:lnTo>
                <a:lnTo>
                  <a:pt x="1042259" y="611525"/>
                </a:lnTo>
                <a:close/>
              </a:path>
              <a:path w="1102360" h="662939">
                <a:moveTo>
                  <a:pt x="1055497" y="589279"/>
                </a:moveTo>
                <a:lnTo>
                  <a:pt x="1042259" y="611525"/>
                </a:lnTo>
                <a:lnTo>
                  <a:pt x="1053338" y="618108"/>
                </a:lnTo>
                <a:lnTo>
                  <a:pt x="1040129" y="640460"/>
                </a:lnTo>
                <a:lnTo>
                  <a:pt x="1088284" y="640460"/>
                </a:lnTo>
                <a:lnTo>
                  <a:pt x="1055497" y="589279"/>
                </a:lnTo>
                <a:close/>
              </a:path>
              <a:path w="1102360" h="662939">
                <a:moveTo>
                  <a:pt x="13207" y="0"/>
                </a:moveTo>
                <a:lnTo>
                  <a:pt x="0" y="22351"/>
                </a:lnTo>
                <a:lnTo>
                  <a:pt x="1028983" y="633836"/>
                </a:lnTo>
                <a:lnTo>
                  <a:pt x="1042259" y="611525"/>
                </a:lnTo>
                <a:lnTo>
                  <a:pt x="13207" y="0"/>
                </a:lnTo>
                <a:close/>
              </a:path>
            </a:pathLst>
          </a:custGeom>
          <a:solidFill>
            <a:srgbClr val="000000"/>
          </a:solidFill>
        </p:spPr>
        <p:txBody>
          <a:bodyPr wrap="square" lIns="0" tIns="0" rIns="0" bIns="0" rtlCol="0"/>
          <a:lstStyle/>
          <a:p>
            <a:endParaRPr sz="1350"/>
          </a:p>
        </p:txBody>
      </p:sp>
      <p:sp>
        <p:nvSpPr>
          <p:cNvPr id="56" name="object 56"/>
          <p:cNvSpPr/>
          <p:nvPr/>
        </p:nvSpPr>
        <p:spPr>
          <a:xfrm>
            <a:off x="2333435" y="3442145"/>
            <a:ext cx="1346359" cy="518636"/>
          </a:xfrm>
          <a:custGeom>
            <a:avLst/>
            <a:gdLst/>
            <a:ahLst/>
            <a:cxnLst/>
            <a:rect l="l" t="t" r="r" b="b"/>
            <a:pathLst>
              <a:path w="1795145" h="691514">
                <a:moveTo>
                  <a:pt x="59181" y="618490"/>
                </a:moveTo>
                <a:lnTo>
                  <a:pt x="0" y="682117"/>
                </a:lnTo>
                <a:lnTo>
                  <a:pt x="86359" y="691261"/>
                </a:lnTo>
                <a:lnTo>
                  <a:pt x="78960" y="671449"/>
                </a:lnTo>
                <a:lnTo>
                  <a:pt x="65151" y="671449"/>
                </a:lnTo>
                <a:lnTo>
                  <a:pt x="56134" y="647192"/>
                </a:lnTo>
                <a:lnTo>
                  <a:pt x="68213" y="642672"/>
                </a:lnTo>
                <a:lnTo>
                  <a:pt x="59181" y="618490"/>
                </a:lnTo>
                <a:close/>
              </a:path>
              <a:path w="1795145" h="691514">
                <a:moveTo>
                  <a:pt x="68213" y="642672"/>
                </a:moveTo>
                <a:lnTo>
                  <a:pt x="56134" y="647192"/>
                </a:lnTo>
                <a:lnTo>
                  <a:pt x="65151" y="671449"/>
                </a:lnTo>
                <a:lnTo>
                  <a:pt x="77268" y="666916"/>
                </a:lnTo>
                <a:lnTo>
                  <a:pt x="68213" y="642672"/>
                </a:lnTo>
                <a:close/>
              </a:path>
              <a:path w="1795145" h="691514">
                <a:moveTo>
                  <a:pt x="77268" y="666916"/>
                </a:moveTo>
                <a:lnTo>
                  <a:pt x="65151" y="671449"/>
                </a:lnTo>
                <a:lnTo>
                  <a:pt x="78960" y="671449"/>
                </a:lnTo>
                <a:lnTo>
                  <a:pt x="77268" y="666916"/>
                </a:lnTo>
                <a:close/>
              </a:path>
              <a:path w="1795145" h="691514">
                <a:moveTo>
                  <a:pt x="1786001" y="0"/>
                </a:moveTo>
                <a:lnTo>
                  <a:pt x="68213" y="642672"/>
                </a:lnTo>
                <a:lnTo>
                  <a:pt x="77268" y="666916"/>
                </a:lnTo>
                <a:lnTo>
                  <a:pt x="1795144" y="24384"/>
                </a:lnTo>
                <a:lnTo>
                  <a:pt x="1786001" y="0"/>
                </a:lnTo>
                <a:close/>
              </a:path>
            </a:pathLst>
          </a:custGeom>
          <a:solidFill>
            <a:srgbClr val="000000"/>
          </a:solidFill>
        </p:spPr>
        <p:txBody>
          <a:bodyPr wrap="square" lIns="0" tIns="0" rIns="0" bIns="0" rtlCol="0"/>
          <a:lstStyle/>
          <a:p>
            <a:endParaRPr sz="1350"/>
          </a:p>
        </p:txBody>
      </p:sp>
      <p:sp>
        <p:nvSpPr>
          <p:cNvPr id="57" name="object 57"/>
          <p:cNvSpPr/>
          <p:nvPr/>
        </p:nvSpPr>
        <p:spPr>
          <a:xfrm>
            <a:off x="2854642" y="3443002"/>
            <a:ext cx="827246" cy="512445"/>
          </a:xfrm>
          <a:custGeom>
            <a:avLst/>
            <a:gdLst/>
            <a:ahLst/>
            <a:cxnLst/>
            <a:rect l="l" t="t" r="r" b="b"/>
            <a:pathLst>
              <a:path w="1102995" h="683260">
                <a:moveTo>
                  <a:pt x="45974" y="609218"/>
                </a:moveTo>
                <a:lnTo>
                  <a:pt x="0" y="683005"/>
                </a:lnTo>
                <a:lnTo>
                  <a:pt x="86614" y="675512"/>
                </a:lnTo>
                <a:lnTo>
                  <a:pt x="77193" y="660145"/>
                </a:lnTo>
                <a:lnTo>
                  <a:pt x="61976" y="660145"/>
                </a:lnTo>
                <a:lnTo>
                  <a:pt x="48387" y="638174"/>
                </a:lnTo>
                <a:lnTo>
                  <a:pt x="59534" y="631338"/>
                </a:lnTo>
                <a:lnTo>
                  <a:pt x="45974" y="609218"/>
                </a:lnTo>
                <a:close/>
              </a:path>
              <a:path w="1102995" h="683260">
                <a:moveTo>
                  <a:pt x="59534" y="631338"/>
                </a:moveTo>
                <a:lnTo>
                  <a:pt x="48387" y="638174"/>
                </a:lnTo>
                <a:lnTo>
                  <a:pt x="61976" y="660145"/>
                </a:lnTo>
                <a:lnTo>
                  <a:pt x="73036" y="653364"/>
                </a:lnTo>
                <a:lnTo>
                  <a:pt x="59534" y="631338"/>
                </a:lnTo>
                <a:close/>
              </a:path>
              <a:path w="1102995" h="683260">
                <a:moveTo>
                  <a:pt x="73036" y="653364"/>
                </a:moveTo>
                <a:lnTo>
                  <a:pt x="61976" y="660145"/>
                </a:lnTo>
                <a:lnTo>
                  <a:pt x="77193" y="660145"/>
                </a:lnTo>
                <a:lnTo>
                  <a:pt x="73036" y="653364"/>
                </a:lnTo>
                <a:close/>
              </a:path>
              <a:path w="1102995" h="683260">
                <a:moveTo>
                  <a:pt x="1089025" y="0"/>
                </a:moveTo>
                <a:lnTo>
                  <a:pt x="59534" y="631338"/>
                </a:lnTo>
                <a:lnTo>
                  <a:pt x="73036" y="653364"/>
                </a:lnTo>
                <a:lnTo>
                  <a:pt x="1102614" y="22097"/>
                </a:lnTo>
                <a:lnTo>
                  <a:pt x="1089025" y="0"/>
                </a:lnTo>
                <a:close/>
              </a:path>
            </a:pathLst>
          </a:custGeom>
          <a:solidFill>
            <a:srgbClr val="000000"/>
          </a:solidFill>
        </p:spPr>
        <p:txBody>
          <a:bodyPr wrap="square" lIns="0" tIns="0" rIns="0" bIns="0" rtlCol="0"/>
          <a:lstStyle/>
          <a:p>
            <a:endParaRPr sz="1350"/>
          </a:p>
        </p:txBody>
      </p:sp>
      <p:sp>
        <p:nvSpPr>
          <p:cNvPr id="58" name="object 58"/>
          <p:cNvSpPr txBox="1"/>
          <p:nvPr/>
        </p:nvSpPr>
        <p:spPr>
          <a:xfrm rot="10860000">
            <a:off x="2903388" y="4660434"/>
            <a:ext cx="458460" cy="256480"/>
          </a:xfrm>
          <a:prstGeom prst="rect">
            <a:avLst/>
          </a:prstGeom>
        </p:spPr>
        <p:txBody>
          <a:bodyPr vert="horz" wrap="square" lIns="0" tIns="0" rIns="0" bIns="0" rtlCol="0">
            <a:spAutoFit/>
          </a:bodyPr>
          <a:lstStyle/>
          <a:p>
            <a:pPr>
              <a:lnSpc>
                <a:spcPts val="2018"/>
              </a:lnSpc>
            </a:pPr>
            <a:r>
              <a:rPr sz="2100" spc="-656" dirty="0">
                <a:latin typeface="Arial"/>
                <a:cs typeface="Arial"/>
              </a:rPr>
              <a:t>……</a:t>
            </a:r>
            <a:endParaRPr sz="2100">
              <a:latin typeface="Arial"/>
              <a:cs typeface="Arial"/>
            </a:endParaRPr>
          </a:p>
        </p:txBody>
      </p:sp>
      <p:sp>
        <p:nvSpPr>
          <p:cNvPr id="59" name="object 59"/>
          <p:cNvSpPr/>
          <p:nvPr/>
        </p:nvSpPr>
        <p:spPr>
          <a:xfrm>
            <a:off x="2830068" y="4170235"/>
            <a:ext cx="58579" cy="340043"/>
          </a:xfrm>
          <a:custGeom>
            <a:avLst/>
            <a:gdLst/>
            <a:ahLst/>
            <a:cxnLst/>
            <a:rect l="l" t="t" r="r" b="b"/>
            <a:pathLst>
              <a:path w="78105" h="453389">
                <a:moveTo>
                  <a:pt x="25907" y="375145"/>
                </a:moveTo>
                <a:lnTo>
                  <a:pt x="0" y="375145"/>
                </a:lnTo>
                <a:lnTo>
                  <a:pt x="38862" y="452869"/>
                </a:lnTo>
                <a:lnTo>
                  <a:pt x="71247" y="388099"/>
                </a:lnTo>
                <a:lnTo>
                  <a:pt x="25907" y="388099"/>
                </a:lnTo>
                <a:lnTo>
                  <a:pt x="25907" y="375145"/>
                </a:lnTo>
                <a:close/>
              </a:path>
              <a:path w="78105" h="453389">
                <a:moveTo>
                  <a:pt x="51815" y="0"/>
                </a:moveTo>
                <a:lnTo>
                  <a:pt x="25907" y="0"/>
                </a:lnTo>
                <a:lnTo>
                  <a:pt x="25907" y="388099"/>
                </a:lnTo>
                <a:lnTo>
                  <a:pt x="51815" y="388099"/>
                </a:lnTo>
                <a:lnTo>
                  <a:pt x="51815" y="0"/>
                </a:lnTo>
                <a:close/>
              </a:path>
              <a:path w="78105" h="453389">
                <a:moveTo>
                  <a:pt x="77724" y="375145"/>
                </a:moveTo>
                <a:lnTo>
                  <a:pt x="51815" y="375145"/>
                </a:lnTo>
                <a:lnTo>
                  <a:pt x="51815" y="388099"/>
                </a:lnTo>
                <a:lnTo>
                  <a:pt x="71247" y="388099"/>
                </a:lnTo>
                <a:lnTo>
                  <a:pt x="77724" y="375145"/>
                </a:lnTo>
                <a:close/>
              </a:path>
            </a:pathLst>
          </a:custGeom>
          <a:solidFill>
            <a:srgbClr val="000000"/>
          </a:solidFill>
        </p:spPr>
        <p:txBody>
          <a:bodyPr wrap="square" lIns="0" tIns="0" rIns="0" bIns="0" rtlCol="0"/>
          <a:lstStyle/>
          <a:p>
            <a:endParaRPr sz="1350"/>
          </a:p>
        </p:txBody>
      </p:sp>
      <p:sp>
        <p:nvSpPr>
          <p:cNvPr id="60" name="object 60"/>
          <p:cNvSpPr/>
          <p:nvPr/>
        </p:nvSpPr>
        <p:spPr>
          <a:xfrm>
            <a:off x="3674745" y="4194238"/>
            <a:ext cx="58579" cy="340043"/>
          </a:xfrm>
          <a:custGeom>
            <a:avLst/>
            <a:gdLst/>
            <a:ahLst/>
            <a:cxnLst/>
            <a:rect l="l" t="t" r="r" b="b"/>
            <a:pathLst>
              <a:path w="78104" h="453389">
                <a:moveTo>
                  <a:pt x="25907" y="375145"/>
                </a:moveTo>
                <a:lnTo>
                  <a:pt x="0" y="375145"/>
                </a:lnTo>
                <a:lnTo>
                  <a:pt x="38862" y="452869"/>
                </a:lnTo>
                <a:lnTo>
                  <a:pt x="71247" y="388099"/>
                </a:lnTo>
                <a:lnTo>
                  <a:pt x="25907" y="388099"/>
                </a:lnTo>
                <a:lnTo>
                  <a:pt x="25907" y="375145"/>
                </a:lnTo>
                <a:close/>
              </a:path>
              <a:path w="78104" h="453389">
                <a:moveTo>
                  <a:pt x="51815" y="0"/>
                </a:moveTo>
                <a:lnTo>
                  <a:pt x="25907" y="0"/>
                </a:lnTo>
                <a:lnTo>
                  <a:pt x="25907" y="388099"/>
                </a:lnTo>
                <a:lnTo>
                  <a:pt x="51815" y="388099"/>
                </a:lnTo>
                <a:lnTo>
                  <a:pt x="51815" y="0"/>
                </a:lnTo>
                <a:close/>
              </a:path>
              <a:path w="78104" h="453389">
                <a:moveTo>
                  <a:pt x="77724" y="375145"/>
                </a:moveTo>
                <a:lnTo>
                  <a:pt x="51815" y="375145"/>
                </a:lnTo>
                <a:lnTo>
                  <a:pt x="51815" y="388099"/>
                </a:lnTo>
                <a:lnTo>
                  <a:pt x="71247" y="388099"/>
                </a:lnTo>
                <a:lnTo>
                  <a:pt x="77724" y="375145"/>
                </a:lnTo>
                <a:close/>
              </a:path>
            </a:pathLst>
          </a:custGeom>
          <a:solidFill>
            <a:srgbClr val="000000"/>
          </a:solidFill>
        </p:spPr>
        <p:txBody>
          <a:bodyPr wrap="square" lIns="0" tIns="0" rIns="0" bIns="0" rtlCol="0"/>
          <a:lstStyle/>
          <a:p>
            <a:endParaRPr sz="1350"/>
          </a:p>
        </p:txBody>
      </p:sp>
      <p:sp>
        <p:nvSpPr>
          <p:cNvPr id="61" name="object 61"/>
          <p:cNvSpPr/>
          <p:nvPr/>
        </p:nvSpPr>
        <p:spPr>
          <a:xfrm>
            <a:off x="2137410" y="3962782"/>
            <a:ext cx="1776413" cy="328136"/>
          </a:xfrm>
          <a:custGeom>
            <a:avLst/>
            <a:gdLst/>
            <a:ahLst/>
            <a:cxnLst/>
            <a:rect l="l" t="t" r="r" b="b"/>
            <a:pathLst>
              <a:path w="2368550" h="437514">
                <a:moveTo>
                  <a:pt x="0" y="437387"/>
                </a:moveTo>
                <a:lnTo>
                  <a:pt x="2368296" y="437387"/>
                </a:lnTo>
                <a:lnTo>
                  <a:pt x="2368296" y="0"/>
                </a:lnTo>
                <a:lnTo>
                  <a:pt x="0" y="0"/>
                </a:lnTo>
                <a:lnTo>
                  <a:pt x="0" y="437387"/>
                </a:lnTo>
                <a:close/>
              </a:path>
            </a:pathLst>
          </a:custGeom>
          <a:solidFill>
            <a:srgbClr val="4471C4"/>
          </a:solidFill>
        </p:spPr>
        <p:txBody>
          <a:bodyPr wrap="square" lIns="0" tIns="0" rIns="0" bIns="0" rtlCol="0"/>
          <a:lstStyle/>
          <a:p>
            <a:endParaRPr sz="1350"/>
          </a:p>
        </p:txBody>
      </p:sp>
      <p:sp>
        <p:nvSpPr>
          <p:cNvPr id="62" name="object 62"/>
          <p:cNvSpPr/>
          <p:nvPr/>
        </p:nvSpPr>
        <p:spPr>
          <a:xfrm>
            <a:off x="2137410" y="3962782"/>
            <a:ext cx="1776413" cy="328136"/>
          </a:xfrm>
          <a:custGeom>
            <a:avLst/>
            <a:gdLst/>
            <a:ahLst/>
            <a:cxnLst/>
            <a:rect l="l" t="t" r="r" b="b"/>
            <a:pathLst>
              <a:path w="2368550" h="437514">
                <a:moveTo>
                  <a:pt x="0" y="437387"/>
                </a:moveTo>
                <a:lnTo>
                  <a:pt x="2368296" y="437387"/>
                </a:lnTo>
                <a:lnTo>
                  <a:pt x="2368296" y="0"/>
                </a:lnTo>
                <a:lnTo>
                  <a:pt x="0" y="0"/>
                </a:lnTo>
                <a:lnTo>
                  <a:pt x="0" y="437387"/>
                </a:lnTo>
                <a:close/>
              </a:path>
            </a:pathLst>
          </a:custGeom>
          <a:ln w="12192">
            <a:solidFill>
              <a:srgbClr val="2E528F"/>
            </a:solidFill>
          </a:ln>
        </p:spPr>
        <p:txBody>
          <a:bodyPr wrap="square" lIns="0" tIns="0" rIns="0" bIns="0" rtlCol="0"/>
          <a:lstStyle/>
          <a:p>
            <a:endParaRPr sz="1350"/>
          </a:p>
        </p:txBody>
      </p:sp>
      <p:sp>
        <p:nvSpPr>
          <p:cNvPr id="63" name="object 63"/>
          <p:cNvSpPr txBox="1"/>
          <p:nvPr/>
        </p:nvSpPr>
        <p:spPr>
          <a:xfrm>
            <a:off x="1673657" y="2233231"/>
            <a:ext cx="365760" cy="286617"/>
          </a:xfrm>
          <a:prstGeom prst="rect">
            <a:avLst/>
          </a:prstGeom>
        </p:spPr>
        <p:txBody>
          <a:bodyPr vert="horz" wrap="square" lIns="0" tIns="9525" rIns="0" bIns="0" rtlCol="0">
            <a:spAutoFit/>
          </a:bodyPr>
          <a:lstStyle/>
          <a:p>
            <a:pPr marL="9525">
              <a:spcBef>
                <a:spcPts val="75"/>
              </a:spcBef>
            </a:pPr>
            <a:r>
              <a:rPr spc="-94" dirty="0">
                <a:latin typeface="Arial"/>
                <a:cs typeface="Arial"/>
              </a:rPr>
              <a:t>500</a:t>
            </a:r>
            <a:endParaRPr>
              <a:latin typeface="Arial"/>
              <a:cs typeface="Arial"/>
            </a:endParaRPr>
          </a:p>
        </p:txBody>
      </p:sp>
      <p:sp>
        <p:nvSpPr>
          <p:cNvPr id="64" name="object 64"/>
          <p:cNvSpPr txBox="1"/>
          <p:nvPr/>
        </p:nvSpPr>
        <p:spPr>
          <a:xfrm>
            <a:off x="1673657" y="3135821"/>
            <a:ext cx="365760" cy="286617"/>
          </a:xfrm>
          <a:prstGeom prst="rect">
            <a:avLst/>
          </a:prstGeom>
        </p:spPr>
        <p:txBody>
          <a:bodyPr vert="horz" wrap="square" lIns="0" tIns="9525" rIns="0" bIns="0" rtlCol="0">
            <a:spAutoFit/>
          </a:bodyPr>
          <a:lstStyle/>
          <a:p>
            <a:pPr marL="9525">
              <a:spcBef>
                <a:spcPts val="75"/>
              </a:spcBef>
            </a:pPr>
            <a:r>
              <a:rPr spc="-94" dirty="0">
                <a:latin typeface="Arial"/>
                <a:cs typeface="Arial"/>
              </a:rPr>
              <a:t>500</a:t>
            </a:r>
            <a:endParaRPr>
              <a:latin typeface="Arial"/>
              <a:cs typeface="Arial"/>
            </a:endParaRPr>
          </a:p>
        </p:txBody>
      </p:sp>
      <p:sp>
        <p:nvSpPr>
          <p:cNvPr id="65" name="object 65"/>
          <p:cNvSpPr/>
          <p:nvPr/>
        </p:nvSpPr>
        <p:spPr>
          <a:xfrm>
            <a:off x="4614291" y="1527048"/>
            <a:ext cx="1986534" cy="214884"/>
          </a:xfrm>
          <a:prstGeom prst="rect">
            <a:avLst/>
          </a:prstGeom>
          <a:blipFill>
            <a:blip r:embed="rId11" cstate="print"/>
            <a:stretch>
              <a:fillRect/>
            </a:stretch>
          </a:blipFill>
        </p:spPr>
        <p:txBody>
          <a:bodyPr wrap="square" lIns="0" tIns="0" rIns="0" bIns="0" rtlCol="0"/>
          <a:lstStyle/>
          <a:p>
            <a:endParaRPr sz="1350"/>
          </a:p>
        </p:txBody>
      </p:sp>
      <p:sp>
        <p:nvSpPr>
          <p:cNvPr id="66" name="object 66"/>
          <p:cNvSpPr/>
          <p:nvPr/>
        </p:nvSpPr>
        <p:spPr>
          <a:xfrm>
            <a:off x="4009643" y="3088385"/>
            <a:ext cx="3422142" cy="408051"/>
          </a:xfrm>
          <a:prstGeom prst="rect">
            <a:avLst/>
          </a:prstGeom>
          <a:blipFill>
            <a:blip r:embed="rId12" cstate="print"/>
            <a:stretch>
              <a:fillRect/>
            </a:stretch>
          </a:blipFill>
        </p:spPr>
        <p:txBody>
          <a:bodyPr wrap="square" lIns="0" tIns="0" rIns="0" bIns="0" rtlCol="0"/>
          <a:lstStyle/>
          <a:p>
            <a:endParaRPr sz="1350"/>
          </a:p>
        </p:txBody>
      </p:sp>
      <p:sp>
        <p:nvSpPr>
          <p:cNvPr id="67" name="object 67"/>
          <p:cNvSpPr/>
          <p:nvPr/>
        </p:nvSpPr>
        <p:spPr>
          <a:xfrm>
            <a:off x="4009643" y="3991356"/>
            <a:ext cx="3292983" cy="406908"/>
          </a:xfrm>
          <a:prstGeom prst="rect">
            <a:avLst/>
          </a:prstGeom>
          <a:blipFill>
            <a:blip r:embed="rId13" cstate="print"/>
            <a:stretch>
              <a:fillRect/>
            </a:stretch>
          </a:blipFill>
        </p:spPr>
        <p:txBody>
          <a:bodyPr wrap="square" lIns="0" tIns="0" rIns="0" bIns="0" rtlCol="0"/>
          <a:lstStyle/>
          <a:p>
            <a:endParaRPr sz="1350"/>
          </a:p>
        </p:txBody>
      </p:sp>
      <p:sp>
        <p:nvSpPr>
          <p:cNvPr id="68" name="object 68"/>
          <p:cNvSpPr/>
          <p:nvPr/>
        </p:nvSpPr>
        <p:spPr>
          <a:xfrm>
            <a:off x="2113406" y="1301877"/>
            <a:ext cx="1815465" cy="1282541"/>
          </a:xfrm>
          <a:custGeom>
            <a:avLst/>
            <a:gdLst/>
            <a:ahLst/>
            <a:cxnLst/>
            <a:rect l="l" t="t" r="r" b="b"/>
            <a:pathLst>
              <a:path w="2420620" h="1710054">
                <a:moveTo>
                  <a:pt x="0" y="1709927"/>
                </a:moveTo>
                <a:lnTo>
                  <a:pt x="2420112" y="1709927"/>
                </a:lnTo>
                <a:lnTo>
                  <a:pt x="2420112" y="0"/>
                </a:lnTo>
                <a:lnTo>
                  <a:pt x="0" y="0"/>
                </a:lnTo>
                <a:lnTo>
                  <a:pt x="0" y="1709927"/>
                </a:lnTo>
                <a:close/>
              </a:path>
            </a:pathLst>
          </a:custGeom>
          <a:ln w="57912">
            <a:solidFill>
              <a:srgbClr val="FF0000"/>
            </a:solidFill>
          </a:ln>
        </p:spPr>
        <p:txBody>
          <a:bodyPr wrap="square" lIns="0" tIns="0" rIns="0" bIns="0" rtlCol="0"/>
          <a:lstStyle/>
          <a:p>
            <a:endParaRPr sz="1350"/>
          </a:p>
        </p:txBody>
      </p:sp>
      <p:sp>
        <p:nvSpPr>
          <p:cNvPr id="69" name="object 69"/>
          <p:cNvSpPr/>
          <p:nvPr/>
        </p:nvSpPr>
        <p:spPr>
          <a:xfrm>
            <a:off x="2112264" y="2584323"/>
            <a:ext cx="1815465" cy="920115"/>
          </a:xfrm>
          <a:custGeom>
            <a:avLst/>
            <a:gdLst/>
            <a:ahLst/>
            <a:cxnLst/>
            <a:rect l="l" t="t" r="r" b="b"/>
            <a:pathLst>
              <a:path w="2420620" h="1226820">
                <a:moveTo>
                  <a:pt x="0" y="1226820"/>
                </a:moveTo>
                <a:lnTo>
                  <a:pt x="2420112" y="1226820"/>
                </a:lnTo>
                <a:lnTo>
                  <a:pt x="2420112" y="0"/>
                </a:lnTo>
                <a:lnTo>
                  <a:pt x="0" y="0"/>
                </a:lnTo>
                <a:lnTo>
                  <a:pt x="0" y="1226820"/>
                </a:lnTo>
                <a:close/>
              </a:path>
            </a:pathLst>
          </a:custGeom>
          <a:ln w="57912">
            <a:solidFill>
              <a:srgbClr val="FF0000"/>
            </a:solidFill>
          </a:ln>
        </p:spPr>
        <p:txBody>
          <a:bodyPr wrap="square" lIns="0" tIns="0" rIns="0" bIns="0" rtlCol="0"/>
          <a:lstStyle/>
          <a:p>
            <a:endParaRPr sz="1350"/>
          </a:p>
        </p:txBody>
      </p:sp>
      <p:sp>
        <p:nvSpPr>
          <p:cNvPr id="70" name="object 70"/>
          <p:cNvSpPr/>
          <p:nvPr/>
        </p:nvSpPr>
        <p:spPr>
          <a:xfrm>
            <a:off x="2109977" y="3490722"/>
            <a:ext cx="1815465" cy="907733"/>
          </a:xfrm>
          <a:custGeom>
            <a:avLst/>
            <a:gdLst/>
            <a:ahLst/>
            <a:cxnLst/>
            <a:rect l="l" t="t" r="r" b="b"/>
            <a:pathLst>
              <a:path w="2420620" h="1210310">
                <a:moveTo>
                  <a:pt x="0" y="1210055"/>
                </a:moveTo>
                <a:lnTo>
                  <a:pt x="2420112" y="1210055"/>
                </a:lnTo>
                <a:lnTo>
                  <a:pt x="2420112" y="0"/>
                </a:lnTo>
                <a:lnTo>
                  <a:pt x="0" y="0"/>
                </a:lnTo>
                <a:lnTo>
                  <a:pt x="0" y="1210055"/>
                </a:lnTo>
                <a:close/>
              </a:path>
            </a:pathLst>
          </a:custGeom>
          <a:ln w="57912">
            <a:solidFill>
              <a:srgbClr val="FF0000"/>
            </a:solidFill>
          </a:ln>
        </p:spPr>
        <p:txBody>
          <a:bodyPr wrap="square" lIns="0" tIns="0" rIns="0" bIns="0" rtlCol="0"/>
          <a:lstStyle/>
          <a:p>
            <a:endParaRPr sz="1350"/>
          </a:p>
        </p:txBody>
      </p:sp>
      <p:sp>
        <p:nvSpPr>
          <p:cNvPr id="71" name="object 71"/>
          <p:cNvSpPr/>
          <p:nvPr/>
        </p:nvSpPr>
        <p:spPr>
          <a:xfrm>
            <a:off x="4011930" y="2058542"/>
            <a:ext cx="3393567" cy="556641"/>
          </a:xfrm>
          <a:prstGeom prst="rect">
            <a:avLst/>
          </a:prstGeom>
          <a:blipFill>
            <a:blip r:embed="rId14" cstate="print"/>
            <a:stretch>
              <a:fillRect/>
            </a:stretch>
          </a:blipFill>
        </p:spPr>
        <p:txBody>
          <a:bodyPr wrap="square" lIns="0" tIns="0" rIns="0" bIns="0" rtlCol="0"/>
          <a:lstStyle/>
          <a:p>
            <a:endParaRPr sz="1350"/>
          </a:p>
        </p:txBody>
      </p:sp>
      <p:sp>
        <p:nvSpPr>
          <p:cNvPr id="72" name="object 72"/>
          <p:cNvSpPr/>
          <p:nvPr/>
        </p:nvSpPr>
        <p:spPr>
          <a:xfrm>
            <a:off x="4403979" y="2611755"/>
            <a:ext cx="2730626" cy="434340"/>
          </a:xfrm>
          <a:prstGeom prst="rect">
            <a:avLst/>
          </a:prstGeom>
          <a:blipFill>
            <a:blip r:embed="rId15" cstate="print"/>
            <a:stretch>
              <a:fillRect/>
            </a:stretch>
          </a:blipFill>
        </p:spPr>
        <p:txBody>
          <a:bodyPr wrap="square" lIns="0" tIns="0" rIns="0" bIns="0" rtlCol="0"/>
          <a:lstStyle/>
          <a:p>
            <a:endParaRPr sz="1350"/>
          </a:p>
        </p:txBody>
      </p:sp>
      <p:sp>
        <p:nvSpPr>
          <p:cNvPr id="73" name="object 73"/>
          <p:cNvSpPr/>
          <p:nvPr/>
        </p:nvSpPr>
        <p:spPr>
          <a:xfrm>
            <a:off x="4378833" y="2576323"/>
            <a:ext cx="2780919" cy="569213"/>
          </a:xfrm>
          <a:prstGeom prst="rect">
            <a:avLst/>
          </a:prstGeom>
          <a:blipFill>
            <a:blip r:embed="rId16" cstate="print"/>
            <a:stretch>
              <a:fillRect/>
            </a:stretch>
          </a:blipFill>
        </p:spPr>
        <p:txBody>
          <a:bodyPr wrap="square" lIns="0" tIns="0" rIns="0" bIns="0" rtlCol="0"/>
          <a:lstStyle/>
          <a:p>
            <a:endParaRPr sz="1350"/>
          </a:p>
        </p:txBody>
      </p:sp>
      <p:sp>
        <p:nvSpPr>
          <p:cNvPr id="74" name="object 74"/>
          <p:cNvSpPr/>
          <p:nvPr/>
        </p:nvSpPr>
        <p:spPr>
          <a:xfrm>
            <a:off x="4448556" y="2641473"/>
            <a:ext cx="2641473" cy="346329"/>
          </a:xfrm>
          <a:prstGeom prst="rect">
            <a:avLst/>
          </a:prstGeom>
          <a:blipFill>
            <a:blip r:embed="rId17" cstate="print"/>
            <a:stretch>
              <a:fillRect/>
            </a:stretch>
          </a:blipFill>
        </p:spPr>
        <p:txBody>
          <a:bodyPr wrap="square" lIns="0" tIns="0" rIns="0" bIns="0" rtlCol="0"/>
          <a:lstStyle/>
          <a:p>
            <a:endParaRPr sz="1350"/>
          </a:p>
        </p:txBody>
      </p:sp>
      <p:sp>
        <p:nvSpPr>
          <p:cNvPr id="75" name="object 75"/>
          <p:cNvSpPr txBox="1"/>
          <p:nvPr/>
        </p:nvSpPr>
        <p:spPr>
          <a:xfrm>
            <a:off x="4448556" y="2651856"/>
            <a:ext cx="2641759" cy="286617"/>
          </a:xfrm>
          <a:prstGeom prst="rect">
            <a:avLst/>
          </a:prstGeom>
        </p:spPr>
        <p:txBody>
          <a:bodyPr vert="horz" wrap="square" lIns="0" tIns="9525" rIns="0" bIns="0" rtlCol="0">
            <a:spAutoFit/>
          </a:bodyPr>
          <a:lstStyle/>
          <a:p>
            <a:pPr marL="112395">
              <a:spcBef>
                <a:spcPts val="75"/>
              </a:spcBef>
            </a:pPr>
            <a:r>
              <a:rPr spc="-64" dirty="0">
                <a:solidFill>
                  <a:srgbClr val="FFFFFF"/>
                </a:solidFill>
                <a:latin typeface="Arial"/>
                <a:cs typeface="Arial"/>
              </a:rPr>
              <a:t>model.add( </a:t>
            </a:r>
            <a:r>
              <a:rPr spc="-49" dirty="0">
                <a:solidFill>
                  <a:srgbClr val="FFFFFF"/>
                </a:solidFill>
                <a:latin typeface="Arial"/>
                <a:cs typeface="Arial"/>
              </a:rPr>
              <a:t>dropout(0.</a:t>
            </a:r>
            <a:r>
              <a:rPr lang="en-US" spc="-49" dirty="0">
                <a:solidFill>
                  <a:srgbClr val="FFFFFF"/>
                </a:solidFill>
                <a:latin typeface="Arial"/>
                <a:cs typeface="Arial"/>
              </a:rPr>
              <a:t>5</a:t>
            </a:r>
            <a:r>
              <a:rPr spc="-49" dirty="0">
                <a:solidFill>
                  <a:srgbClr val="FFFFFF"/>
                </a:solidFill>
                <a:latin typeface="Arial"/>
                <a:cs typeface="Arial"/>
              </a:rPr>
              <a:t>)</a:t>
            </a:r>
            <a:r>
              <a:rPr spc="-153" dirty="0">
                <a:solidFill>
                  <a:srgbClr val="FFFFFF"/>
                </a:solidFill>
                <a:latin typeface="Arial"/>
                <a:cs typeface="Arial"/>
              </a:rPr>
              <a:t> </a:t>
            </a:r>
            <a:r>
              <a:rPr spc="-56" dirty="0">
                <a:solidFill>
                  <a:srgbClr val="FFFFFF"/>
                </a:solidFill>
                <a:latin typeface="Arial"/>
                <a:cs typeface="Arial"/>
              </a:rPr>
              <a:t>)</a:t>
            </a:r>
            <a:endParaRPr dirty="0">
              <a:latin typeface="Arial"/>
              <a:cs typeface="Arial"/>
            </a:endParaRPr>
          </a:p>
        </p:txBody>
      </p:sp>
      <p:sp>
        <p:nvSpPr>
          <p:cNvPr id="76" name="object 76"/>
          <p:cNvSpPr/>
          <p:nvPr/>
        </p:nvSpPr>
        <p:spPr>
          <a:xfrm>
            <a:off x="4403979" y="3541014"/>
            <a:ext cx="2730626" cy="434340"/>
          </a:xfrm>
          <a:prstGeom prst="rect">
            <a:avLst/>
          </a:prstGeom>
          <a:blipFill>
            <a:blip r:embed="rId15" cstate="print"/>
            <a:stretch>
              <a:fillRect/>
            </a:stretch>
          </a:blipFill>
        </p:spPr>
        <p:txBody>
          <a:bodyPr wrap="square" lIns="0" tIns="0" rIns="0" bIns="0" rtlCol="0"/>
          <a:lstStyle/>
          <a:p>
            <a:endParaRPr sz="1350"/>
          </a:p>
        </p:txBody>
      </p:sp>
      <p:sp>
        <p:nvSpPr>
          <p:cNvPr id="77" name="object 77"/>
          <p:cNvSpPr/>
          <p:nvPr/>
        </p:nvSpPr>
        <p:spPr>
          <a:xfrm>
            <a:off x="4378833" y="3505581"/>
            <a:ext cx="2780919" cy="569214"/>
          </a:xfrm>
          <a:prstGeom prst="rect">
            <a:avLst/>
          </a:prstGeom>
          <a:blipFill>
            <a:blip r:embed="rId18" cstate="print"/>
            <a:stretch>
              <a:fillRect/>
            </a:stretch>
          </a:blipFill>
        </p:spPr>
        <p:txBody>
          <a:bodyPr wrap="square" lIns="0" tIns="0" rIns="0" bIns="0" rtlCol="0"/>
          <a:lstStyle/>
          <a:p>
            <a:endParaRPr sz="1350"/>
          </a:p>
        </p:txBody>
      </p:sp>
      <p:sp>
        <p:nvSpPr>
          <p:cNvPr id="78" name="object 78"/>
          <p:cNvSpPr/>
          <p:nvPr/>
        </p:nvSpPr>
        <p:spPr>
          <a:xfrm>
            <a:off x="4448556" y="3570732"/>
            <a:ext cx="2641473" cy="346329"/>
          </a:xfrm>
          <a:prstGeom prst="rect">
            <a:avLst/>
          </a:prstGeom>
          <a:blipFill>
            <a:blip r:embed="rId19" cstate="print"/>
            <a:stretch>
              <a:fillRect/>
            </a:stretch>
          </a:blipFill>
        </p:spPr>
        <p:txBody>
          <a:bodyPr wrap="square" lIns="0" tIns="0" rIns="0" bIns="0" rtlCol="0"/>
          <a:lstStyle/>
          <a:p>
            <a:endParaRPr sz="1350"/>
          </a:p>
        </p:txBody>
      </p:sp>
      <p:sp>
        <p:nvSpPr>
          <p:cNvPr id="79" name="object 79"/>
          <p:cNvSpPr txBox="1"/>
          <p:nvPr/>
        </p:nvSpPr>
        <p:spPr>
          <a:xfrm>
            <a:off x="2134552" y="3470643"/>
            <a:ext cx="4955857" cy="790601"/>
          </a:xfrm>
          <a:prstGeom prst="rect">
            <a:avLst/>
          </a:prstGeom>
        </p:spPr>
        <p:txBody>
          <a:bodyPr vert="horz" wrap="square" lIns="0" tIns="120015" rIns="0" bIns="0" rtlCol="0">
            <a:spAutoFit/>
          </a:bodyPr>
          <a:lstStyle/>
          <a:p>
            <a:pPr marL="2426494">
              <a:spcBef>
                <a:spcPts val="945"/>
              </a:spcBef>
            </a:pPr>
            <a:r>
              <a:rPr spc="-64" dirty="0">
                <a:solidFill>
                  <a:srgbClr val="FFFFFF"/>
                </a:solidFill>
                <a:latin typeface="Arial"/>
                <a:cs typeface="Arial"/>
              </a:rPr>
              <a:t>model.add( </a:t>
            </a:r>
            <a:r>
              <a:rPr spc="-49" dirty="0">
                <a:solidFill>
                  <a:srgbClr val="FFFFFF"/>
                </a:solidFill>
                <a:latin typeface="Arial"/>
                <a:cs typeface="Arial"/>
              </a:rPr>
              <a:t>dropout(0.</a:t>
            </a:r>
            <a:r>
              <a:rPr lang="en-US" spc="-49" dirty="0">
                <a:solidFill>
                  <a:srgbClr val="FFFFFF"/>
                </a:solidFill>
                <a:latin typeface="Arial"/>
                <a:cs typeface="Arial"/>
              </a:rPr>
              <a:t>7</a:t>
            </a:r>
            <a:r>
              <a:rPr spc="-49" dirty="0">
                <a:solidFill>
                  <a:srgbClr val="FFFFFF"/>
                </a:solidFill>
                <a:latin typeface="Arial"/>
                <a:cs typeface="Arial"/>
              </a:rPr>
              <a:t>)</a:t>
            </a:r>
            <a:r>
              <a:rPr spc="-153" dirty="0">
                <a:solidFill>
                  <a:srgbClr val="FFFFFF"/>
                </a:solidFill>
                <a:latin typeface="Arial"/>
                <a:cs typeface="Arial"/>
              </a:rPr>
              <a:t> </a:t>
            </a:r>
            <a:r>
              <a:rPr spc="-56" dirty="0">
                <a:solidFill>
                  <a:srgbClr val="FFFFFF"/>
                </a:solidFill>
                <a:latin typeface="Arial"/>
                <a:cs typeface="Arial"/>
              </a:rPr>
              <a:t>)</a:t>
            </a:r>
            <a:endParaRPr dirty="0">
              <a:latin typeface="Arial"/>
              <a:cs typeface="Arial"/>
            </a:endParaRPr>
          </a:p>
          <a:p>
            <a:pPr marL="509588">
              <a:spcBef>
                <a:spcPts val="870"/>
              </a:spcBef>
            </a:pPr>
            <a:r>
              <a:rPr spc="-94" dirty="0">
                <a:solidFill>
                  <a:srgbClr val="FFFFFF"/>
                </a:solidFill>
                <a:latin typeface="Arial"/>
                <a:cs typeface="Arial"/>
              </a:rPr>
              <a:t>Softmax</a:t>
            </a:r>
            <a:endParaRPr dirty="0">
              <a:latin typeface="Arial"/>
              <a:cs typeface="Arial"/>
            </a:endParaRPr>
          </a:p>
        </p:txBody>
      </p:sp>
    </p:spTree>
    <p:extLst>
      <p:ext uri="{BB962C8B-B14F-4D97-AF65-F5344CB8AC3E}">
        <p14:creationId xmlns:p14="http://schemas.microsoft.com/office/powerpoint/2010/main" val="1563154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Data Augmentation (Jittering)</a:t>
            </a:r>
            <a:endParaRPr lang="en-US" dirty="0"/>
          </a:p>
        </p:txBody>
      </p:sp>
      <p:sp>
        <p:nvSpPr>
          <p:cNvPr id="3" name="Content Placeholder 2"/>
          <p:cNvSpPr>
            <a:spLocks noGrp="1"/>
          </p:cNvSpPr>
          <p:nvPr>
            <p:ph idx="1"/>
          </p:nvPr>
        </p:nvSpPr>
        <p:spPr/>
        <p:txBody>
          <a:bodyPr/>
          <a:lstStyle/>
          <a:p>
            <a:r>
              <a:rPr lang="en-US" dirty="0"/>
              <a:t>Create </a:t>
            </a:r>
            <a:r>
              <a:rPr lang="en-US" i="1" dirty="0"/>
              <a:t>virtual</a:t>
            </a:r>
            <a:r>
              <a:rPr lang="en-US" dirty="0"/>
              <a:t> training samples</a:t>
            </a:r>
          </a:p>
          <a:p>
            <a:pPr lvl="1"/>
            <a:r>
              <a:rPr lang="en-US" dirty="0"/>
              <a:t>Horizontal flip</a:t>
            </a:r>
          </a:p>
          <a:p>
            <a:pPr lvl="1"/>
            <a:r>
              <a:rPr lang="en-US" dirty="0"/>
              <a:t>Random crop</a:t>
            </a:r>
          </a:p>
          <a:p>
            <a:pPr lvl="1"/>
            <a:r>
              <a:rPr lang="en-US" dirty="0"/>
              <a:t>Color casting</a:t>
            </a:r>
          </a:p>
          <a:p>
            <a:pPr lvl="1"/>
            <a:r>
              <a:rPr lang="en-US" dirty="0"/>
              <a:t>Geometric distortion</a:t>
            </a:r>
          </a:p>
        </p:txBody>
      </p:sp>
      <p:pic>
        <p:nvPicPr>
          <p:cNvPr id="4" name="Content Placeholder 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486400" y="1074145"/>
            <a:ext cx="3061699" cy="331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062650" y="4794994"/>
            <a:ext cx="2187394" cy="300082"/>
          </a:xfrm>
          <a:prstGeom prst="rect">
            <a:avLst/>
          </a:prstGeom>
        </p:spPr>
        <p:txBody>
          <a:bodyPr wrap="none">
            <a:spAutoFit/>
          </a:bodyPr>
          <a:lstStyle/>
          <a:p>
            <a:r>
              <a:rPr lang="en-US" sz="1350" dirty="0"/>
              <a:t>Deep Image [</a:t>
            </a:r>
            <a:r>
              <a:rPr lang="en-US" sz="1350" dirty="0">
                <a:hlinkClick r:id="rId3"/>
              </a:rPr>
              <a:t>Wu et al. 2015</a:t>
            </a:r>
            <a:r>
              <a:rPr lang="en-US" sz="1350" dirty="0"/>
              <a:t>]</a:t>
            </a:r>
          </a:p>
        </p:txBody>
      </p:sp>
    </p:spTree>
    <p:extLst>
      <p:ext uri="{BB962C8B-B14F-4D97-AF65-F5344CB8AC3E}">
        <p14:creationId xmlns:p14="http://schemas.microsoft.com/office/powerpoint/2010/main" val="2587346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4EF141-858F-45C2-9D07-1BC159EE2FF4}"/>
              </a:ext>
            </a:extLst>
          </p:cNvPr>
          <p:cNvSpPr>
            <a:spLocks noGrp="1"/>
          </p:cNvSpPr>
          <p:nvPr>
            <p:ph idx="1"/>
          </p:nvPr>
        </p:nvSpPr>
        <p:spPr>
          <a:xfrm>
            <a:off x="1004200" y="1733550"/>
            <a:ext cx="7135599" cy="1226343"/>
          </a:xfrm>
        </p:spPr>
        <p:txBody>
          <a:bodyPr>
            <a:noAutofit/>
          </a:bodyPr>
          <a:lstStyle/>
          <a:p>
            <a:pPr marL="0" indent="0" algn="ctr">
              <a:buNone/>
            </a:pPr>
            <a:r>
              <a:rPr lang="en-US" sz="4400" dirty="0">
                <a:latin typeface="Georgia" panose="02040502050405020303" pitchFamily="18" charset="0"/>
              </a:rPr>
              <a:t>Programming</a:t>
            </a:r>
          </a:p>
        </p:txBody>
      </p:sp>
      <p:sp>
        <p:nvSpPr>
          <p:cNvPr id="2" name="Slide Number Placeholder 1">
            <a:extLst>
              <a:ext uri="{FF2B5EF4-FFF2-40B4-BE49-F238E27FC236}">
                <a16:creationId xmlns:a16="http://schemas.microsoft.com/office/drawing/2014/main" id="{3B2732DC-2A13-419D-B02D-5057441BF2A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F859ED-F81E-4A6A-B729-75E2BCBE24B9}"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30279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B45CC6-0C43-4707-AB28-F3AC2BBEB49A}"/>
              </a:ext>
            </a:extLst>
          </p:cNvPr>
          <p:cNvSpPr txBox="1">
            <a:spLocks/>
          </p:cNvSpPr>
          <p:nvPr/>
        </p:nvSpPr>
        <p:spPr>
          <a:xfrm>
            <a:off x="457200" y="205979"/>
            <a:ext cx="8229600" cy="857250"/>
          </a:xfrm>
          <a:prstGeom prst="rect">
            <a:avLst/>
          </a:prstGeom>
        </p:spPr>
        <p:txBody>
          <a:bodyPr vert="horz" lIns="91440" tIns="45720" rIns="91440" bIns="45720" rtlCol="0" anchor="ctr">
            <a:normAutofit/>
          </a:bodyPr>
          <a:lstStyle>
            <a:lvl1pPr algn="ctr" defTabSz="342900" rtl="0" eaLnBrk="1" latinLnBrk="0" hangingPunct="1">
              <a:spcBef>
                <a:spcPct val="0"/>
              </a:spcBef>
              <a:buNone/>
              <a:defRPr sz="3300" kern="1200">
                <a:solidFill>
                  <a:schemeClr val="tx1"/>
                </a:solidFill>
                <a:latin typeface="Helvetica"/>
                <a:ea typeface="+mj-ea"/>
                <a:cs typeface="Helvetica"/>
              </a:defRPr>
            </a:lvl1pPr>
          </a:lstStyle>
          <a:p>
            <a:pPr marL="0" lvl="2"/>
            <a:r>
              <a:rPr lang="en-US" sz="3300" kern="0" dirty="0">
                <a:solidFill>
                  <a:sysClr val="windowText" lastClr="000000"/>
                </a:solidFill>
                <a:latin typeface="Georgia" panose="02040502050405020303" pitchFamily="18" charset="0"/>
              </a:rPr>
              <a:t>callbacks</a:t>
            </a:r>
          </a:p>
        </p:txBody>
      </p:sp>
      <p:sp>
        <p:nvSpPr>
          <p:cNvPr id="4" name="object 2">
            <a:extLst>
              <a:ext uri="{FF2B5EF4-FFF2-40B4-BE49-F238E27FC236}">
                <a16:creationId xmlns:a16="http://schemas.microsoft.com/office/drawing/2014/main" id="{1211E435-03CC-428F-A961-3EAC7692F59E}"/>
              </a:ext>
            </a:extLst>
          </p:cNvPr>
          <p:cNvSpPr txBox="1"/>
          <p:nvPr/>
        </p:nvSpPr>
        <p:spPr>
          <a:xfrm>
            <a:off x="529857" y="1107627"/>
            <a:ext cx="7623544" cy="1384995"/>
          </a:xfrm>
          <a:prstGeom prst="rect">
            <a:avLst/>
          </a:prstGeom>
        </p:spPr>
        <p:txBody>
          <a:bodyPr vert="horz" wrap="square" lIns="0" tIns="0" rIns="0" bIns="0" rtlCol="0">
            <a:spAutoFit/>
          </a:bodyPr>
          <a:lstStyle/>
          <a:p>
            <a:pPr marL="298450" indent="-285750">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callback is a set of functions to be applied at given stages of the training procedure</a:t>
            </a:r>
          </a:p>
          <a:p>
            <a:pPr marL="298450" indent="-285750">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You can use callbacks to get a view on internal states and statistics of the model during training</a:t>
            </a:r>
          </a:p>
          <a:p>
            <a:pPr marL="298450" indent="-285750">
              <a:lnSpc>
                <a:spcPct val="10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keras.callbacks.Callback</a:t>
            </a:r>
            <a:r>
              <a:rPr lang="en-US" dirty="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4965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B45CC6-0C43-4707-AB28-F3AC2BBEB49A}"/>
              </a:ext>
            </a:extLst>
          </p:cNvPr>
          <p:cNvSpPr txBox="1">
            <a:spLocks/>
          </p:cNvSpPr>
          <p:nvPr/>
        </p:nvSpPr>
        <p:spPr>
          <a:xfrm>
            <a:off x="457200" y="205979"/>
            <a:ext cx="8229600" cy="857250"/>
          </a:xfrm>
          <a:prstGeom prst="rect">
            <a:avLst/>
          </a:prstGeom>
        </p:spPr>
        <p:txBody>
          <a:bodyPr vert="horz" lIns="91440" tIns="45720" rIns="91440" bIns="45720" rtlCol="0" anchor="ctr">
            <a:normAutofit/>
          </a:bodyPr>
          <a:lstStyle>
            <a:lvl1pPr algn="ctr" defTabSz="342900" rtl="0" eaLnBrk="1" latinLnBrk="0" hangingPunct="1">
              <a:spcBef>
                <a:spcPct val="0"/>
              </a:spcBef>
              <a:buNone/>
              <a:defRPr sz="3300" kern="1200">
                <a:solidFill>
                  <a:schemeClr val="tx1"/>
                </a:solidFill>
                <a:latin typeface="Helvetica"/>
                <a:ea typeface="+mj-ea"/>
                <a:cs typeface="Helvetica"/>
              </a:defRPr>
            </a:lvl1pPr>
          </a:lstStyle>
          <a:p>
            <a:pPr marL="0" lvl="2"/>
            <a:r>
              <a:rPr lang="en-US" sz="3300" kern="0" dirty="0">
                <a:solidFill>
                  <a:sysClr val="windowText" lastClr="000000"/>
                </a:solidFill>
                <a:latin typeface="Georgia" panose="02040502050405020303" pitchFamily="18" charset="0"/>
              </a:rPr>
              <a:t>callbacks</a:t>
            </a:r>
          </a:p>
        </p:txBody>
      </p:sp>
      <p:sp>
        <p:nvSpPr>
          <p:cNvPr id="4" name="object 2">
            <a:extLst>
              <a:ext uri="{FF2B5EF4-FFF2-40B4-BE49-F238E27FC236}">
                <a16:creationId xmlns:a16="http://schemas.microsoft.com/office/drawing/2014/main" id="{1211E435-03CC-428F-A961-3EAC7692F59E}"/>
              </a:ext>
            </a:extLst>
          </p:cNvPr>
          <p:cNvSpPr txBox="1"/>
          <p:nvPr/>
        </p:nvSpPr>
        <p:spPr>
          <a:xfrm>
            <a:off x="529857" y="1107627"/>
            <a:ext cx="7623544" cy="1877437"/>
          </a:xfrm>
          <a:prstGeom prst="rect">
            <a:avLst/>
          </a:prstGeom>
        </p:spPr>
        <p:txBody>
          <a:bodyPr vert="horz" wrap="square" lIns="0" tIns="0" rIns="0" bIns="0" rtlCol="0">
            <a:spAutoFit/>
          </a:bodyPr>
          <a:lstStyle/>
          <a:p>
            <a:pPr marL="298450" indent="-285750">
              <a:buFont typeface="Arial" panose="020B0604020202020204" pitchFamily="34" charset="0"/>
              <a:buChar char="•"/>
            </a:pPr>
            <a:r>
              <a:rPr lang="en-US" sz="1600" b="1" dirty="0"/>
              <a:t>History</a:t>
            </a:r>
            <a:endParaRPr lang="en-US" sz="1600" dirty="0">
              <a:latin typeface="Times New Roman" panose="02020603050405020304" pitchFamily="18" charset="0"/>
              <a:cs typeface="Times New Roman" panose="02020603050405020304" pitchFamily="18" charset="0"/>
            </a:endParaRPr>
          </a:p>
          <a:p>
            <a:pPr marL="298450" indent="-285750">
              <a:buFont typeface="Arial" panose="020B0604020202020204" pitchFamily="34" charset="0"/>
              <a:buChar char="•"/>
            </a:pPr>
            <a:r>
              <a:rPr lang="en-US" sz="1600" b="1" dirty="0" err="1"/>
              <a:t>ModelCheckpoint</a:t>
            </a:r>
            <a:endParaRPr lang="en-US" sz="1600" b="1" dirty="0"/>
          </a:p>
          <a:p>
            <a:pPr marL="298450" indent="-285750">
              <a:buFont typeface="Arial" panose="020B0604020202020204" pitchFamily="34" charset="0"/>
              <a:buChar char="•"/>
            </a:pPr>
            <a:r>
              <a:rPr lang="en-US" sz="1600" b="1" dirty="0" err="1"/>
              <a:t>EarlyStopping</a:t>
            </a:r>
            <a:endParaRPr lang="en-US" sz="1600" b="1" dirty="0"/>
          </a:p>
          <a:p>
            <a:pPr marL="298450" indent="-285750">
              <a:buFont typeface="Arial" panose="020B0604020202020204" pitchFamily="34" charset="0"/>
              <a:buChar char="•"/>
            </a:pPr>
            <a:r>
              <a:rPr lang="en-US" sz="1600" b="1" dirty="0" err="1"/>
              <a:t>TensorBoard</a:t>
            </a:r>
            <a:endParaRPr lang="en-US" sz="1600" b="1" dirty="0"/>
          </a:p>
          <a:p>
            <a:pPr marL="298450" indent="-285750">
              <a:buFont typeface="Arial" panose="020B0604020202020204" pitchFamily="34" charset="0"/>
              <a:buChar char="•"/>
            </a:pPr>
            <a:r>
              <a:rPr lang="en-US" sz="1600" b="1" dirty="0" err="1"/>
              <a:t>ReduceLROnPlateau</a:t>
            </a:r>
            <a:endParaRPr lang="en-US" sz="1600" b="1" dirty="0"/>
          </a:p>
          <a:p>
            <a:pPr marL="298450" indent="-285750">
              <a:buFont typeface="Arial" panose="020B0604020202020204" pitchFamily="34" charset="0"/>
              <a:buChar char="•"/>
            </a:pPr>
            <a:endParaRPr lang="en-US" sz="1400" b="1" dirty="0"/>
          </a:p>
          <a:p>
            <a:pPr marL="298450" indent="-285750">
              <a:lnSpc>
                <a:spcPct val="10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98450" indent="-285750">
              <a:lnSpc>
                <a:spcPct val="10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9390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FB45CC6-0C43-4707-AB28-F3AC2BBEB49A}"/>
              </a:ext>
            </a:extLst>
          </p:cNvPr>
          <p:cNvSpPr txBox="1">
            <a:spLocks/>
          </p:cNvSpPr>
          <p:nvPr/>
        </p:nvSpPr>
        <p:spPr>
          <a:xfrm>
            <a:off x="457200" y="205979"/>
            <a:ext cx="8229600" cy="857250"/>
          </a:xfrm>
          <a:prstGeom prst="rect">
            <a:avLst/>
          </a:prstGeom>
        </p:spPr>
        <p:txBody>
          <a:bodyPr vert="horz" lIns="91440" tIns="45720" rIns="91440" bIns="45720" rtlCol="0" anchor="ctr">
            <a:normAutofit/>
          </a:bodyPr>
          <a:lstStyle>
            <a:lvl1pPr algn="ctr" defTabSz="342900" rtl="0" eaLnBrk="1" latinLnBrk="0" hangingPunct="1">
              <a:spcBef>
                <a:spcPct val="0"/>
              </a:spcBef>
              <a:buNone/>
              <a:defRPr sz="3300" kern="1200">
                <a:solidFill>
                  <a:schemeClr val="tx1"/>
                </a:solidFill>
                <a:latin typeface="Helvetica"/>
                <a:ea typeface="+mj-ea"/>
                <a:cs typeface="Helvetica"/>
              </a:defRPr>
            </a:lvl1pPr>
          </a:lstStyle>
          <a:p>
            <a:pPr marL="0" lvl="2"/>
            <a:r>
              <a:rPr lang="en-US" sz="3300" kern="0" dirty="0">
                <a:solidFill>
                  <a:sysClr val="windowText" lastClr="000000"/>
                </a:solidFill>
                <a:latin typeface="Georgia" panose="02040502050405020303" pitchFamily="18" charset="0"/>
              </a:rPr>
              <a:t>History</a:t>
            </a:r>
          </a:p>
          <a:p>
            <a:pPr marL="0" lvl="2"/>
            <a:r>
              <a:rPr lang="en-US" sz="1400" kern="0" dirty="0">
                <a:solidFill>
                  <a:sysClr val="windowText" lastClr="000000"/>
                </a:solidFill>
                <a:latin typeface="Georgia" panose="02040502050405020303" pitchFamily="18" charset="0"/>
                <a:hlinkClick r:id="rId2"/>
              </a:rPr>
              <a:t>https://keras.io/callbacks/#history</a:t>
            </a:r>
            <a:endParaRPr lang="en-US" sz="3300" kern="0" dirty="0">
              <a:solidFill>
                <a:sysClr val="windowText" lastClr="000000"/>
              </a:solidFill>
              <a:latin typeface="Georgia" panose="02040502050405020303" pitchFamily="18" charset="0"/>
            </a:endParaRPr>
          </a:p>
        </p:txBody>
      </p:sp>
      <p:pic>
        <p:nvPicPr>
          <p:cNvPr id="2" name="Picture 1">
            <a:extLst>
              <a:ext uri="{FF2B5EF4-FFF2-40B4-BE49-F238E27FC236}">
                <a16:creationId xmlns:a16="http://schemas.microsoft.com/office/drawing/2014/main" id="{F34184E1-2D79-478E-84B8-49FFBCFC32A5}"/>
              </a:ext>
            </a:extLst>
          </p:cNvPr>
          <p:cNvPicPr>
            <a:picLocks noChangeAspect="1"/>
          </p:cNvPicPr>
          <p:nvPr/>
        </p:nvPicPr>
        <p:blipFill>
          <a:blip r:embed="rId3"/>
          <a:stretch>
            <a:fillRect/>
          </a:stretch>
        </p:blipFill>
        <p:spPr>
          <a:xfrm>
            <a:off x="990600" y="1581150"/>
            <a:ext cx="6781800" cy="2133600"/>
          </a:xfrm>
          <a:prstGeom prst="rect">
            <a:avLst/>
          </a:prstGeom>
        </p:spPr>
      </p:pic>
    </p:spTree>
    <p:extLst>
      <p:ext uri="{BB962C8B-B14F-4D97-AF65-F5344CB8AC3E}">
        <p14:creationId xmlns:p14="http://schemas.microsoft.com/office/powerpoint/2010/main" val="2116397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FB45CC6-0C43-4707-AB28-F3AC2BBEB49A}"/>
              </a:ext>
            </a:extLst>
          </p:cNvPr>
          <p:cNvSpPr txBox="1">
            <a:spLocks/>
          </p:cNvSpPr>
          <p:nvPr/>
        </p:nvSpPr>
        <p:spPr>
          <a:xfrm>
            <a:off x="457200" y="205979"/>
            <a:ext cx="8229600" cy="857250"/>
          </a:xfrm>
          <a:prstGeom prst="rect">
            <a:avLst/>
          </a:prstGeom>
        </p:spPr>
        <p:txBody>
          <a:bodyPr vert="horz" lIns="91440" tIns="45720" rIns="91440" bIns="45720" rtlCol="0" anchor="ctr">
            <a:normAutofit/>
          </a:bodyPr>
          <a:lstStyle>
            <a:lvl1pPr algn="ctr" defTabSz="342900" rtl="0" eaLnBrk="1" latinLnBrk="0" hangingPunct="1">
              <a:spcBef>
                <a:spcPct val="0"/>
              </a:spcBef>
              <a:buNone/>
              <a:defRPr sz="3300" kern="1200">
                <a:solidFill>
                  <a:schemeClr val="tx1"/>
                </a:solidFill>
                <a:latin typeface="Helvetica"/>
                <a:ea typeface="+mj-ea"/>
                <a:cs typeface="Helvetica"/>
              </a:defRPr>
            </a:lvl1pPr>
          </a:lstStyle>
          <a:p>
            <a:pPr marL="0" lvl="2"/>
            <a:endParaRPr lang="en-US" sz="3300" kern="0" dirty="0">
              <a:solidFill>
                <a:sysClr val="windowText" lastClr="000000"/>
              </a:solidFill>
              <a:latin typeface="Georgia" panose="02040502050405020303" pitchFamily="18" charset="0"/>
            </a:endParaRPr>
          </a:p>
        </p:txBody>
      </p:sp>
      <p:sp>
        <p:nvSpPr>
          <p:cNvPr id="2" name="Rectangle 1"/>
          <p:cNvSpPr/>
          <p:nvPr/>
        </p:nvSpPr>
        <p:spPr>
          <a:xfrm>
            <a:off x="152400" y="1428750"/>
            <a:ext cx="7391400" cy="1077218"/>
          </a:xfrm>
          <a:prstGeom prst="rect">
            <a:avLst/>
          </a:prstGeom>
        </p:spPr>
        <p:txBody>
          <a:bodyPr wrap="square">
            <a:spAutoFit/>
          </a:bodyPr>
          <a:lstStyle/>
          <a:p>
            <a:r>
              <a:rPr lang="en-US" b="1" dirty="0"/>
              <a:t>Save the model after every epoch.</a:t>
            </a:r>
          </a:p>
          <a:p>
            <a:endParaRPr lang="en-US" dirty="0">
              <a:solidFill>
                <a:srgbClr val="000000"/>
              </a:solidFill>
              <a:latin typeface="SFMono-Regular"/>
            </a:endParaRPr>
          </a:p>
          <a:p>
            <a:r>
              <a:rPr lang="en-US" sz="1400" dirty="0" err="1">
                <a:solidFill>
                  <a:srgbClr val="000000"/>
                </a:solidFill>
                <a:latin typeface="SFMono-Regular"/>
              </a:rPr>
              <a:t>keras.callbacks.ModelCheckpoint</a:t>
            </a:r>
            <a:r>
              <a:rPr lang="en-US" sz="1400" dirty="0">
                <a:solidFill>
                  <a:srgbClr val="000000"/>
                </a:solidFill>
                <a:latin typeface="SFMono-Regular"/>
              </a:rPr>
              <a:t>(</a:t>
            </a:r>
            <a:r>
              <a:rPr lang="en-US" sz="1400" dirty="0" err="1">
                <a:solidFill>
                  <a:srgbClr val="000000"/>
                </a:solidFill>
                <a:latin typeface="SFMono-Regular"/>
              </a:rPr>
              <a:t>filepath</a:t>
            </a:r>
            <a:r>
              <a:rPr lang="en-US" sz="1400" dirty="0">
                <a:solidFill>
                  <a:srgbClr val="000000"/>
                </a:solidFill>
                <a:latin typeface="SFMono-Regular"/>
              </a:rPr>
              <a:t>, monitor=</a:t>
            </a:r>
            <a:r>
              <a:rPr lang="en-US" sz="1400" dirty="0">
                <a:solidFill>
                  <a:srgbClr val="DD1144"/>
                </a:solidFill>
                <a:latin typeface="SFMono-Regular"/>
              </a:rPr>
              <a:t>'</a:t>
            </a:r>
            <a:r>
              <a:rPr lang="en-US" sz="1400" dirty="0" err="1">
                <a:solidFill>
                  <a:srgbClr val="DD1144"/>
                </a:solidFill>
                <a:latin typeface="SFMono-Regular"/>
              </a:rPr>
              <a:t>val_loss</a:t>
            </a:r>
            <a:r>
              <a:rPr lang="en-US" sz="1400" dirty="0">
                <a:solidFill>
                  <a:srgbClr val="DD1144"/>
                </a:solidFill>
                <a:latin typeface="SFMono-Regular"/>
              </a:rPr>
              <a:t>'</a:t>
            </a:r>
            <a:r>
              <a:rPr lang="en-US" sz="1400" dirty="0">
                <a:solidFill>
                  <a:srgbClr val="000000"/>
                </a:solidFill>
                <a:latin typeface="SFMono-Regular"/>
              </a:rPr>
              <a:t>, verbose=</a:t>
            </a:r>
            <a:r>
              <a:rPr lang="en-US" sz="1400" dirty="0">
                <a:solidFill>
                  <a:srgbClr val="008080"/>
                </a:solidFill>
                <a:latin typeface="SFMono-Regular"/>
              </a:rPr>
              <a:t>0</a:t>
            </a:r>
            <a:r>
              <a:rPr lang="en-US" sz="1400" dirty="0">
                <a:solidFill>
                  <a:srgbClr val="000000"/>
                </a:solidFill>
                <a:latin typeface="SFMono-Regular"/>
              </a:rPr>
              <a:t>,</a:t>
            </a:r>
          </a:p>
          <a:p>
            <a:r>
              <a:rPr lang="en-US" sz="1400" dirty="0">
                <a:solidFill>
                  <a:srgbClr val="000000"/>
                </a:solidFill>
                <a:latin typeface="SFMono-Regular"/>
              </a:rPr>
              <a:t> </a:t>
            </a:r>
            <a:r>
              <a:rPr lang="en-US" sz="1400" dirty="0" err="1">
                <a:solidFill>
                  <a:srgbClr val="000000"/>
                </a:solidFill>
                <a:latin typeface="SFMono-Regular"/>
              </a:rPr>
              <a:t>save_best_only</a:t>
            </a:r>
            <a:r>
              <a:rPr lang="en-US" sz="1400" dirty="0">
                <a:solidFill>
                  <a:srgbClr val="000000"/>
                </a:solidFill>
                <a:latin typeface="SFMono-Regular"/>
              </a:rPr>
              <a:t>=</a:t>
            </a:r>
            <a:r>
              <a:rPr lang="en-US" sz="1400" b="1" dirty="0">
                <a:solidFill>
                  <a:srgbClr val="333333"/>
                </a:solidFill>
                <a:latin typeface="SFMono-Regular"/>
              </a:rPr>
              <a:t>False</a:t>
            </a:r>
            <a:r>
              <a:rPr lang="en-US" sz="1400" dirty="0">
                <a:solidFill>
                  <a:srgbClr val="000000"/>
                </a:solidFill>
                <a:latin typeface="SFMono-Regular"/>
              </a:rPr>
              <a:t>, </a:t>
            </a:r>
            <a:r>
              <a:rPr lang="en-US" sz="1400" dirty="0" err="1">
                <a:solidFill>
                  <a:srgbClr val="000000"/>
                </a:solidFill>
                <a:latin typeface="SFMono-Regular"/>
              </a:rPr>
              <a:t>save_weights_only</a:t>
            </a:r>
            <a:r>
              <a:rPr lang="en-US" sz="1400" dirty="0">
                <a:solidFill>
                  <a:srgbClr val="000000"/>
                </a:solidFill>
                <a:latin typeface="SFMono-Regular"/>
              </a:rPr>
              <a:t>=</a:t>
            </a:r>
            <a:r>
              <a:rPr lang="en-US" sz="1400" b="1" dirty="0">
                <a:solidFill>
                  <a:srgbClr val="333333"/>
                </a:solidFill>
                <a:latin typeface="SFMono-Regular"/>
              </a:rPr>
              <a:t>False</a:t>
            </a:r>
            <a:r>
              <a:rPr lang="en-US" sz="1400" dirty="0">
                <a:solidFill>
                  <a:srgbClr val="000000"/>
                </a:solidFill>
                <a:latin typeface="SFMono-Regular"/>
              </a:rPr>
              <a:t>, mode=</a:t>
            </a:r>
            <a:r>
              <a:rPr lang="en-US" sz="1400" dirty="0">
                <a:solidFill>
                  <a:srgbClr val="DD1144"/>
                </a:solidFill>
                <a:latin typeface="SFMono-Regular"/>
              </a:rPr>
              <a:t>'auto'</a:t>
            </a:r>
            <a:r>
              <a:rPr lang="en-US" sz="1400" dirty="0">
                <a:solidFill>
                  <a:srgbClr val="000000"/>
                </a:solidFill>
                <a:latin typeface="SFMono-Regular"/>
              </a:rPr>
              <a:t>)</a:t>
            </a:r>
            <a:endParaRPr lang="en-US" sz="1400" dirty="0"/>
          </a:p>
        </p:txBody>
      </p:sp>
      <p:sp>
        <p:nvSpPr>
          <p:cNvPr id="5" name="Title 1">
            <a:extLst>
              <a:ext uri="{FF2B5EF4-FFF2-40B4-BE49-F238E27FC236}">
                <a16:creationId xmlns:a16="http://schemas.microsoft.com/office/drawing/2014/main" id="{3FB45CC6-0C43-4707-AB28-F3AC2BBEB49A}"/>
              </a:ext>
            </a:extLst>
          </p:cNvPr>
          <p:cNvSpPr txBox="1">
            <a:spLocks/>
          </p:cNvSpPr>
          <p:nvPr/>
        </p:nvSpPr>
        <p:spPr>
          <a:xfrm>
            <a:off x="609600" y="358379"/>
            <a:ext cx="8229600" cy="857250"/>
          </a:xfrm>
          <a:prstGeom prst="rect">
            <a:avLst/>
          </a:prstGeom>
        </p:spPr>
        <p:txBody>
          <a:bodyPr vert="horz" lIns="91440" tIns="45720" rIns="91440" bIns="45720" rtlCol="0" anchor="ctr">
            <a:normAutofit/>
          </a:bodyPr>
          <a:lstStyle>
            <a:lvl1pPr algn="ctr" defTabSz="342900" rtl="0" eaLnBrk="1" latinLnBrk="0" hangingPunct="1">
              <a:spcBef>
                <a:spcPct val="0"/>
              </a:spcBef>
              <a:buNone/>
              <a:defRPr sz="3300" kern="1200">
                <a:solidFill>
                  <a:schemeClr val="tx1"/>
                </a:solidFill>
                <a:latin typeface="Helvetica"/>
                <a:ea typeface="+mj-ea"/>
                <a:cs typeface="Helvetica"/>
              </a:defRPr>
            </a:lvl1pPr>
          </a:lstStyle>
          <a:p>
            <a:pPr marL="0" lvl="2"/>
            <a:r>
              <a:rPr lang="en-US" sz="3300" kern="0" dirty="0" err="1">
                <a:solidFill>
                  <a:sysClr val="windowText" lastClr="000000"/>
                </a:solidFill>
                <a:latin typeface="Georgia" panose="02040502050405020303" pitchFamily="18" charset="0"/>
              </a:rPr>
              <a:t>ModelCheckpoint</a:t>
            </a:r>
            <a:endParaRPr lang="en-US" sz="3300" kern="0" dirty="0">
              <a:solidFill>
                <a:sysClr val="windowText" lastClr="000000"/>
              </a:solidFill>
              <a:latin typeface="Georgia" panose="02040502050405020303" pitchFamily="18" charset="0"/>
            </a:endParaRPr>
          </a:p>
          <a:p>
            <a:pPr marL="0" lvl="2"/>
            <a:r>
              <a:rPr lang="en-US" sz="1200" kern="0" dirty="0">
                <a:solidFill>
                  <a:sysClr val="windowText" lastClr="000000"/>
                </a:solidFill>
                <a:latin typeface="Georgia" panose="02040502050405020303" pitchFamily="18" charset="0"/>
                <a:hlinkClick r:id="rId2"/>
              </a:rPr>
              <a:t>https://keras.io/callbacks/#modelcheckpoint</a:t>
            </a:r>
            <a:endParaRPr lang="en-US" sz="3300" kern="0" dirty="0">
              <a:solidFill>
                <a:sysClr val="windowText" lastClr="000000"/>
              </a:solidFill>
              <a:latin typeface="Georgia" panose="02040502050405020303" pitchFamily="18" charset="0"/>
            </a:endParaRPr>
          </a:p>
        </p:txBody>
      </p:sp>
      <p:pic>
        <p:nvPicPr>
          <p:cNvPr id="4" name="Picture 3">
            <a:extLst>
              <a:ext uri="{FF2B5EF4-FFF2-40B4-BE49-F238E27FC236}">
                <a16:creationId xmlns:a16="http://schemas.microsoft.com/office/drawing/2014/main" id="{8D38B881-7451-4B87-AB3D-D13DB48A3372}"/>
              </a:ext>
            </a:extLst>
          </p:cNvPr>
          <p:cNvPicPr>
            <a:picLocks noChangeAspect="1"/>
          </p:cNvPicPr>
          <p:nvPr/>
        </p:nvPicPr>
        <p:blipFill>
          <a:blip r:embed="rId3"/>
          <a:stretch>
            <a:fillRect/>
          </a:stretch>
        </p:blipFill>
        <p:spPr>
          <a:xfrm>
            <a:off x="5558448" y="1733550"/>
            <a:ext cx="3515412" cy="3333750"/>
          </a:xfrm>
          <a:prstGeom prst="rect">
            <a:avLst/>
          </a:prstGeom>
        </p:spPr>
      </p:pic>
    </p:spTree>
    <p:extLst>
      <p:ext uri="{BB962C8B-B14F-4D97-AF65-F5344CB8AC3E}">
        <p14:creationId xmlns:p14="http://schemas.microsoft.com/office/powerpoint/2010/main" val="249202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FB45CC6-0C43-4707-AB28-F3AC2BBEB49A}"/>
              </a:ext>
            </a:extLst>
          </p:cNvPr>
          <p:cNvSpPr txBox="1">
            <a:spLocks/>
          </p:cNvSpPr>
          <p:nvPr/>
        </p:nvSpPr>
        <p:spPr>
          <a:xfrm>
            <a:off x="457200" y="205979"/>
            <a:ext cx="8229600" cy="857250"/>
          </a:xfrm>
          <a:prstGeom prst="rect">
            <a:avLst/>
          </a:prstGeom>
        </p:spPr>
        <p:txBody>
          <a:bodyPr vert="horz" lIns="91440" tIns="45720" rIns="91440" bIns="45720" rtlCol="0" anchor="ctr">
            <a:normAutofit/>
          </a:bodyPr>
          <a:lstStyle>
            <a:lvl1pPr algn="ctr" defTabSz="342900" rtl="0" eaLnBrk="1" latinLnBrk="0" hangingPunct="1">
              <a:spcBef>
                <a:spcPct val="0"/>
              </a:spcBef>
              <a:buNone/>
              <a:defRPr sz="3300" kern="1200">
                <a:solidFill>
                  <a:schemeClr val="tx1"/>
                </a:solidFill>
                <a:latin typeface="Helvetica"/>
                <a:ea typeface="+mj-ea"/>
                <a:cs typeface="Helvetica"/>
              </a:defRPr>
            </a:lvl1pPr>
          </a:lstStyle>
          <a:p>
            <a:pPr marL="0" lvl="2"/>
            <a:endParaRPr lang="en-US" sz="3300" kern="0" dirty="0">
              <a:solidFill>
                <a:sysClr val="windowText" lastClr="000000"/>
              </a:solidFill>
              <a:latin typeface="Georgia" panose="02040502050405020303" pitchFamily="18" charset="0"/>
            </a:endParaRPr>
          </a:p>
        </p:txBody>
      </p:sp>
      <p:sp>
        <p:nvSpPr>
          <p:cNvPr id="5" name="Title 1">
            <a:extLst>
              <a:ext uri="{FF2B5EF4-FFF2-40B4-BE49-F238E27FC236}">
                <a16:creationId xmlns:a16="http://schemas.microsoft.com/office/drawing/2014/main" id="{3FB45CC6-0C43-4707-AB28-F3AC2BBEB49A}"/>
              </a:ext>
            </a:extLst>
          </p:cNvPr>
          <p:cNvSpPr txBox="1">
            <a:spLocks/>
          </p:cNvSpPr>
          <p:nvPr/>
        </p:nvSpPr>
        <p:spPr>
          <a:xfrm>
            <a:off x="609600" y="358379"/>
            <a:ext cx="8229600" cy="857250"/>
          </a:xfrm>
          <a:prstGeom prst="rect">
            <a:avLst/>
          </a:prstGeom>
        </p:spPr>
        <p:txBody>
          <a:bodyPr vert="horz" lIns="91440" tIns="45720" rIns="91440" bIns="45720" rtlCol="0" anchor="ctr">
            <a:normAutofit/>
          </a:bodyPr>
          <a:lstStyle>
            <a:lvl1pPr algn="ctr" defTabSz="342900" rtl="0" eaLnBrk="1" latinLnBrk="0" hangingPunct="1">
              <a:spcBef>
                <a:spcPct val="0"/>
              </a:spcBef>
              <a:buNone/>
              <a:defRPr sz="3300" kern="1200">
                <a:solidFill>
                  <a:schemeClr val="tx1"/>
                </a:solidFill>
                <a:latin typeface="Helvetica"/>
                <a:ea typeface="+mj-ea"/>
                <a:cs typeface="Helvetica"/>
              </a:defRPr>
            </a:lvl1pPr>
          </a:lstStyle>
          <a:p>
            <a:pPr marL="0" lvl="2"/>
            <a:endParaRPr lang="en-US" sz="3300" kern="0" dirty="0">
              <a:solidFill>
                <a:sysClr val="windowText" lastClr="000000"/>
              </a:solidFill>
              <a:latin typeface="Georgia" panose="02040502050405020303" pitchFamily="18" charset="0"/>
            </a:endParaRPr>
          </a:p>
        </p:txBody>
      </p:sp>
      <p:sp>
        <p:nvSpPr>
          <p:cNvPr id="4" name="Rectangle 3"/>
          <p:cNvSpPr/>
          <p:nvPr/>
        </p:nvSpPr>
        <p:spPr>
          <a:xfrm>
            <a:off x="228600" y="1361679"/>
            <a:ext cx="7086600" cy="1292662"/>
          </a:xfrm>
          <a:prstGeom prst="rect">
            <a:avLst/>
          </a:prstGeom>
        </p:spPr>
        <p:txBody>
          <a:bodyPr wrap="square">
            <a:spAutoFit/>
          </a:bodyPr>
          <a:lstStyle/>
          <a:p>
            <a:r>
              <a:rPr lang="en-US" b="1" dirty="0"/>
              <a:t>Stop training when a monitored quantity has stopped improving.</a:t>
            </a:r>
          </a:p>
          <a:p>
            <a:endParaRPr lang="en-US" dirty="0">
              <a:solidFill>
                <a:srgbClr val="000000"/>
              </a:solidFill>
              <a:latin typeface="SFMono-Regular"/>
            </a:endParaRPr>
          </a:p>
          <a:p>
            <a:r>
              <a:rPr lang="en-US" sz="1400" dirty="0" err="1">
                <a:solidFill>
                  <a:srgbClr val="000000"/>
                </a:solidFill>
                <a:latin typeface="SFMono-Regular"/>
              </a:rPr>
              <a:t>keras.callbacks.EarlyStopping</a:t>
            </a:r>
            <a:r>
              <a:rPr lang="en-US" sz="1400" dirty="0">
                <a:solidFill>
                  <a:srgbClr val="000000"/>
                </a:solidFill>
                <a:latin typeface="SFMono-Regular"/>
              </a:rPr>
              <a:t>(monitor=</a:t>
            </a:r>
            <a:r>
              <a:rPr lang="en-US" sz="1400" dirty="0">
                <a:solidFill>
                  <a:srgbClr val="DD1144"/>
                </a:solidFill>
                <a:latin typeface="SFMono-Regular"/>
              </a:rPr>
              <a:t>'</a:t>
            </a:r>
            <a:r>
              <a:rPr lang="en-US" sz="1400" dirty="0" err="1">
                <a:solidFill>
                  <a:srgbClr val="DD1144"/>
                </a:solidFill>
                <a:latin typeface="SFMono-Regular"/>
              </a:rPr>
              <a:t>val_loss</a:t>
            </a:r>
            <a:r>
              <a:rPr lang="en-US" sz="1400" dirty="0">
                <a:solidFill>
                  <a:srgbClr val="DD1144"/>
                </a:solidFill>
                <a:latin typeface="SFMono-Regular"/>
              </a:rPr>
              <a:t>'</a:t>
            </a:r>
            <a:r>
              <a:rPr lang="en-US" sz="1400" dirty="0">
                <a:solidFill>
                  <a:srgbClr val="000000"/>
                </a:solidFill>
                <a:latin typeface="SFMono-Regular"/>
              </a:rPr>
              <a:t>, </a:t>
            </a:r>
            <a:r>
              <a:rPr lang="en-US" sz="1400" dirty="0" err="1">
                <a:solidFill>
                  <a:srgbClr val="000000"/>
                </a:solidFill>
                <a:latin typeface="SFMono-Regular"/>
              </a:rPr>
              <a:t>min_delta</a:t>
            </a:r>
            <a:r>
              <a:rPr lang="en-US" sz="1400" dirty="0">
                <a:solidFill>
                  <a:srgbClr val="000000"/>
                </a:solidFill>
                <a:latin typeface="SFMono-Regular"/>
              </a:rPr>
              <a:t>=</a:t>
            </a:r>
            <a:r>
              <a:rPr lang="en-US" sz="1400" dirty="0">
                <a:solidFill>
                  <a:srgbClr val="008080"/>
                </a:solidFill>
                <a:latin typeface="SFMono-Regular"/>
              </a:rPr>
              <a:t>0</a:t>
            </a:r>
            <a:r>
              <a:rPr lang="en-US" sz="1400" dirty="0">
                <a:solidFill>
                  <a:srgbClr val="000000"/>
                </a:solidFill>
                <a:latin typeface="SFMono-Regular"/>
              </a:rPr>
              <a:t>, </a:t>
            </a:r>
          </a:p>
          <a:p>
            <a:r>
              <a:rPr lang="en-US" sz="1400" dirty="0">
                <a:solidFill>
                  <a:srgbClr val="000000"/>
                </a:solidFill>
                <a:latin typeface="SFMono-Regular"/>
              </a:rPr>
              <a:t>patience=</a:t>
            </a:r>
            <a:r>
              <a:rPr lang="en-US" sz="1400" dirty="0">
                <a:solidFill>
                  <a:srgbClr val="008080"/>
                </a:solidFill>
                <a:latin typeface="SFMono-Regular"/>
              </a:rPr>
              <a:t>0</a:t>
            </a:r>
            <a:r>
              <a:rPr lang="en-US" sz="1400" dirty="0">
                <a:solidFill>
                  <a:srgbClr val="000000"/>
                </a:solidFill>
                <a:latin typeface="SFMono-Regular"/>
              </a:rPr>
              <a:t>, verbose=</a:t>
            </a:r>
            <a:r>
              <a:rPr lang="en-US" sz="1400" dirty="0">
                <a:solidFill>
                  <a:srgbClr val="008080"/>
                </a:solidFill>
                <a:latin typeface="SFMono-Regular"/>
              </a:rPr>
              <a:t>0</a:t>
            </a:r>
            <a:r>
              <a:rPr lang="en-US" sz="1400" dirty="0">
                <a:solidFill>
                  <a:srgbClr val="000000"/>
                </a:solidFill>
                <a:latin typeface="SFMono-Regular"/>
              </a:rPr>
              <a:t>, mode=</a:t>
            </a:r>
            <a:r>
              <a:rPr lang="en-US" sz="1400" dirty="0">
                <a:solidFill>
                  <a:srgbClr val="DD1144"/>
                </a:solidFill>
                <a:latin typeface="SFMono-Regular"/>
              </a:rPr>
              <a:t>'auto'</a:t>
            </a:r>
            <a:r>
              <a:rPr lang="en-US" sz="1400" dirty="0">
                <a:solidFill>
                  <a:srgbClr val="000000"/>
                </a:solidFill>
                <a:latin typeface="SFMono-Regular"/>
              </a:rPr>
              <a:t>, baseline=</a:t>
            </a:r>
            <a:r>
              <a:rPr lang="en-US" sz="1400" b="1" dirty="0">
                <a:solidFill>
                  <a:srgbClr val="333333"/>
                </a:solidFill>
                <a:latin typeface="SFMono-Regular"/>
              </a:rPr>
              <a:t>None</a:t>
            </a:r>
            <a:r>
              <a:rPr lang="en-US" sz="1400" dirty="0">
                <a:solidFill>
                  <a:srgbClr val="000000"/>
                </a:solidFill>
                <a:latin typeface="SFMono-Regular"/>
              </a:rPr>
              <a:t>,</a:t>
            </a:r>
          </a:p>
          <a:p>
            <a:r>
              <a:rPr lang="en-US" sz="1400" dirty="0">
                <a:solidFill>
                  <a:srgbClr val="000000"/>
                </a:solidFill>
                <a:latin typeface="SFMono-Regular"/>
              </a:rPr>
              <a:t> </a:t>
            </a:r>
            <a:r>
              <a:rPr lang="en-US" sz="1400" dirty="0" err="1">
                <a:solidFill>
                  <a:srgbClr val="000000"/>
                </a:solidFill>
                <a:latin typeface="SFMono-Regular"/>
              </a:rPr>
              <a:t>restore_best_weights</a:t>
            </a:r>
            <a:r>
              <a:rPr lang="en-US" sz="1400" dirty="0">
                <a:solidFill>
                  <a:srgbClr val="000000"/>
                </a:solidFill>
                <a:latin typeface="SFMono-Regular"/>
              </a:rPr>
              <a:t>=</a:t>
            </a:r>
            <a:r>
              <a:rPr lang="en-US" sz="1400" b="1" dirty="0"/>
              <a:t>False</a:t>
            </a:r>
            <a:r>
              <a:rPr lang="en-US" sz="1400" dirty="0"/>
              <a:t>)</a:t>
            </a:r>
          </a:p>
        </p:txBody>
      </p:sp>
      <p:sp>
        <p:nvSpPr>
          <p:cNvPr id="6" name="Title 1">
            <a:extLst>
              <a:ext uri="{FF2B5EF4-FFF2-40B4-BE49-F238E27FC236}">
                <a16:creationId xmlns:a16="http://schemas.microsoft.com/office/drawing/2014/main" id="{3FB45CC6-0C43-4707-AB28-F3AC2BBEB49A}"/>
              </a:ext>
            </a:extLst>
          </p:cNvPr>
          <p:cNvSpPr txBox="1">
            <a:spLocks/>
          </p:cNvSpPr>
          <p:nvPr/>
        </p:nvSpPr>
        <p:spPr>
          <a:xfrm>
            <a:off x="762000" y="510779"/>
            <a:ext cx="8229600" cy="857250"/>
          </a:xfrm>
          <a:prstGeom prst="rect">
            <a:avLst/>
          </a:prstGeom>
        </p:spPr>
        <p:txBody>
          <a:bodyPr vert="horz" lIns="91440" tIns="45720" rIns="91440" bIns="45720" rtlCol="0" anchor="ctr">
            <a:normAutofit/>
          </a:bodyPr>
          <a:lstStyle>
            <a:lvl1pPr algn="ctr" defTabSz="342900" rtl="0" eaLnBrk="1" latinLnBrk="0" hangingPunct="1">
              <a:spcBef>
                <a:spcPct val="0"/>
              </a:spcBef>
              <a:buNone/>
              <a:defRPr sz="3300" kern="1200">
                <a:solidFill>
                  <a:schemeClr val="tx1"/>
                </a:solidFill>
                <a:latin typeface="Helvetica"/>
                <a:ea typeface="+mj-ea"/>
                <a:cs typeface="Helvetica"/>
              </a:defRPr>
            </a:lvl1pPr>
          </a:lstStyle>
          <a:p>
            <a:pPr marL="0" lvl="2"/>
            <a:r>
              <a:rPr lang="en-US" sz="3300" kern="0" dirty="0">
                <a:solidFill>
                  <a:sysClr val="windowText" lastClr="000000"/>
                </a:solidFill>
                <a:latin typeface="Georgia" panose="02040502050405020303" pitchFamily="18" charset="0"/>
              </a:rPr>
              <a:t>Early Stopping</a:t>
            </a:r>
          </a:p>
          <a:p>
            <a:pPr marL="0" lvl="2"/>
            <a:r>
              <a:rPr lang="en-US" sz="1100" kern="0" dirty="0">
                <a:solidFill>
                  <a:schemeClr val="accent2">
                    <a:lumMod val="75000"/>
                  </a:schemeClr>
                </a:solidFill>
                <a:latin typeface="Georgia" panose="02040502050405020303" pitchFamily="18" charset="0"/>
                <a:hlinkClick r:id="rId2"/>
              </a:rPr>
              <a:t>https://keras.io/callbacks/#earlystopping</a:t>
            </a:r>
            <a:endParaRPr lang="en-US" sz="1100" kern="0" dirty="0">
              <a:solidFill>
                <a:schemeClr val="accent2">
                  <a:lumMod val="75000"/>
                </a:schemeClr>
              </a:solidFill>
              <a:latin typeface="Georgia" panose="02040502050405020303" pitchFamily="18" charset="0"/>
            </a:endParaRPr>
          </a:p>
        </p:txBody>
      </p:sp>
      <p:pic>
        <p:nvPicPr>
          <p:cNvPr id="2" name="Picture 1">
            <a:extLst>
              <a:ext uri="{FF2B5EF4-FFF2-40B4-BE49-F238E27FC236}">
                <a16:creationId xmlns:a16="http://schemas.microsoft.com/office/drawing/2014/main" id="{D79B3ABA-8D8C-4C29-B024-7A9CF3090D2D}"/>
              </a:ext>
            </a:extLst>
          </p:cNvPr>
          <p:cNvPicPr>
            <a:picLocks noChangeAspect="1"/>
          </p:cNvPicPr>
          <p:nvPr/>
        </p:nvPicPr>
        <p:blipFill>
          <a:blip r:embed="rId3"/>
          <a:stretch>
            <a:fillRect/>
          </a:stretch>
        </p:blipFill>
        <p:spPr>
          <a:xfrm>
            <a:off x="5090298" y="1666480"/>
            <a:ext cx="4053702" cy="3467282"/>
          </a:xfrm>
          <a:prstGeom prst="rect">
            <a:avLst/>
          </a:prstGeom>
        </p:spPr>
      </p:pic>
      <p:pic>
        <p:nvPicPr>
          <p:cNvPr id="7" name="Content Placeholder 4" descr="A close up of text on a white background&#10;&#10;Description automatically generated">
            <a:extLst>
              <a:ext uri="{FF2B5EF4-FFF2-40B4-BE49-F238E27FC236}">
                <a16:creationId xmlns:a16="http://schemas.microsoft.com/office/drawing/2014/main" id="{D2A17D9E-EADA-492D-8FBA-56CC7C526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5004" y="2654341"/>
            <a:ext cx="2624496" cy="2315104"/>
          </a:xfrm>
          <a:prstGeom prst="rect">
            <a:avLst/>
          </a:prstGeom>
        </p:spPr>
      </p:pic>
    </p:spTree>
    <p:extLst>
      <p:ext uri="{BB962C8B-B14F-4D97-AF65-F5344CB8AC3E}">
        <p14:creationId xmlns:p14="http://schemas.microsoft.com/office/powerpoint/2010/main" val="137481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p:txBody>
          <a:bodyPr>
            <a:normAutofit/>
          </a:bodyPr>
          <a:lstStyle/>
          <a:p>
            <a:pPr algn="l"/>
            <a:r>
              <a:rPr lang="en-US" dirty="0">
                <a:latin typeface="Georgia" panose="02040502050405020303" pitchFamily="18" charset="0"/>
              </a:rPr>
              <a:t>Overview</a:t>
            </a:r>
          </a:p>
        </p:txBody>
      </p:sp>
      <p:sp>
        <p:nvSpPr>
          <p:cNvPr id="3" name="Content Placeholder 2">
            <a:extLst>
              <a:ext uri="{FF2B5EF4-FFF2-40B4-BE49-F238E27FC236}">
                <a16:creationId xmlns:a16="http://schemas.microsoft.com/office/drawing/2014/main" id="{D91D4812-4F5D-4718-9494-4D0FE188BF74}"/>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Overfitting </a:t>
            </a:r>
          </a:p>
          <a:p>
            <a:r>
              <a:rPr lang="en-US" sz="1800" dirty="0">
                <a:latin typeface="Times New Roman" panose="02020603050405020304" pitchFamily="18" charset="0"/>
                <a:cs typeface="Times New Roman" panose="02020603050405020304" pitchFamily="18" charset="0"/>
              </a:rPr>
              <a:t>Dropout</a:t>
            </a:r>
          </a:p>
          <a:p>
            <a:r>
              <a:rPr lang="en-US" sz="1800" dirty="0">
                <a:latin typeface="Times New Roman" panose="02020603050405020304" pitchFamily="18" charset="0"/>
                <a:cs typeface="Times New Roman" panose="02020603050405020304" pitchFamily="18" charset="0"/>
              </a:rPr>
              <a:t>Data augmentation</a:t>
            </a:r>
          </a:p>
          <a:p>
            <a:r>
              <a:rPr lang="en-US" sz="1800" dirty="0">
                <a:latin typeface="Times New Roman" panose="02020603050405020304" pitchFamily="18" charset="0"/>
                <a:cs typeface="Times New Roman" panose="02020603050405020304" pitchFamily="18" charset="0"/>
              </a:rPr>
              <a:t>Callbacks</a:t>
            </a:r>
          </a:p>
          <a:p>
            <a:r>
              <a:rPr lang="en-US" sz="1800" dirty="0">
                <a:latin typeface="Georgia" panose="02040502050405020303" pitchFamily="18" charset="0"/>
              </a:rPr>
              <a:t>Word Embeddings (representation of text data)</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6236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FB45CC6-0C43-4707-AB28-F3AC2BBEB49A}"/>
              </a:ext>
            </a:extLst>
          </p:cNvPr>
          <p:cNvSpPr txBox="1">
            <a:spLocks/>
          </p:cNvSpPr>
          <p:nvPr/>
        </p:nvSpPr>
        <p:spPr>
          <a:xfrm>
            <a:off x="457200" y="205979"/>
            <a:ext cx="8229600" cy="857250"/>
          </a:xfrm>
          <a:prstGeom prst="rect">
            <a:avLst/>
          </a:prstGeom>
        </p:spPr>
        <p:txBody>
          <a:bodyPr vert="horz" lIns="91440" tIns="45720" rIns="91440" bIns="45720" rtlCol="0" anchor="ctr">
            <a:normAutofit/>
          </a:bodyPr>
          <a:lstStyle>
            <a:lvl1pPr algn="ctr" defTabSz="342900" rtl="0" eaLnBrk="1" latinLnBrk="0" hangingPunct="1">
              <a:spcBef>
                <a:spcPct val="0"/>
              </a:spcBef>
              <a:buNone/>
              <a:defRPr sz="3300" kern="1200">
                <a:solidFill>
                  <a:schemeClr val="tx1"/>
                </a:solidFill>
                <a:latin typeface="Helvetica"/>
                <a:ea typeface="+mj-ea"/>
                <a:cs typeface="Helvetica"/>
              </a:defRPr>
            </a:lvl1pPr>
          </a:lstStyle>
          <a:p>
            <a:pPr marL="0" lvl="2"/>
            <a:endParaRPr lang="en-US" sz="3300" kern="0" dirty="0">
              <a:solidFill>
                <a:sysClr val="windowText" lastClr="000000"/>
              </a:solidFill>
              <a:latin typeface="Georgia" panose="02040502050405020303" pitchFamily="18" charset="0"/>
            </a:endParaRPr>
          </a:p>
        </p:txBody>
      </p:sp>
      <p:sp>
        <p:nvSpPr>
          <p:cNvPr id="5" name="Title 1">
            <a:extLst>
              <a:ext uri="{FF2B5EF4-FFF2-40B4-BE49-F238E27FC236}">
                <a16:creationId xmlns:a16="http://schemas.microsoft.com/office/drawing/2014/main" id="{3FB45CC6-0C43-4707-AB28-F3AC2BBEB49A}"/>
              </a:ext>
            </a:extLst>
          </p:cNvPr>
          <p:cNvSpPr txBox="1">
            <a:spLocks/>
          </p:cNvSpPr>
          <p:nvPr/>
        </p:nvSpPr>
        <p:spPr>
          <a:xfrm>
            <a:off x="609600" y="358379"/>
            <a:ext cx="8229600" cy="857250"/>
          </a:xfrm>
          <a:prstGeom prst="rect">
            <a:avLst/>
          </a:prstGeom>
        </p:spPr>
        <p:txBody>
          <a:bodyPr vert="horz" lIns="91440" tIns="45720" rIns="91440" bIns="45720" rtlCol="0" anchor="ctr">
            <a:normAutofit/>
          </a:bodyPr>
          <a:lstStyle>
            <a:lvl1pPr algn="ctr" defTabSz="342900" rtl="0" eaLnBrk="1" latinLnBrk="0" hangingPunct="1">
              <a:spcBef>
                <a:spcPct val="0"/>
              </a:spcBef>
              <a:buNone/>
              <a:defRPr sz="3300" kern="1200">
                <a:solidFill>
                  <a:schemeClr val="tx1"/>
                </a:solidFill>
                <a:latin typeface="Helvetica"/>
                <a:ea typeface="+mj-ea"/>
                <a:cs typeface="Helvetica"/>
              </a:defRPr>
            </a:lvl1pPr>
          </a:lstStyle>
          <a:p>
            <a:pPr marL="0" lvl="2"/>
            <a:endParaRPr lang="en-US" sz="3300" kern="0" dirty="0">
              <a:solidFill>
                <a:sysClr val="windowText" lastClr="000000"/>
              </a:solidFill>
              <a:latin typeface="Georgia" panose="02040502050405020303" pitchFamily="18" charset="0"/>
            </a:endParaRPr>
          </a:p>
        </p:txBody>
      </p:sp>
      <p:sp>
        <p:nvSpPr>
          <p:cNvPr id="4" name="Rectangle 3"/>
          <p:cNvSpPr/>
          <p:nvPr/>
        </p:nvSpPr>
        <p:spPr>
          <a:xfrm>
            <a:off x="838200" y="1657350"/>
            <a:ext cx="7086600" cy="369332"/>
          </a:xfrm>
          <a:prstGeom prst="rect">
            <a:avLst/>
          </a:prstGeom>
        </p:spPr>
        <p:txBody>
          <a:bodyPr wrap="square">
            <a:spAutoFit/>
          </a:bodyPr>
          <a:lstStyle/>
          <a:p>
            <a:endParaRPr lang="en-US" dirty="0"/>
          </a:p>
        </p:txBody>
      </p:sp>
      <p:sp>
        <p:nvSpPr>
          <p:cNvPr id="6" name="Title 1">
            <a:extLst>
              <a:ext uri="{FF2B5EF4-FFF2-40B4-BE49-F238E27FC236}">
                <a16:creationId xmlns:a16="http://schemas.microsoft.com/office/drawing/2014/main" id="{3FB45CC6-0C43-4707-AB28-F3AC2BBEB49A}"/>
              </a:ext>
            </a:extLst>
          </p:cNvPr>
          <p:cNvSpPr txBox="1">
            <a:spLocks/>
          </p:cNvSpPr>
          <p:nvPr/>
        </p:nvSpPr>
        <p:spPr>
          <a:xfrm>
            <a:off x="762000" y="510779"/>
            <a:ext cx="8229600" cy="857250"/>
          </a:xfrm>
          <a:prstGeom prst="rect">
            <a:avLst/>
          </a:prstGeom>
        </p:spPr>
        <p:txBody>
          <a:bodyPr vert="horz" lIns="91440" tIns="45720" rIns="91440" bIns="45720" rtlCol="0" anchor="ctr">
            <a:normAutofit/>
          </a:bodyPr>
          <a:lstStyle>
            <a:lvl1pPr algn="ctr" defTabSz="342900" rtl="0" eaLnBrk="1" latinLnBrk="0" hangingPunct="1">
              <a:spcBef>
                <a:spcPct val="0"/>
              </a:spcBef>
              <a:buNone/>
              <a:defRPr sz="3300" kern="1200">
                <a:solidFill>
                  <a:schemeClr val="tx1"/>
                </a:solidFill>
                <a:latin typeface="Helvetica"/>
                <a:ea typeface="+mj-ea"/>
                <a:cs typeface="Helvetica"/>
              </a:defRPr>
            </a:lvl1pPr>
          </a:lstStyle>
          <a:p>
            <a:pPr marL="0" lvl="2"/>
            <a:endParaRPr lang="en-US" sz="3300" kern="0" dirty="0">
              <a:solidFill>
                <a:sysClr val="windowText" lastClr="000000"/>
              </a:solidFill>
              <a:latin typeface="Georgia" panose="02040502050405020303" pitchFamily="18" charset="0"/>
            </a:endParaRPr>
          </a:p>
        </p:txBody>
      </p:sp>
      <p:sp>
        <p:nvSpPr>
          <p:cNvPr id="7" name="Title 1">
            <a:extLst>
              <a:ext uri="{FF2B5EF4-FFF2-40B4-BE49-F238E27FC236}">
                <a16:creationId xmlns:a16="http://schemas.microsoft.com/office/drawing/2014/main" id="{3FB45CC6-0C43-4707-AB28-F3AC2BBEB49A}"/>
              </a:ext>
            </a:extLst>
          </p:cNvPr>
          <p:cNvSpPr txBox="1">
            <a:spLocks/>
          </p:cNvSpPr>
          <p:nvPr/>
        </p:nvSpPr>
        <p:spPr>
          <a:xfrm>
            <a:off x="228600" y="2015410"/>
            <a:ext cx="4267200" cy="857250"/>
          </a:xfrm>
          <a:prstGeom prst="rect">
            <a:avLst/>
          </a:prstGeom>
        </p:spPr>
        <p:txBody>
          <a:bodyPr vert="horz" lIns="91440" tIns="45720" rIns="91440" bIns="45720" rtlCol="0" anchor="ctr">
            <a:normAutofit/>
          </a:bodyPr>
          <a:lstStyle>
            <a:lvl1pPr algn="ctr" defTabSz="342900" rtl="0" eaLnBrk="1" latinLnBrk="0" hangingPunct="1">
              <a:spcBef>
                <a:spcPct val="0"/>
              </a:spcBef>
              <a:buNone/>
              <a:defRPr sz="3300" kern="1200">
                <a:solidFill>
                  <a:schemeClr val="tx1"/>
                </a:solidFill>
                <a:latin typeface="Helvetica"/>
                <a:ea typeface="+mj-ea"/>
                <a:cs typeface="Helvetica"/>
              </a:defRPr>
            </a:lvl1pPr>
          </a:lstStyle>
          <a:p>
            <a:pPr marL="0" lvl="2"/>
            <a:r>
              <a:rPr lang="en-US" sz="3300" kern="0" dirty="0" err="1">
                <a:solidFill>
                  <a:sysClr val="windowText" lastClr="000000"/>
                </a:solidFill>
                <a:latin typeface="Georgia" panose="02040502050405020303" pitchFamily="18" charset="0"/>
              </a:rPr>
              <a:t>ReduceLROnPlateau</a:t>
            </a:r>
            <a:endParaRPr lang="en-US" sz="3300" kern="0" dirty="0">
              <a:solidFill>
                <a:sysClr val="windowText" lastClr="000000"/>
              </a:solidFill>
              <a:latin typeface="Georgia" panose="02040502050405020303" pitchFamily="18" charset="0"/>
            </a:endParaRPr>
          </a:p>
          <a:p>
            <a:pPr marL="0" lvl="2"/>
            <a:r>
              <a:rPr lang="en-US" sz="1400" kern="0" dirty="0">
                <a:solidFill>
                  <a:sysClr val="windowText" lastClr="000000"/>
                </a:solidFill>
                <a:latin typeface="Georgia" panose="02040502050405020303" pitchFamily="18" charset="0"/>
                <a:hlinkClick r:id="rId2"/>
              </a:rPr>
              <a:t>https://keras.io/callbacks/#reducelronplateau</a:t>
            </a:r>
            <a:endParaRPr lang="en-US" sz="1400" kern="0" dirty="0">
              <a:solidFill>
                <a:sysClr val="windowText" lastClr="000000"/>
              </a:solidFill>
              <a:latin typeface="Georgia" panose="02040502050405020303" pitchFamily="18" charset="0"/>
            </a:endParaRPr>
          </a:p>
        </p:txBody>
      </p:sp>
      <p:pic>
        <p:nvPicPr>
          <p:cNvPr id="8" name="Picture 7">
            <a:extLst>
              <a:ext uri="{FF2B5EF4-FFF2-40B4-BE49-F238E27FC236}">
                <a16:creationId xmlns:a16="http://schemas.microsoft.com/office/drawing/2014/main" id="{1F29AB52-7413-48FC-AA73-7A44DB933331}"/>
              </a:ext>
            </a:extLst>
          </p:cNvPr>
          <p:cNvPicPr>
            <a:picLocks noChangeAspect="1"/>
          </p:cNvPicPr>
          <p:nvPr/>
        </p:nvPicPr>
        <p:blipFill>
          <a:blip r:embed="rId3"/>
          <a:stretch>
            <a:fillRect/>
          </a:stretch>
        </p:blipFill>
        <p:spPr>
          <a:xfrm>
            <a:off x="5029200" y="0"/>
            <a:ext cx="4114800" cy="5162550"/>
          </a:xfrm>
          <a:prstGeom prst="rect">
            <a:avLst/>
          </a:prstGeom>
        </p:spPr>
      </p:pic>
    </p:spTree>
    <p:extLst>
      <p:ext uri="{BB962C8B-B14F-4D97-AF65-F5344CB8AC3E}">
        <p14:creationId xmlns:p14="http://schemas.microsoft.com/office/powerpoint/2010/main" val="331429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D3C0B-60C4-4198-84E8-B375484EAD30}"/>
              </a:ext>
            </a:extLst>
          </p:cNvPr>
          <p:cNvSpPr>
            <a:spLocks noGrp="1"/>
          </p:cNvSpPr>
          <p:nvPr>
            <p:ph type="title"/>
          </p:nvPr>
        </p:nvSpPr>
        <p:spPr/>
        <p:txBody>
          <a:bodyPr/>
          <a:lstStyle/>
          <a:p>
            <a:r>
              <a:rPr lang="en-US" dirty="0" err="1"/>
              <a:t>Tensorboard</a:t>
            </a:r>
            <a:endParaRPr lang="en-US" dirty="0"/>
          </a:p>
        </p:txBody>
      </p:sp>
      <p:sp>
        <p:nvSpPr>
          <p:cNvPr id="3" name="Content Placeholder 2">
            <a:extLst>
              <a:ext uri="{FF2B5EF4-FFF2-40B4-BE49-F238E27FC236}">
                <a16:creationId xmlns:a16="http://schemas.microsoft.com/office/drawing/2014/main" id="{5C2F7F25-6942-4512-BF05-E8B9B8982259}"/>
              </a:ext>
            </a:extLst>
          </p:cNvPr>
          <p:cNvSpPr>
            <a:spLocks noGrp="1"/>
          </p:cNvSpPr>
          <p:nvPr>
            <p:ph idx="1"/>
          </p:nvPr>
        </p:nvSpPr>
        <p:spPr>
          <a:xfrm>
            <a:off x="457200" y="1200151"/>
            <a:ext cx="8229600" cy="3394472"/>
          </a:xfrm>
        </p:spPr>
        <p:txBody>
          <a:bodyPr/>
          <a:lstStyle/>
          <a:p>
            <a:r>
              <a:rPr lang="en-US" dirty="0" err="1">
                <a:latin typeface="Times New Roman" panose="02020603050405020304" pitchFamily="18" charset="0"/>
                <a:cs typeface="Times New Roman" panose="02020603050405020304" pitchFamily="18" charset="0"/>
              </a:rPr>
              <a:t>Tensorflow</a:t>
            </a:r>
            <a:r>
              <a:rPr lang="en-US" dirty="0">
                <a:latin typeface="Times New Roman" panose="02020603050405020304" pitchFamily="18" charset="0"/>
                <a:cs typeface="Times New Roman" panose="02020603050405020304" pitchFamily="18" charset="0"/>
              </a:rPr>
              <a:t>, the deep learning framework from Google comes with a great tool to debug</a:t>
            </a:r>
          </a:p>
          <a:p>
            <a:r>
              <a:rPr lang="en-US" dirty="0">
                <a:latin typeface="Times New Roman" panose="02020603050405020304" pitchFamily="18" charset="0"/>
                <a:cs typeface="Times New Roman" panose="02020603050405020304" pitchFamily="18" charset="0"/>
              </a:rPr>
              <a:t>It hosts a website on your local machine in which you can monitor things like accuracy, cost functions</a:t>
            </a:r>
          </a:p>
          <a:p>
            <a:r>
              <a:rPr lang="en-US" dirty="0">
                <a:latin typeface="Times New Roman" panose="02020603050405020304" pitchFamily="18" charset="0"/>
                <a:cs typeface="Times New Roman" panose="02020603050405020304" pitchFamily="18" charset="0"/>
              </a:rPr>
              <a:t>and visualize the computational graph that </a:t>
            </a:r>
            <a:r>
              <a:rPr lang="en-US" dirty="0" err="1">
                <a:latin typeface="Times New Roman" panose="02020603050405020304" pitchFamily="18" charset="0"/>
                <a:cs typeface="Times New Roman" panose="02020603050405020304" pitchFamily="18" charset="0"/>
              </a:rPr>
              <a:t>Tensorflow</a:t>
            </a:r>
            <a:r>
              <a:rPr lang="en-US" dirty="0">
                <a:latin typeface="Times New Roman" panose="02020603050405020304" pitchFamily="18" charset="0"/>
                <a:cs typeface="Times New Roman" panose="02020603050405020304" pitchFamily="18" charset="0"/>
              </a:rPr>
              <a:t> is running based on what you defined in </a:t>
            </a:r>
            <a:r>
              <a:rPr lang="en-US" dirty="0" err="1">
                <a:latin typeface="Times New Roman" panose="02020603050405020304" pitchFamily="18" charset="0"/>
                <a:cs typeface="Times New Roman" panose="02020603050405020304" pitchFamily="18" charset="0"/>
              </a:rPr>
              <a:t>Keras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Pip install </a:t>
            </a:r>
            <a:r>
              <a:rPr lang="en-US" dirty="0" err="1">
                <a:latin typeface="Times New Roman" panose="02020603050405020304" pitchFamily="18" charset="0"/>
                <a:cs typeface="Times New Roman" panose="02020603050405020304" pitchFamily="18" charset="0"/>
              </a:rPr>
              <a:t>tensorboard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2801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2A6D83-7378-44A4-A932-723F4FCAD530}"/>
              </a:ext>
            </a:extLst>
          </p:cNvPr>
          <p:cNvSpPr>
            <a:spLocks noGrp="1"/>
          </p:cNvSpPr>
          <p:nvPr>
            <p:ph type="title"/>
          </p:nvPr>
        </p:nvSpPr>
        <p:spPr>
          <a:xfrm>
            <a:off x="457200" y="205979"/>
            <a:ext cx="8229600" cy="857250"/>
          </a:xfrm>
        </p:spPr>
        <p:txBody>
          <a:bodyPr>
            <a:normAutofit fontScale="90000"/>
          </a:bodyPr>
          <a:lstStyle/>
          <a:p>
            <a:r>
              <a:rPr lang="en-US" dirty="0" err="1"/>
              <a:t>Tensorboard</a:t>
            </a:r>
            <a:br>
              <a:rPr lang="en-US" dirty="0"/>
            </a:br>
            <a:r>
              <a:rPr lang="en-US" sz="1800" dirty="0">
                <a:hlinkClick r:id="rId2"/>
              </a:rPr>
              <a:t>https://keras.io/callbacks/#tensorboard</a:t>
            </a:r>
            <a:endParaRPr lang="en-US" dirty="0"/>
          </a:p>
        </p:txBody>
      </p:sp>
      <p:sp>
        <p:nvSpPr>
          <p:cNvPr id="5" name="Rectangle 2">
            <a:extLst>
              <a:ext uri="{FF2B5EF4-FFF2-40B4-BE49-F238E27FC236}">
                <a16:creationId xmlns:a16="http://schemas.microsoft.com/office/drawing/2014/main" id="{26D27F70-7E47-4E10-A8A6-09E019AFA244}"/>
              </a:ext>
            </a:extLst>
          </p:cNvPr>
          <p:cNvSpPr>
            <a:spLocks noChangeArrowheads="1"/>
          </p:cNvSpPr>
          <p:nvPr/>
        </p:nvSpPr>
        <p:spPr bwMode="auto">
          <a:xfrm>
            <a:off x="457200" y="1227580"/>
            <a:ext cx="8229600" cy="553998"/>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tensorboard</a:t>
            </a:r>
            <a:r>
              <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rgbClr val="A67F59"/>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TensorBoard</a:t>
            </a:r>
            <a:r>
              <a:rPr kumimoji="0" lang="en-US" altLang="en-US" b="0" i="0" u="none" strike="noStrike" cap="none" normalizeH="0" baseline="0" dirty="0">
                <a:ln>
                  <a:noFill/>
                </a:ln>
                <a:solidFill>
                  <a:srgbClr val="999999"/>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log_dir</a:t>
            </a:r>
            <a:r>
              <a:rPr kumimoji="0" lang="en-US" altLang="en-US" b="0" i="0" u="none" strike="noStrike" cap="none" normalizeH="0" baseline="0" dirty="0">
                <a:ln>
                  <a:noFill/>
                </a:ln>
                <a:solidFill>
                  <a:srgbClr val="A67F59"/>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solidFill>
                  <a:srgbClr val="669900"/>
                </a:solidFill>
                <a:effectLst/>
                <a:latin typeface="Times New Roman" panose="02020603050405020304" pitchFamily="18" charset="0"/>
                <a:cs typeface="Times New Roman" panose="02020603050405020304" pitchFamily="18" charset="0"/>
              </a:rPr>
              <a:t>"logs/{}"</a:t>
            </a:r>
            <a:r>
              <a:rPr kumimoji="0" lang="en-US" altLang="en-US" b="0" i="0" u="none" strike="noStrike" cap="none" normalizeH="0" baseline="0" dirty="0">
                <a:ln>
                  <a:noFill/>
                </a:ln>
                <a:solidFill>
                  <a:srgbClr val="999999"/>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format</a:t>
            </a:r>
            <a:r>
              <a:rPr kumimoji="0" lang="en-US" altLang="en-US" b="0" i="0" u="none" strike="noStrike" cap="none" normalizeH="0" baseline="0" dirty="0">
                <a:ln>
                  <a:noFill/>
                </a:ln>
                <a:solidFill>
                  <a:srgbClr val="999999"/>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time</a:t>
            </a:r>
            <a:r>
              <a:rPr kumimoji="0" lang="en-US" altLang="en-US" b="0" i="0" u="none" strike="noStrike" cap="none" normalizeH="0" baseline="0" dirty="0">
                <a:ln>
                  <a:noFill/>
                </a:ln>
                <a:solidFill>
                  <a:srgbClr val="999999"/>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model</a:t>
            </a:r>
            <a:r>
              <a:rPr kumimoji="0" lang="en-US" altLang="en-US" b="0" i="0" u="none" strike="noStrike" cap="none" normalizeH="0" baseline="0" dirty="0" err="1">
                <a:ln>
                  <a:noFill/>
                </a:ln>
                <a:solidFill>
                  <a:srgbClr val="999999"/>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fit</a:t>
            </a:r>
            <a:r>
              <a:rPr kumimoji="0" lang="en-US" altLang="en-US" b="0" i="0" u="none" strike="noStrike" cap="none" normalizeH="0" baseline="0" dirty="0">
                <a:ln>
                  <a:noFill/>
                </a:ln>
                <a:solidFill>
                  <a:srgbClr val="999999"/>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x_train</a:t>
            </a:r>
            <a:r>
              <a:rPr kumimoji="0" lang="en-US" altLang="en-US" b="0" i="0" u="none" strike="noStrike" cap="none" normalizeH="0" baseline="0" dirty="0">
                <a:ln>
                  <a:noFill/>
                </a:ln>
                <a:solidFill>
                  <a:srgbClr val="999999"/>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y_train</a:t>
            </a:r>
            <a:r>
              <a:rPr kumimoji="0" lang="en-US" altLang="en-US" b="0" i="0" u="none" strike="noStrike" cap="none" normalizeH="0" baseline="0" dirty="0">
                <a:ln>
                  <a:noFill/>
                </a:ln>
                <a:solidFill>
                  <a:srgbClr val="999999"/>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verbose</a:t>
            </a:r>
            <a:r>
              <a:rPr kumimoji="0" lang="en-US" altLang="en-US" b="0" i="0" u="none" strike="noStrike" cap="none" normalizeH="0" baseline="0" dirty="0">
                <a:ln>
                  <a:noFill/>
                </a:ln>
                <a:solidFill>
                  <a:srgbClr val="A67F59"/>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solidFill>
                  <a:srgbClr val="990055"/>
                </a:solidFill>
                <a:effectLst/>
                <a:latin typeface="Times New Roman" panose="02020603050405020304" pitchFamily="18" charset="0"/>
                <a:cs typeface="Times New Roman" panose="02020603050405020304" pitchFamily="18" charset="0"/>
              </a:rPr>
              <a:t>1</a:t>
            </a:r>
            <a:r>
              <a:rPr kumimoji="0" lang="en-US" altLang="en-US" b="0" i="0" u="none" strike="noStrike" cap="none" normalizeH="0" baseline="0" dirty="0">
                <a:ln>
                  <a:noFill/>
                </a:ln>
                <a:solidFill>
                  <a:srgbClr val="999999"/>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callbacks</a:t>
            </a:r>
            <a:r>
              <a:rPr kumimoji="0" lang="en-US" altLang="en-US" b="0" i="0" u="none" strike="noStrike" cap="none" normalizeH="0" baseline="0" dirty="0">
                <a:ln>
                  <a:noFill/>
                </a:ln>
                <a:solidFill>
                  <a:srgbClr val="A67F59"/>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solidFill>
                  <a:srgbClr val="999999"/>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tensorboard</a:t>
            </a:r>
            <a:r>
              <a:rPr kumimoji="0" lang="en-US" altLang="en-US" b="0" i="0" u="none" strike="noStrike" cap="none" normalizeH="0" baseline="0" dirty="0">
                <a:ln>
                  <a:noFill/>
                </a:ln>
                <a:solidFill>
                  <a:srgbClr val="999999"/>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10" name="Rectangle 5">
            <a:extLst>
              <a:ext uri="{FF2B5EF4-FFF2-40B4-BE49-F238E27FC236}">
                <a16:creationId xmlns:a16="http://schemas.microsoft.com/office/drawing/2014/main" id="{002129FE-BCA3-486A-B24C-366D9C3D7C7D}"/>
              </a:ext>
            </a:extLst>
          </p:cNvPr>
          <p:cNvSpPr>
            <a:spLocks noChangeArrowheads="1"/>
          </p:cNvSpPr>
          <p:nvPr/>
        </p:nvSpPr>
        <p:spPr bwMode="auto">
          <a:xfrm>
            <a:off x="413658" y="1944389"/>
            <a:ext cx="8251371" cy="830997"/>
          </a:xfrm>
          <a:prstGeom prst="rect">
            <a:avLst/>
          </a:prstGeom>
          <a:solidFill>
            <a:srgbClr val="E5EF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3C484E"/>
                </a:solidFill>
                <a:effectLst/>
                <a:latin typeface="Times New Roman" panose="02020603050405020304" pitchFamily="18" charset="0"/>
                <a:cs typeface="Times New Roman" panose="02020603050405020304" pitchFamily="18" charset="0"/>
              </a:rPr>
              <a:t>You need to create a new </a:t>
            </a:r>
            <a:r>
              <a:rPr kumimoji="0" lang="en-US" altLang="en-US" b="0" i="0" u="none" strike="noStrike" cap="none" normalizeH="0" baseline="0" dirty="0" err="1">
                <a:ln>
                  <a:noFill/>
                </a:ln>
                <a:solidFill>
                  <a:srgbClr val="3C484E"/>
                </a:solidFill>
                <a:effectLst/>
                <a:latin typeface="Times New Roman" panose="02020603050405020304" pitchFamily="18" charset="0"/>
                <a:cs typeface="Times New Roman" panose="02020603050405020304" pitchFamily="18" charset="0"/>
              </a:rPr>
              <a:t>TensorBoard</a:t>
            </a:r>
            <a:r>
              <a:rPr kumimoji="0" lang="en-US" altLang="en-US" b="0" i="0" u="none" strike="noStrike" cap="none" normalizeH="0" baseline="0" dirty="0">
                <a:ln>
                  <a:noFill/>
                </a:ln>
                <a:solidFill>
                  <a:srgbClr val="3C484E"/>
                </a:solidFill>
                <a:effectLst/>
                <a:latin typeface="Times New Roman" panose="02020603050405020304" pitchFamily="18" charset="0"/>
                <a:cs typeface="Times New Roman" panose="02020603050405020304" pitchFamily="18" charset="0"/>
              </a:rPr>
              <a:t> instance and point it to a log directory where data should be collected.</a:t>
            </a:r>
            <a:endParaRPr lang="en-US" altLang="en-US"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3C484E"/>
                </a:solidFill>
                <a:effectLst/>
                <a:latin typeface="Times New Roman" panose="02020603050405020304" pitchFamily="18" charset="0"/>
                <a:cs typeface="Times New Roman" panose="02020603050405020304" pitchFamily="18" charset="0"/>
              </a:rPr>
              <a:t>Next you need to modify the fit call so that it includes the </a:t>
            </a:r>
            <a:r>
              <a:rPr kumimoji="0" lang="en-US" altLang="en-US" b="0" i="0" u="none" strike="noStrike" cap="none" normalizeH="0" baseline="0" dirty="0" err="1">
                <a:ln>
                  <a:noFill/>
                </a:ln>
                <a:solidFill>
                  <a:srgbClr val="3C484E"/>
                </a:solidFill>
                <a:effectLst/>
                <a:latin typeface="Times New Roman" panose="02020603050405020304" pitchFamily="18" charset="0"/>
                <a:cs typeface="Times New Roman" panose="02020603050405020304" pitchFamily="18" charset="0"/>
              </a:rPr>
              <a:t>tensorboard</a:t>
            </a:r>
            <a:r>
              <a:rPr kumimoji="0" lang="en-US" altLang="en-US" b="0" i="0" u="none" strike="noStrike" cap="none" normalizeH="0" baseline="0" dirty="0">
                <a:ln>
                  <a:noFill/>
                </a:ln>
                <a:solidFill>
                  <a:srgbClr val="3C484E"/>
                </a:solidFill>
                <a:effectLst/>
                <a:latin typeface="Times New Roman" panose="02020603050405020304" pitchFamily="18" charset="0"/>
                <a:cs typeface="Times New Roman" panose="02020603050405020304" pitchFamily="18" charset="0"/>
              </a:rPr>
              <a:t> callback.</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12" name="Rectangle 7">
            <a:extLst>
              <a:ext uri="{FF2B5EF4-FFF2-40B4-BE49-F238E27FC236}">
                <a16:creationId xmlns:a16="http://schemas.microsoft.com/office/drawing/2014/main" id="{2309FE16-595B-4C83-AA23-587C619FE640}"/>
              </a:ext>
            </a:extLst>
          </p:cNvPr>
          <p:cNvSpPr>
            <a:spLocks noChangeArrowheads="1"/>
          </p:cNvSpPr>
          <p:nvPr/>
        </p:nvSpPr>
        <p:spPr bwMode="auto">
          <a:xfrm>
            <a:off x="465364" y="3676923"/>
            <a:ext cx="5097236" cy="276999"/>
          </a:xfrm>
          <a:prstGeom prst="rect">
            <a:avLst/>
          </a:prstGeom>
          <a:solidFill>
            <a:srgbClr val="0E0F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E5EFF5"/>
                </a:solidFill>
                <a:effectLst/>
                <a:latin typeface="Times New Roman" panose="02020603050405020304" pitchFamily="18" charset="0"/>
                <a:cs typeface="Times New Roman" panose="02020603050405020304" pitchFamily="18" charset="0"/>
              </a:rPr>
              <a:t>tensorboard</a:t>
            </a:r>
            <a:r>
              <a:rPr kumimoji="0" lang="en-US" altLang="en-US" b="0" i="0" u="none" strike="noStrike" cap="none" normalizeH="0" baseline="0" dirty="0">
                <a:ln>
                  <a:noFill/>
                </a:ln>
                <a:solidFill>
                  <a:srgbClr val="E5EFF5"/>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E5EFF5"/>
                </a:solidFill>
                <a:effectLst/>
                <a:latin typeface="Times New Roman" panose="02020603050405020304" pitchFamily="18" charset="0"/>
                <a:cs typeface="Times New Roman" panose="02020603050405020304" pitchFamily="18" charset="0"/>
              </a:rPr>
              <a:t>logdir</a:t>
            </a:r>
            <a:r>
              <a:rPr kumimoji="0" lang="en-US" altLang="en-US" b="0" i="0" u="none" strike="noStrike" cap="none" normalizeH="0" baseline="0" dirty="0">
                <a:ln>
                  <a:noFill/>
                </a:ln>
                <a:solidFill>
                  <a:srgbClr val="E5EFF5"/>
                </a:solidFill>
                <a:effectLst/>
                <a:latin typeface="Times New Roman" panose="02020603050405020304" pitchFamily="18" charset="0"/>
                <a:cs typeface="Times New Roman" panose="02020603050405020304" pitchFamily="18" charset="0"/>
              </a:rPr>
              <a:t>=logs/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13" name="TextBox 12">
            <a:extLst>
              <a:ext uri="{FF2B5EF4-FFF2-40B4-BE49-F238E27FC236}">
                <a16:creationId xmlns:a16="http://schemas.microsoft.com/office/drawing/2014/main" id="{A5DF6603-A526-4133-BE15-F515A736A427}"/>
              </a:ext>
            </a:extLst>
          </p:cNvPr>
          <p:cNvSpPr txBox="1"/>
          <p:nvPr/>
        </p:nvSpPr>
        <p:spPr>
          <a:xfrm>
            <a:off x="413658" y="3121867"/>
            <a:ext cx="65532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Then the following command in the separate terminal </a:t>
            </a:r>
          </a:p>
        </p:txBody>
      </p:sp>
      <p:sp>
        <p:nvSpPr>
          <p:cNvPr id="2" name="Rectangle 1">
            <a:extLst>
              <a:ext uri="{FF2B5EF4-FFF2-40B4-BE49-F238E27FC236}">
                <a16:creationId xmlns:a16="http://schemas.microsoft.com/office/drawing/2014/main" id="{DE05235D-0140-46B2-AC0B-FDAF2EF51ECD}"/>
              </a:ext>
            </a:extLst>
          </p:cNvPr>
          <p:cNvSpPr/>
          <p:nvPr/>
        </p:nvSpPr>
        <p:spPr>
          <a:xfrm>
            <a:off x="465364" y="4139646"/>
            <a:ext cx="2281137" cy="369332"/>
          </a:xfrm>
          <a:prstGeom prst="rect">
            <a:avLst/>
          </a:prstGeom>
        </p:spPr>
        <p:txBody>
          <a:bodyPr wrap="none">
            <a:spAutoFit/>
          </a:bodyPr>
          <a:lstStyle/>
          <a:p>
            <a:r>
              <a:rPr lang="en-US" dirty="0"/>
              <a:t>http://localhost:6006/</a:t>
            </a:r>
          </a:p>
        </p:txBody>
      </p:sp>
    </p:spTree>
    <p:extLst>
      <p:ext uri="{BB962C8B-B14F-4D97-AF65-F5344CB8AC3E}">
        <p14:creationId xmlns:p14="http://schemas.microsoft.com/office/powerpoint/2010/main" val="2840575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98E99-1156-4116-BBFD-8430D3F3DDF4}"/>
              </a:ext>
            </a:extLst>
          </p:cNvPr>
          <p:cNvSpPr>
            <a:spLocks noGrp="1"/>
          </p:cNvSpPr>
          <p:nvPr>
            <p:ph type="title"/>
          </p:nvPr>
        </p:nvSpPr>
        <p:spPr>
          <a:xfrm>
            <a:off x="152400" y="2266950"/>
            <a:ext cx="2209800" cy="542925"/>
          </a:xfrm>
        </p:spPr>
        <p:txBody>
          <a:bodyPr>
            <a:normAutofit/>
          </a:bodyPr>
          <a:lstStyle/>
          <a:p>
            <a:r>
              <a:rPr lang="en-US" sz="2800" dirty="0" err="1"/>
              <a:t>Tensorboard</a:t>
            </a:r>
            <a:r>
              <a:rPr lang="en-US" sz="2800" dirty="0"/>
              <a:t> </a:t>
            </a:r>
          </a:p>
        </p:txBody>
      </p:sp>
      <p:pic>
        <p:nvPicPr>
          <p:cNvPr id="7" name="Content Placeholder 6" descr="A screenshot of a map&#10;&#10;Description automatically generated">
            <a:extLst>
              <a:ext uri="{FF2B5EF4-FFF2-40B4-BE49-F238E27FC236}">
                <a16:creationId xmlns:a16="http://schemas.microsoft.com/office/drawing/2014/main" id="{921CC4DD-9F38-4B23-AA09-9348F3114C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5480" y="57150"/>
            <a:ext cx="6595004" cy="4987471"/>
          </a:xfrm>
        </p:spPr>
      </p:pic>
    </p:spTree>
    <p:extLst>
      <p:ext uri="{BB962C8B-B14F-4D97-AF65-F5344CB8AC3E}">
        <p14:creationId xmlns:p14="http://schemas.microsoft.com/office/powerpoint/2010/main" val="3295510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98E99-1156-4116-BBFD-8430D3F3DDF4}"/>
              </a:ext>
            </a:extLst>
          </p:cNvPr>
          <p:cNvSpPr>
            <a:spLocks noGrp="1"/>
          </p:cNvSpPr>
          <p:nvPr>
            <p:ph type="title"/>
          </p:nvPr>
        </p:nvSpPr>
        <p:spPr>
          <a:xfrm>
            <a:off x="457200" y="1962150"/>
            <a:ext cx="8229600" cy="857250"/>
          </a:xfrm>
        </p:spPr>
        <p:txBody>
          <a:bodyPr/>
          <a:lstStyle/>
          <a:p>
            <a:r>
              <a:rPr lang="en-US" b="1" dirty="0"/>
              <a:t>Word Embedding</a:t>
            </a:r>
          </a:p>
        </p:txBody>
      </p:sp>
    </p:spTree>
    <p:extLst>
      <p:ext uri="{BB962C8B-B14F-4D97-AF65-F5344CB8AC3E}">
        <p14:creationId xmlns:p14="http://schemas.microsoft.com/office/powerpoint/2010/main" val="3077351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p:txBody>
          <a:bodyPr>
            <a:normAutofit fontScale="90000"/>
          </a:bodyPr>
          <a:lstStyle/>
          <a:p>
            <a:pPr algn="l"/>
            <a:r>
              <a:rPr lang="en-US" sz="3600" dirty="0">
                <a:latin typeface="Georgia" panose="02040502050405020303" pitchFamily="18" charset="0"/>
              </a:rPr>
              <a:t>Why Word Embeddings: </a:t>
            </a:r>
            <a:r>
              <a:rPr lang="en-US" sz="1800" dirty="0">
                <a:latin typeface="Georgia" panose="02040502050405020303" pitchFamily="18" charset="0"/>
              </a:rPr>
              <a:t>Essential for text processing with DL</a:t>
            </a:r>
            <a:endParaRPr lang="en-US" dirty="0">
              <a:latin typeface="Georgia" panose="02040502050405020303" pitchFamily="18" charset="0"/>
            </a:endParaRPr>
          </a:p>
        </p:txBody>
      </p:sp>
      <p:sp>
        <p:nvSpPr>
          <p:cNvPr id="4" name="Rectangle 3">
            <a:extLst>
              <a:ext uri="{FF2B5EF4-FFF2-40B4-BE49-F238E27FC236}">
                <a16:creationId xmlns:a16="http://schemas.microsoft.com/office/drawing/2014/main" id="{F3420FBD-AF32-4A53-BB17-11FCD8A20D91}"/>
              </a:ext>
            </a:extLst>
          </p:cNvPr>
          <p:cNvSpPr/>
          <p:nvPr/>
        </p:nvSpPr>
        <p:spPr>
          <a:xfrm>
            <a:off x="408605" y="1085006"/>
            <a:ext cx="4544395" cy="2246769"/>
          </a:xfrm>
          <a:prstGeom prst="rect">
            <a:avLst/>
          </a:prstGeom>
        </p:spPr>
        <p:txBody>
          <a:bodyPr wrap="square">
            <a:spAutoFit/>
          </a:bodyPr>
          <a:lstStyle/>
          <a:p>
            <a:pPr marL="285750" indent="-285750">
              <a:buFont typeface="Arial" panose="020B0604020202020204" pitchFamily="34" charset="0"/>
              <a:buChar char="•"/>
            </a:pPr>
            <a:r>
              <a:rPr lang="en-US" sz="2000" dirty="0">
                <a:latin typeface="Georgia" panose="02040502050405020303" pitchFamily="18" charset="0"/>
              </a:rPr>
              <a:t>It is an essential part of text processing with Deep Learning because Machine Learning algorithms, and almost all Deep Learning architectures, are incapable of processing strings or plain text in their raw form.</a:t>
            </a:r>
          </a:p>
        </p:txBody>
      </p:sp>
      <p:sp>
        <p:nvSpPr>
          <p:cNvPr id="5" name="Rectangle 4">
            <a:extLst>
              <a:ext uri="{FF2B5EF4-FFF2-40B4-BE49-F238E27FC236}">
                <a16:creationId xmlns:a16="http://schemas.microsoft.com/office/drawing/2014/main" id="{0C0C39E3-E18C-477C-B69F-6AFAAD511CA5}"/>
              </a:ext>
            </a:extLst>
          </p:cNvPr>
          <p:cNvSpPr/>
          <p:nvPr/>
        </p:nvSpPr>
        <p:spPr>
          <a:xfrm>
            <a:off x="609600" y="4552950"/>
            <a:ext cx="4800600" cy="369332"/>
          </a:xfrm>
          <a:prstGeom prst="rect">
            <a:avLst/>
          </a:prstGeom>
        </p:spPr>
        <p:txBody>
          <a:bodyPr wrap="square">
            <a:spAutoFit/>
          </a:bodyPr>
          <a:lstStyle/>
          <a:p>
            <a:r>
              <a:rPr lang="en-US" sz="900" dirty="0"/>
              <a:t>Source: </a:t>
            </a:r>
            <a:r>
              <a:rPr lang="en-US" sz="900" dirty="0">
                <a:hlinkClick r:id="rId2"/>
              </a:rPr>
              <a:t>https://www.analyticsvidhya.com/blog/2017/06/word-embeddings-count-word2veec/</a:t>
            </a:r>
            <a:r>
              <a:rPr lang="en-US" sz="900" dirty="0"/>
              <a:t>  </a:t>
            </a:r>
          </a:p>
          <a:p>
            <a:r>
              <a:rPr lang="en-US" sz="900" dirty="0">
                <a:hlinkClick r:id="rId3"/>
              </a:rPr>
              <a:t>https://www.ntt-review.jp/archive/ntttechnical.php?contents=ntr201711fa4.html</a:t>
            </a:r>
            <a:endParaRPr lang="en-US" sz="900" dirty="0"/>
          </a:p>
        </p:txBody>
      </p:sp>
      <p:pic>
        <p:nvPicPr>
          <p:cNvPr id="7" name="Picture 6" descr="A picture containing screenshot&#10;&#10;Description generated with very high confidence">
            <a:extLst>
              <a:ext uri="{FF2B5EF4-FFF2-40B4-BE49-F238E27FC236}">
                <a16:creationId xmlns:a16="http://schemas.microsoft.com/office/drawing/2014/main" id="{F4F380E9-786B-4B58-A152-62DFBC765D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054" y="1200149"/>
            <a:ext cx="3713341" cy="1965887"/>
          </a:xfrm>
          <a:prstGeom prst="rect">
            <a:avLst/>
          </a:prstGeom>
        </p:spPr>
      </p:pic>
      <p:sp>
        <p:nvSpPr>
          <p:cNvPr id="8" name="Rectangle 7">
            <a:extLst>
              <a:ext uri="{FF2B5EF4-FFF2-40B4-BE49-F238E27FC236}">
                <a16:creationId xmlns:a16="http://schemas.microsoft.com/office/drawing/2014/main" id="{DDC39077-8425-4C2D-A64B-F530548B3690}"/>
              </a:ext>
            </a:extLst>
          </p:cNvPr>
          <p:cNvSpPr/>
          <p:nvPr/>
        </p:nvSpPr>
        <p:spPr>
          <a:xfrm>
            <a:off x="6324600" y="3166037"/>
            <a:ext cx="2220480" cy="369332"/>
          </a:xfrm>
          <a:prstGeom prst="rect">
            <a:avLst/>
          </a:prstGeom>
        </p:spPr>
        <p:txBody>
          <a:bodyPr wrap="none">
            <a:spAutoFit/>
          </a:bodyPr>
          <a:lstStyle/>
          <a:p>
            <a:pPr algn="ctr"/>
            <a:r>
              <a:rPr lang="en-US" b="1" i="1" dirty="0">
                <a:solidFill>
                  <a:schemeClr val="accent6">
                    <a:lumMod val="50000"/>
                  </a:schemeClr>
                </a:solidFill>
                <a:latin typeface="Georgia" panose="02040502050405020303" pitchFamily="18" charset="0"/>
              </a:rPr>
              <a:t>TEXT processing</a:t>
            </a:r>
          </a:p>
        </p:txBody>
      </p:sp>
    </p:spTree>
    <p:extLst>
      <p:ext uri="{BB962C8B-B14F-4D97-AF65-F5344CB8AC3E}">
        <p14:creationId xmlns:p14="http://schemas.microsoft.com/office/powerpoint/2010/main" val="3708027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77150-4727-4CE6-A508-66F9C65B8295}"/>
              </a:ext>
            </a:extLst>
          </p:cNvPr>
          <p:cNvSpPr>
            <a:spLocks noGrp="1"/>
          </p:cNvSpPr>
          <p:nvPr>
            <p:ph type="title"/>
          </p:nvPr>
        </p:nvSpPr>
        <p:spPr/>
        <p:txBody>
          <a:bodyPr/>
          <a:lstStyle/>
          <a:p>
            <a:pPr algn="l"/>
            <a:r>
              <a:rPr lang="en-US" dirty="0">
                <a:latin typeface="Georgia" panose="02040502050405020303" pitchFamily="18" charset="0"/>
              </a:rPr>
              <a:t>Types of Word Embeddings</a:t>
            </a:r>
          </a:p>
        </p:txBody>
      </p:sp>
      <p:sp>
        <p:nvSpPr>
          <p:cNvPr id="3" name="Content Placeholder 2">
            <a:extLst>
              <a:ext uri="{FF2B5EF4-FFF2-40B4-BE49-F238E27FC236}">
                <a16:creationId xmlns:a16="http://schemas.microsoft.com/office/drawing/2014/main" id="{E3A74305-B567-41D4-A755-2EAEC29389E1}"/>
              </a:ext>
            </a:extLst>
          </p:cNvPr>
          <p:cNvSpPr>
            <a:spLocks noGrp="1"/>
          </p:cNvSpPr>
          <p:nvPr>
            <p:ph idx="1"/>
          </p:nvPr>
        </p:nvSpPr>
        <p:spPr/>
        <p:txBody>
          <a:bodyPr>
            <a:normAutofit/>
          </a:bodyPr>
          <a:lstStyle/>
          <a:p>
            <a:pPr marL="0" indent="0">
              <a:buNone/>
            </a:pPr>
            <a:r>
              <a:rPr lang="en-US" sz="2100" dirty="0">
                <a:latin typeface="Georgia" panose="02040502050405020303" pitchFamily="18" charset="0"/>
              </a:rPr>
              <a:t>Word embeddings can be broadly classified into two categories</a:t>
            </a:r>
          </a:p>
          <a:p>
            <a:r>
              <a:rPr lang="en-US" sz="1800" dirty="0">
                <a:latin typeface="Georgia" panose="02040502050405020303" pitchFamily="18" charset="0"/>
              </a:rPr>
              <a:t>Frequency based Embedding</a:t>
            </a:r>
          </a:p>
          <a:p>
            <a:pPr lvl="1"/>
            <a:r>
              <a:rPr lang="en-US" sz="1650" dirty="0">
                <a:latin typeface="Georgia" panose="02040502050405020303" pitchFamily="18" charset="0"/>
              </a:rPr>
              <a:t>Count Vector</a:t>
            </a:r>
          </a:p>
          <a:p>
            <a:pPr lvl="1"/>
            <a:r>
              <a:rPr lang="en-US" sz="1650" dirty="0">
                <a:latin typeface="Georgia" panose="02040502050405020303" pitchFamily="18" charset="0"/>
              </a:rPr>
              <a:t>TF-IDF Vector</a:t>
            </a:r>
          </a:p>
          <a:p>
            <a:pPr lvl="1"/>
            <a:r>
              <a:rPr lang="en-US" sz="1650" dirty="0">
                <a:latin typeface="Georgia" panose="02040502050405020303" pitchFamily="18" charset="0"/>
              </a:rPr>
              <a:t>Co-Occurrence Vector</a:t>
            </a:r>
          </a:p>
          <a:p>
            <a:r>
              <a:rPr lang="en-US" sz="1800" dirty="0">
                <a:latin typeface="Georgia" panose="02040502050405020303" pitchFamily="18" charset="0"/>
              </a:rPr>
              <a:t>Prediction based Embedding</a:t>
            </a:r>
          </a:p>
          <a:p>
            <a:pPr lvl="1"/>
            <a:r>
              <a:rPr lang="en-US" sz="1650" dirty="0">
                <a:solidFill>
                  <a:schemeClr val="accent6">
                    <a:lumMod val="75000"/>
                  </a:schemeClr>
                </a:solidFill>
                <a:latin typeface="Georgia" panose="02040502050405020303" pitchFamily="18" charset="0"/>
              </a:rPr>
              <a:t>Word2vec: (</a:t>
            </a:r>
            <a:r>
              <a:rPr lang="en-US" sz="1100" dirty="0">
                <a:solidFill>
                  <a:schemeClr val="accent6">
                    <a:lumMod val="75000"/>
                  </a:schemeClr>
                </a:solidFill>
                <a:latin typeface="Georgia" panose="02040502050405020303" pitchFamily="18" charset="0"/>
                <a:hlinkClick r:id="rId2"/>
              </a:rPr>
              <a:t>https://arxiv.org/pdf/1301.3781.pdf</a:t>
            </a:r>
            <a:r>
              <a:rPr lang="en-US" sz="1650" dirty="0">
                <a:solidFill>
                  <a:schemeClr val="accent6">
                    <a:lumMod val="75000"/>
                  </a:schemeClr>
                </a:solidFill>
                <a:latin typeface="Georgia" panose="02040502050405020303" pitchFamily="18" charset="0"/>
              </a:rPr>
              <a:t>)</a:t>
            </a:r>
          </a:p>
          <a:p>
            <a:pPr lvl="2"/>
            <a:r>
              <a:rPr lang="en-US" sz="1350" dirty="0">
                <a:latin typeface="Georgia" panose="02040502050405020303" pitchFamily="18" charset="0"/>
              </a:rPr>
              <a:t>CBOW (Continuous Bag of words)</a:t>
            </a:r>
          </a:p>
          <a:p>
            <a:pPr lvl="2"/>
            <a:r>
              <a:rPr lang="en-US" sz="1350" dirty="0">
                <a:solidFill>
                  <a:schemeClr val="accent6">
                    <a:lumMod val="75000"/>
                  </a:schemeClr>
                </a:solidFill>
                <a:latin typeface="Georgia" panose="02040502050405020303" pitchFamily="18" charset="0"/>
              </a:rPr>
              <a:t>Skip-Gram Model</a:t>
            </a:r>
          </a:p>
          <a:p>
            <a:pPr lvl="1"/>
            <a:r>
              <a:rPr lang="en-US" sz="1650" dirty="0">
                <a:latin typeface="Georgia" panose="02040502050405020303" pitchFamily="18" charset="0"/>
              </a:rPr>
              <a:t>GloVe: Global Vectors for Word Representation</a:t>
            </a:r>
          </a:p>
        </p:txBody>
      </p:sp>
      <p:sp>
        <p:nvSpPr>
          <p:cNvPr id="4" name="Rectangle 3">
            <a:extLst>
              <a:ext uri="{FF2B5EF4-FFF2-40B4-BE49-F238E27FC236}">
                <a16:creationId xmlns:a16="http://schemas.microsoft.com/office/drawing/2014/main" id="{D8A2F7D2-3472-411C-9528-5580A4A300E1}"/>
              </a:ext>
            </a:extLst>
          </p:cNvPr>
          <p:cNvSpPr/>
          <p:nvPr/>
        </p:nvSpPr>
        <p:spPr>
          <a:xfrm>
            <a:off x="457200" y="4601217"/>
            <a:ext cx="4658868" cy="230832"/>
          </a:xfrm>
          <a:prstGeom prst="rect">
            <a:avLst/>
          </a:prstGeom>
        </p:spPr>
        <p:txBody>
          <a:bodyPr wrap="square">
            <a:spAutoFit/>
          </a:bodyPr>
          <a:lstStyle/>
          <a:p>
            <a:r>
              <a:rPr lang="en-US" sz="900" dirty="0"/>
              <a:t>Source: </a:t>
            </a:r>
            <a:r>
              <a:rPr lang="en-US" sz="900" dirty="0">
                <a:hlinkClick r:id="rId3"/>
              </a:rPr>
              <a:t>https://www.analyticsvidhya.com/blog/2017/06/word-embeddings-count-word2veec/</a:t>
            </a:r>
            <a:r>
              <a:rPr lang="en-US" sz="900" dirty="0"/>
              <a:t> </a:t>
            </a:r>
          </a:p>
        </p:txBody>
      </p:sp>
    </p:spTree>
    <p:extLst>
      <p:ext uri="{BB962C8B-B14F-4D97-AF65-F5344CB8AC3E}">
        <p14:creationId xmlns:p14="http://schemas.microsoft.com/office/powerpoint/2010/main" val="277866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495728-289C-41E9-BD1E-78DC16DD0F62}"/>
              </a:ext>
            </a:extLst>
          </p:cNvPr>
          <p:cNvSpPr>
            <a:spLocks noGrp="1"/>
          </p:cNvSpPr>
          <p:nvPr>
            <p:ph type="title"/>
          </p:nvPr>
        </p:nvSpPr>
        <p:spPr/>
        <p:txBody>
          <a:bodyPr>
            <a:normAutofit/>
          </a:bodyPr>
          <a:lstStyle/>
          <a:p>
            <a:r>
              <a:rPr lang="en-US" dirty="0"/>
              <a:t>Why do we use word embeddings in NLP?</a:t>
            </a:r>
          </a:p>
        </p:txBody>
      </p:sp>
      <p:sp>
        <p:nvSpPr>
          <p:cNvPr id="5" name="Content Placeholder 4">
            <a:extLst>
              <a:ext uri="{FF2B5EF4-FFF2-40B4-BE49-F238E27FC236}">
                <a16:creationId xmlns:a16="http://schemas.microsoft.com/office/drawing/2014/main" id="{6B6FD0F8-2733-4A9D-8AE5-C3F09F079E6A}"/>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Natural language processing (NLP) is a sub-field of machine learning (ML)</a:t>
            </a:r>
          </a:p>
          <a:p>
            <a:r>
              <a:rPr lang="en-US" sz="2000" dirty="0">
                <a:latin typeface="Times New Roman" panose="02020603050405020304" pitchFamily="18" charset="0"/>
                <a:cs typeface="Times New Roman" panose="02020603050405020304" pitchFamily="18" charset="0"/>
              </a:rPr>
              <a:t>often in the form of text, which is itself composed of smaller units like words and characters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Dealing with text data is problematic, since our computers, scripts and machine learning models can’t read and understand text in any human sense</a:t>
            </a:r>
          </a:p>
        </p:txBody>
      </p:sp>
    </p:spTree>
    <p:extLst>
      <p:ext uri="{BB962C8B-B14F-4D97-AF65-F5344CB8AC3E}">
        <p14:creationId xmlns:p14="http://schemas.microsoft.com/office/powerpoint/2010/main" val="570108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2B31CD-3A22-4D21-A5B0-BCB1BF82C5E7}"/>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So, how should textual input be sent to our models? </a:t>
            </a:r>
          </a:p>
          <a:p>
            <a:r>
              <a:rPr lang="en-US" dirty="0">
                <a:latin typeface="Times New Roman" panose="02020603050405020304" pitchFamily="18" charset="0"/>
                <a:cs typeface="Times New Roman" panose="02020603050405020304" pitchFamily="18" charset="0"/>
              </a:rPr>
              <a:t>Computers can handle </a:t>
            </a:r>
            <a:r>
              <a:rPr lang="en-US" dirty="0">
                <a:solidFill>
                  <a:srgbClr val="C00000"/>
                </a:solidFill>
                <a:latin typeface="Times New Roman" panose="02020603050405020304" pitchFamily="18" charset="0"/>
                <a:cs typeface="Times New Roman" panose="02020603050405020304" pitchFamily="18" charset="0"/>
              </a:rPr>
              <a:t>numerical input </a:t>
            </a:r>
            <a:r>
              <a:rPr lang="en-US" dirty="0">
                <a:latin typeface="Times New Roman" panose="02020603050405020304" pitchFamily="18" charset="0"/>
                <a:cs typeface="Times New Roman" panose="02020603050405020304" pitchFamily="18" charset="0"/>
              </a:rPr>
              <a:t>well, so let’s rephrase the question to:</a:t>
            </a:r>
          </a:p>
          <a:p>
            <a:endParaRPr lang="en-US" dirty="0">
              <a:latin typeface="Times New Roman" panose="02020603050405020304" pitchFamily="18" charset="0"/>
              <a:cs typeface="Times New Roman" panose="02020603050405020304" pitchFamily="18" charset="0"/>
            </a:endParaRPr>
          </a:p>
          <a:p>
            <a:r>
              <a:rPr lang="en-US" b="1" i="1" dirty="0">
                <a:latin typeface="Times New Roman" panose="02020603050405020304" pitchFamily="18" charset="0"/>
                <a:cs typeface="Times New Roman" panose="02020603050405020304" pitchFamily="18" charset="0"/>
              </a:rPr>
              <a:t>How can we </a:t>
            </a:r>
            <a:r>
              <a:rPr lang="en-US" b="1" i="1" dirty="0">
                <a:solidFill>
                  <a:srgbClr val="C00000"/>
                </a:solidFill>
                <a:latin typeface="Times New Roman" panose="02020603050405020304" pitchFamily="18" charset="0"/>
                <a:cs typeface="Times New Roman" panose="02020603050405020304" pitchFamily="18" charset="0"/>
              </a:rPr>
              <a:t>bes</a:t>
            </a:r>
            <a:r>
              <a:rPr lang="en-US" b="1" i="1" dirty="0">
                <a:latin typeface="Times New Roman" panose="02020603050405020304" pitchFamily="18" charset="0"/>
                <a:cs typeface="Times New Roman" panose="02020603050405020304" pitchFamily="18" charset="0"/>
              </a:rPr>
              <a:t>t </a:t>
            </a:r>
            <a:r>
              <a:rPr lang="en-US" b="1" i="1" dirty="0">
                <a:solidFill>
                  <a:srgbClr val="C00000"/>
                </a:solidFill>
                <a:latin typeface="Times New Roman" panose="02020603050405020304" pitchFamily="18" charset="0"/>
                <a:cs typeface="Times New Roman" panose="02020603050405020304" pitchFamily="18" charset="0"/>
              </a:rPr>
              <a:t>numerically</a:t>
            </a:r>
            <a:r>
              <a:rPr lang="en-US" b="1" i="1" dirty="0">
                <a:latin typeface="Times New Roman" panose="02020603050405020304" pitchFamily="18" charset="0"/>
                <a:cs typeface="Times New Roman" panose="02020603050405020304" pitchFamily="18" charset="0"/>
              </a:rPr>
              <a:t> represent </a:t>
            </a:r>
            <a:r>
              <a:rPr lang="en-US" b="1" i="1" dirty="0">
                <a:solidFill>
                  <a:srgbClr val="C00000"/>
                </a:solidFill>
                <a:latin typeface="Times New Roman" panose="02020603050405020304" pitchFamily="18" charset="0"/>
                <a:cs typeface="Times New Roman" panose="02020603050405020304" pitchFamily="18" charset="0"/>
              </a:rPr>
              <a:t>textual input</a:t>
            </a:r>
            <a:r>
              <a:rPr lang="en-US" b="1" i="1"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6248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39CB-AA5D-4C7A-948C-76B51640E228}"/>
              </a:ext>
            </a:extLst>
          </p:cNvPr>
          <p:cNvSpPr>
            <a:spLocks noGrp="1"/>
          </p:cNvSpPr>
          <p:nvPr>
            <p:ph type="title"/>
          </p:nvPr>
        </p:nvSpPr>
        <p:spPr/>
        <p:txBody>
          <a:bodyPr/>
          <a:lstStyle/>
          <a:p>
            <a:r>
              <a:rPr lang="en-US" dirty="0"/>
              <a:t>Word Embedding</a:t>
            </a:r>
          </a:p>
        </p:txBody>
      </p:sp>
      <p:sp>
        <p:nvSpPr>
          <p:cNvPr id="3" name="Content Placeholder 2">
            <a:extLst>
              <a:ext uri="{FF2B5EF4-FFF2-40B4-BE49-F238E27FC236}">
                <a16:creationId xmlns:a16="http://schemas.microsoft.com/office/drawing/2014/main" id="{01DFF7CD-57C6-4B1E-AB3A-F35DF2779981}"/>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Why do we need any complex methods to represent words at all?</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What is the simplest way to represent words numerically, and why isn’t this sufficient?</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What exactly do we mean by embeddings “mapping words to a high-dimensional semantic space”?</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How can word embeddings be visualized and intuitively understood?</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0869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4EF141-858F-45C2-9D07-1BC159EE2FF4}"/>
              </a:ext>
            </a:extLst>
          </p:cNvPr>
          <p:cNvSpPr>
            <a:spLocks noGrp="1"/>
          </p:cNvSpPr>
          <p:nvPr>
            <p:ph idx="1"/>
          </p:nvPr>
        </p:nvSpPr>
        <p:spPr>
          <a:xfrm>
            <a:off x="1007193" y="2038799"/>
            <a:ext cx="7371611" cy="1522721"/>
          </a:xfrm>
        </p:spPr>
        <p:txBody>
          <a:bodyPr>
            <a:noAutofit/>
          </a:bodyPr>
          <a:lstStyle/>
          <a:p>
            <a:pPr algn="ctr"/>
            <a:r>
              <a:rPr lang="en-US" sz="3597" dirty="0">
                <a:latin typeface="Georgia" panose="02040502050405020303" pitchFamily="18" charset="0"/>
              </a:rPr>
              <a:t>Let's quickly review what we've covered so far!</a:t>
            </a:r>
          </a:p>
        </p:txBody>
      </p:sp>
      <p:sp>
        <p:nvSpPr>
          <p:cNvPr id="2" name="Slide Number Placeholder 1">
            <a:extLst>
              <a:ext uri="{FF2B5EF4-FFF2-40B4-BE49-F238E27FC236}">
                <a16:creationId xmlns:a16="http://schemas.microsoft.com/office/drawing/2014/main" id="{3B2732DC-2A13-419D-B02D-5057441BF2AD}"/>
              </a:ext>
            </a:extLst>
          </p:cNvPr>
          <p:cNvSpPr>
            <a:spLocks noGrp="1"/>
          </p:cNvSpPr>
          <p:nvPr>
            <p:ph type="sldNum" sz="quarter" idx="12"/>
          </p:nvPr>
        </p:nvSpPr>
        <p:spPr>
          <a:prstGeom prst="rect">
            <a:avLst/>
          </a:prstGeom>
        </p:spPr>
        <p:txBody>
          <a:bodyPr vert="horz" lIns="82848" tIns="41424" rIns="82848" bIns="41424" rtlCol="0" anchor="ctr"/>
          <a:lstStyle>
            <a:defPPr>
              <a:defRPr lang="en-US"/>
            </a:defPPr>
            <a:lvl1pPr marL="0" algn="r" defTabSz="828446" rtl="0" eaLnBrk="1" latinLnBrk="0" hangingPunct="1">
              <a:defRPr sz="815" kern="1200">
                <a:solidFill>
                  <a:schemeClr val="tx1">
                    <a:tint val="75000"/>
                  </a:schemeClr>
                </a:solidFill>
                <a:latin typeface="+mn-lt"/>
                <a:ea typeface="+mn-ea"/>
                <a:cs typeface="+mn-cs"/>
              </a:defRPr>
            </a:lvl1pPr>
            <a:lvl2pPr marL="414223" algn="l" defTabSz="828446" rtl="0" eaLnBrk="1" latinLnBrk="0" hangingPunct="1">
              <a:defRPr sz="1631" kern="1200">
                <a:solidFill>
                  <a:schemeClr val="tx1"/>
                </a:solidFill>
                <a:latin typeface="+mn-lt"/>
                <a:ea typeface="+mn-ea"/>
                <a:cs typeface="+mn-cs"/>
              </a:defRPr>
            </a:lvl2pPr>
            <a:lvl3pPr marL="828446" algn="l" defTabSz="828446" rtl="0" eaLnBrk="1" latinLnBrk="0" hangingPunct="1">
              <a:defRPr sz="1631" kern="1200">
                <a:solidFill>
                  <a:schemeClr val="tx1"/>
                </a:solidFill>
                <a:latin typeface="+mn-lt"/>
                <a:ea typeface="+mn-ea"/>
                <a:cs typeface="+mn-cs"/>
              </a:defRPr>
            </a:lvl3pPr>
            <a:lvl4pPr marL="1242670" algn="l" defTabSz="828446" rtl="0" eaLnBrk="1" latinLnBrk="0" hangingPunct="1">
              <a:defRPr sz="1631" kern="1200">
                <a:solidFill>
                  <a:schemeClr val="tx1"/>
                </a:solidFill>
                <a:latin typeface="+mn-lt"/>
                <a:ea typeface="+mn-ea"/>
                <a:cs typeface="+mn-cs"/>
              </a:defRPr>
            </a:lvl4pPr>
            <a:lvl5pPr marL="1656893" algn="l" defTabSz="828446" rtl="0" eaLnBrk="1" latinLnBrk="0" hangingPunct="1">
              <a:defRPr sz="1631" kern="1200">
                <a:solidFill>
                  <a:schemeClr val="tx1"/>
                </a:solidFill>
                <a:latin typeface="+mn-lt"/>
                <a:ea typeface="+mn-ea"/>
                <a:cs typeface="+mn-cs"/>
              </a:defRPr>
            </a:lvl5pPr>
            <a:lvl6pPr marL="2071116" algn="l" defTabSz="828446" rtl="0" eaLnBrk="1" latinLnBrk="0" hangingPunct="1">
              <a:defRPr sz="1631" kern="1200">
                <a:solidFill>
                  <a:schemeClr val="tx1"/>
                </a:solidFill>
                <a:latin typeface="+mn-lt"/>
                <a:ea typeface="+mn-ea"/>
                <a:cs typeface="+mn-cs"/>
              </a:defRPr>
            </a:lvl6pPr>
            <a:lvl7pPr marL="2485339" algn="l" defTabSz="828446" rtl="0" eaLnBrk="1" latinLnBrk="0" hangingPunct="1">
              <a:defRPr sz="1631" kern="1200">
                <a:solidFill>
                  <a:schemeClr val="tx1"/>
                </a:solidFill>
                <a:latin typeface="+mn-lt"/>
                <a:ea typeface="+mn-ea"/>
                <a:cs typeface="+mn-cs"/>
              </a:defRPr>
            </a:lvl7pPr>
            <a:lvl8pPr marL="2899562" algn="l" defTabSz="828446" rtl="0" eaLnBrk="1" latinLnBrk="0" hangingPunct="1">
              <a:defRPr sz="1631" kern="1200">
                <a:solidFill>
                  <a:schemeClr val="tx1"/>
                </a:solidFill>
                <a:latin typeface="+mn-lt"/>
                <a:ea typeface="+mn-ea"/>
                <a:cs typeface="+mn-cs"/>
              </a:defRPr>
            </a:lvl8pPr>
            <a:lvl9pPr marL="3313786" algn="l" defTabSz="828446" rtl="0" eaLnBrk="1" latinLnBrk="0" hangingPunct="1">
              <a:defRPr sz="1631" kern="1200">
                <a:solidFill>
                  <a:schemeClr val="tx1"/>
                </a:solidFill>
                <a:latin typeface="+mn-lt"/>
                <a:ea typeface="+mn-ea"/>
                <a:cs typeface="+mn-cs"/>
              </a:defRPr>
            </a:lvl9pPr>
          </a:lstStyle>
          <a:p>
            <a:pPr marL="86872" defTabSz="913610">
              <a:lnSpc>
                <a:spcPts val="1006"/>
              </a:lnSpc>
              <a:defRPr/>
            </a:pPr>
            <a:fld id="{81D60167-4931-47E6-BA6A-407CBD079E47}" type="slidenum">
              <a:rPr lang="en-US" spc="-5"/>
              <a:pPr marL="86872" defTabSz="913610">
                <a:lnSpc>
                  <a:spcPts val="1006"/>
                </a:lnSpc>
                <a:defRPr/>
              </a:pPr>
              <a:t>4</a:t>
            </a:fld>
            <a:endParaRPr lang="en-US" sz="900">
              <a:solidFill>
                <a:prstClr val="black">
                  <a:tint val="75000"/>
                </a:prstClr>
              </a:solidFill>
              <a:latin typeface="Calibri"/>
            </a:endParaRPr>
          </a:p>
        </p:txBody>
      </p:sp>
    </p:spTree>
    <p:extLst>
      <p:ext uri="{BB962C8B-B14F-4D97-AF65-F5344CB8AC3E}">
        <p14:creationId xmlns:p14="http://schemas.microsoft.com/office/powerpoint/2010/main" val="3810716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27653-5ACC-4AAE-B94D-8B1E4E0647D3}"/>
              </a:ext>
            </a:extLst>
          </p:cNvPr>
          <p:cNvSpPr>
            <a:spLocks noGrp="1"/>
          </p:cNvSpPr>
          <p:nvPr>
            <p:ph type="title"/>
          </p:nvPr>
        </p:nvSpPr>
        <p:spPr>
          <a:xfrm>
            <a:off x="457201" y="204787"/>
            <a:ext cx="5410199" cy="871538"/>
          </a:xfrm>
          <a:prstGeom prst="rect">
            <a:avLst/>
          </a:prstGeom>
        </p:spPr>
        <p:txBody>
          <a:bodyPr anchor="b">
            <a:normAutofit/>
          </a:bodyPr>
          <a:lstStyle/>
          <a:p>
            <a:r>
              <a:rPr lang="en-US" sz="2400" b="0" dirty="0">
                <a:solidFill>
                  <a:schemeClr val="tx1"/>
                </a:solidFill>
              </a:rPr>
              <a:t>A world without word embeddings</a:t>
            </a:r>
          </a:p>
        </p:txBody>
      </p:sp>
      <p:pic>
        <p:nvPicPr>
          <p:cNvPr id="5" name="Picture 4" descr="A screenshot of a cell phone&#10;&#10;Description automatically generated">
            <a:extLst>
              <a:ext uri="{FF2B5EF4-FFF2-40B4-BE49-F238E27FC236}">
                <a16:creationId xmlns:a16="http://schemas.microsoft.com/office/drawing/2014/main" id="{CC5F8258-C5C1-4C6C-8C18-13416A63A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98875"/>
            <a:ext cx="2666823" cy="4389835"/>
          </a:xfrm>
          <a:prstGeom prst="rect">
            <a:avLst/>
          </a:prstGeom>
          <a:noFill/>
        </p:spPr>
      </p:pic>
      <p:sp>
        <p:nvSpPr>
          <p:cNvPr id="3" name="Content Placeholder 2">
            <a:extLst>
              <a:ext uri="{FF2B5EF4-FFF2-40B4-BE49-F238E27FC236}">
                <a16:creationId xmlns:a16="http://schemas.microsoft.com/office/drawing/2014/main" id="{F95EB5B9-2619-4001-8CDF-25FDAA08F24A}"/>
              </a:ext>
            </a:extLst>
          </p:cNvPr>
          <p:cNvSpPr>
            <a:spLocks noGrp="1"/>
          </p:cNvSpPr>
          <p:nvPr>
            <p:ph type="body" sz="half" idx="2"/>
          </p:nvPr>
        </p:nvSpPr>
        <p:spPr>
          <a:xfrm>
            <a:off x="457201" y="1076326"/>
            <a:ext cx="3962399" cy="3518297"/>
          </a:xfrm>
          <a:prstGeom prst="rect">
            <a:avLst/>
          </a:prstGeom>
        </p:spPr>
        <p:txBody>
          <a:bodyPr>
            <a:normAutofit/>
          </a:bodyPr>
          <a:lstStyle/>
          <a:p>
            <a:pPr marL="342900" indent="-3429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Given this vocabulary of 10,000 words, what’s the </a:t>
            </a:r>
            <a:r>
              <a:rPr lang="en-US" sz="2000" dirty="0">
                <a:solidFill>
                  <a:srgbClr val="C00000"/>
                </a:solidFill>
                <a:latin typeface="Times New Roman" panose="02020603050405020304" pitchFamily="18" charset="0"/>
                <a:cs typeface="Times New Roman" panose="02020603050405020304" pitchFamily="18" charset="0"/>
              </a:rPr>
              <a:t>simplest way to represent each word </a:t>
            </a:r>
            <a:r>
              <a:rPr lang="en-US" sz="2000" dirty="0">
                <a:solidFill>
                  <a:schemeClr val="tx1"/>
                </a:solidFill>
                <a:latin typeface="Times New Roman" panose="02020603050405020304" pitchFamily="18" charset="0"/>
                <a:cs typeface="Times New Roman" panose="02020603050405020304" pitchFamily="18" charset="0"/>
              </a:rPr>
              <a:t>numerically?</a:t>
            </a:r>
          </a:p>
          <a:p>
            <a:pPr marL="342900" indent="-342900">
              <a:buFont typeface="Arial" panose="020B0604020202020204" pitchFamily="34" charset="0"/>
              <a:buChar char="•"/>
            </a:pPr>
            <a:endParaRPr lang="en-US" sz="20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303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ell phone&#10;&#10;Description automatically generated">
            <a:extLst>
              <a:ext uri="{FF2B5EF4-FFF2-40B4-BE49-F238E27FC236}">
                <a16:creationId xmlns:a16="http://schemas.microsoft.com/office/drawing/2014/main" id="{DD4AD41E-4A70-4985-A826-30C85A05D2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5124" y="204788"/>
            <a:ext cx="2671601" cy="4389437"/>
          </a:xfrm>
        </p:spPr>
      </p:pic>
      <p:sp>
        <p:nvSpPr>
          <p:cNvPr id="9" name="Text Placeholder 8">
            <a:extLst>
              <a:ext uri="{FF2B5EF4-FFF2-40B4-BE49-F238E27FC236}">
                <a16:creationId xmlns:a16="http://schemas.microsoft.com/office/drawing/2014/main" id="{458B0872-2E26-497A-AE8F-A8CD6F456C26}"/>
              </a:ext>
            </a:extLst>
          </p:cNvPr>
          <p:cNvSpPr>
            <a:spLocks noGrp="1"/>
          </p:cNvSpPr>
          <p:nvPr>
            <p:ph type="body" sz="half" idx="2"/>
          </p:nvPr>
        </p:nvSpPr>
        <p:spPr>
          <a:xfrm>
            <a:off x="457201" y="285750"/>
            <a:ext cx="3891676" cy="4495800"/>
          </a:xfrm>
        </p:spPr>
        <p:txBody>
          <a:bodyPr>
            <a:no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Well, you could simply assign an integer index to each word:</a:t>
            </a:r>
          </a:p>
          <a:p>
            <a:pPr marL="171450" indent="-1714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Given this word-to-integer mapping, we could then represent a word as a vector of numbers as follows:</a:t>
            </a:r>
          </a:p>
          <a:p>
            <a:pPr marL="171450" indent="-171450">
              <a:buFont typeface="Arial" panose="020B0604020202020204" pitchFamily="34" charset="0"/>
              <a:buChar char="•"/>
            </a:pPr>
            <a:r>
              <a:rPr lang="en-US" sz="2000" dirty="0">
                <a:solidFill>
                  <a:srgbClr val="C00000"/>
                </a:solidFill>
                <a:latin typeface="Times New Roman" panose="02020603050405020304" pitchFamily="18" charset="0"/>
                <a:cs typeface="Times New Roman" panose="02020603050405020304" pitchFamily="18" charset="0"/>
              </a:rPr>
              <a:t>Each word will be represented as an </a:t>
            </a:r>
            <a:r>
              <a:rPr lang="en-US" sz="2000" i="1" dirty="0">
                <a:solidFill>
                  <a:srgbClr val="C00000"/>
                </a:solidFill>
                <a:latin typeface="Times New Roman" panose="02020603050405020304" pitchFamily="18" charset="0"/>
                <a:cs typeface="Times New Roman" panose="02020603050405020304" pitchFamily="18" charset="0"/>
              </a:rPr>
              <a:t>n</a:t>
            </a:r>
            <a:r>
              <a:rPr lang="en-US" sz="2000" dirty="0">
                <a:solidFill>
                  <a:srgbClr val="C00000"/>
                </a:solidFill>
                <a:latin typeface="Times New Roman" panose="02020603050405020304" pitchFamily="18" charset="0"/>
                <a:cs typeface="Times New Roman" panose="02020603050405020304" pitchFamily="18" charset="0"/>
              </a:rPr>
              <a:t>-dimensional vector</a:t>
            </a:r>
            <a:r>
              <a:rPr lang="en-US" sz="2000" dirty="0">
                <a:latin typeface="Times New Roman" panose="02020603050405020304" pitchFamily="18" charset="0"/>
                <a:cs typeface="Times New Roman" panose="02020603050405020304" pitchFamily="18" charset="0"/>
              </a:rPr>
              <a:t>, where </a:t>
            </a:r>
            <a:r>
              <a:rPr lang="en-US" sz="2000" i="1" dirty="0">
                <a:latin typeface="Times New Roman" panose="02020603050405020304" pitchFamily="18" charset="0"/>
                <a:cs typeface="Times New Roman" panose="02020603050405020304" pitchFamily="18" charset="0"/>
              </a:rPr>
              <a:t>n</a:t>
            </a:r>
            <a:r>
              <a:rPr lang="en-US" sz="2000" dirty="0">
                <a:latin typeface="Times New Roman" panose="02020603050405020304" pitchFamily="18" charset="0"/>
                <a:cs typeface="Times New Roman" panose="02020603050405020304" pitchFamily="18" charset="0"/>
              </a:rPr>
              <a:t> is the vocabulary size</a:t>
            </a:r>
          </a:p>
          <a:p>
            <a:pPr marL="171450" indent="-1714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word’s vector representation will be mostly “0”, except there will be a single “1” entry in the position corresponding to the word’s index in the vocabulary.</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412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8EB99F-97C9-462E-820B-0DFBBD02CBD5}"/>
              </a:ext>
            </a:extLst>
          </p:cNvPr>
          <p:cNvSpPr>
            <a:spLocks noGrp="1"/>
          </p:cNvSpPr>
          <p:nvPr>
            <p:ph type="title"/>
          </p:nvPr>
        </p:nvSpPr>
        <p:spPr/>
        <p:txBody>
          <a:bodyPr/>
          <a:lstStyle/>
          <a:p>
            <a:r>
              <a:rPr lang="en-US" dirty="0"/>
              <a:t>One-Hot encoding</a:t>
            </a:r>
          </a:p>
        </p:txBody>
      </p:sp>
      <p:sp>
        <p:nvSpPr>
          <p:cNvPr id="6" name="Content Placeholder 5">
            <a:extLst>
              <a:ext uri="{FF2B5EF4-FFF2-40B4-BE49-F238E27FC236}">
                <a16:creationId xmlns:a16="http://schemas.microsoft.com/office/drawing/2014/main" id="{C4E60622-3DEA-486D-95D2-CACEFFFD5A13}"/>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The vector representation for our first vocabulary word “aardvark” will be [1, 0, 0, 0, …, 0], which is a “1” in the first position followed by 9,999 zeroes.</a:t>
            </a:r>
          </a:p>
          <a:p>
            <a:r>
              <a:rPr lang="en-US" sz="2000" dirty="0">
                <a:latin typeface="Times New Roman" panose="02020603050405020304" pitchFamily="18" charset="0"/>
                <a:cs typeface="Times New Roman" panose="02020603050405020304" pitchFamily="18" charset="0"/>
              </a:rPr>
              <a:t>This process is called </a:t>
            </a:r>
            <a:r>
              <a:rPr lang="en-US" sz="2000" b="1" dirty="0">
                <a:latin typeface="Times New Roman" panose="02020603050405020304" pitchFamily="18" charset="0"/>
                <a:cs typeface="Times New Roman" panose="02020603050405020304" pitchFamily="18" charset="0"/>
              </a:rPr>
              <a:t>one-hot vector encoding</a:t>
            </a:r>
            <a:r>
              <a:rPr 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567507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2AECF-61DA-41AD-915F-0A4099FEF5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99D29E-2EF7-4F43-B433-56FFB7571290}"/>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Now, say our NLP project is </a:t>
            </a:r>
            <a:r>
              <a:rPr lang="en-US" sz="2000" dirty="0">
                <a:solidFill>
                  <a:srgbClr val="C00000"/>
                </a:solidFill>
                <a:latin typeface="Times New Roman" panose="02020603050405020304" pitchFamily="18" charset="0"/>
                <a:cs typeface="Times New Roman" panose="02020603050405020304" pitchFamily="18" charset="0"/>
              </a:rPr>
              <a:t>building a translation model </a:t>
            </a:r>
            <a:r>
              <a:rPr lang="en-US" sz="2000" dirty="0">
                <a:latin typeface="Times New Roman" panose="02020603050405020304" pitchFamily="18" charset="0"/>
                <a:cs typeface="Times New Roman" panose="02020603050405020304" pitchFamily="18" charset="0"/>
              </a:rPr>
              <a:t>and we want to translate the English input sentence “</a:t>
            </a:r>
            <a:r>
              <a:rPr lang="en-US" sz="2000" dirty="0">
                <a:solidFill>
                  <a:srgbClr val="C00000"/>
                </a:solidFill>
                <a:latin typeface="Times New Roman" panose="02020603050405020304" pitchFamily="18" charset="0"/>
                <a:cs typeface="Times New Roman" panose="02020603050405020304" pitchFamily="18" charset="0"/>
              </a:rPr>
              <a:t>the cat is black</a:t>
            </a:r>
            <a:r>
              <a:rPr lang="en-US" sz="2000" dirty="0">
                <a:latin typeface="Times New Roman" panose="02020603050405020304" pitchFamily="18" charset="0"/>
                <a:cs typeface="Times New Roman" panose="02020603050405020304" pitchFamily="18" charset="0"/>
              </a:rPr>
              <a:t>” into another language.</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first need to represent each word with a one-hot encoding</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would first look up the index of the first word, “the”, and find that its index in our 10,000-long vocabulary list is 8676.</a:t>
            </a:r>
          </a:p>
        </p:txBody>
      </p:sp>
    </p:spTree>
    <p:extLst>
      <p:ext uri="{BB962C8B-B14F-4D97-AF65-F5344CB8AC3E}">
        <p14:creationId xmlns:p14="http://schemas.microsoft.com/office/powerpoint/2010/main" val="780741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32FD146F-5E67-4639-9F25-51EB303D21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0" y="879472"/>
            <a:ext cx="4806950" cy="3384555"/>
          </a:xfrm>
        </p:spPr>
      </p:pic>
      <p:sp>
        <p:nvSpPr>
          <p:cNvPr id="11" name="Text Placeholder 10">
            <a:extLst>
              <a:ext uri="{FF2B5EF4-FFF2-40B4-BE49-F238E27FC236}">
                <a16:creationId xmlns:a16="http://schemas.microsoft.com/office/drawing/2014/main" id="{CB65C9BC-775D-4365-A56B-F1C6048D963B}"/>
              </a:ext>
            </a:extLst>
          </p:cNvPr>
          <p:cNvSpPr>
            <a:spLocks noGrp="1"/>
          </p:cNvSpPr>
          <p:nvPr>
            <p:ph type="body" sz="half" idx="2"/>
          </p:nvPr>
        </p:nvSpPr>
        <p:spPr>
          <a:xfrm>
            <a:off x="381000" y="361950"/>
            <a:ext cx="3352799" cy="4724400"/>
          </a:xfrm>
        </p:spPr>
        <p:txBody>
          <a:bodyPr>
            <a:no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could then represent the word “the” using a length 10,000 vector, where every entry is a 0 aside from the entry at position 8676, which is a 1.</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do this index look-up for every word in the input sentence, and create a vector to represent each input word.</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These one-hot vectors are a quick and easy way to represent words as vectors of real-valued numbers.</a:t>
            </a:r>
          </a:p>
        </p:txBody>
      </p:sp>
    </p:spTree>
    <p:extLst>
      <p:ext uri="{BB962C8B-B14F-4D97-AF65-F5344CB8AC3E}">
        <p14:creationId xmlns:p14="http://schemas.microsoft.com/office/powerpoint/2010/main" val="2187222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909F9-FBEA-4B82-B46C-62DE56505992}"/>
              </a:ext>
            </a:extLst>
          </p:cNvPr>
          <p:cNvSpPr>
            <a:spLocks noGrp="1"/>
          </p:cNvSpPr>
          <p:nvPr>
            <p:ph type="title"/>
          </p:nvPr>
        </p:nvSpPr>
        <p:spPr/>
        <p:txBody>
          <a:bodyPr>
            <a:normAutofit fontScale="90000"/>
          </a:bodyPr>
          <a:lstStyle/>
          <a:p>
            <a:r>
              <a:rPr lang="en-US" dirty="0"/>
              <a:t>The problems with sparse one-hot encodings</a:t>
            </a:r>
          </a:p>
        </p:txBody>
      </p:sp>
      <p:sp>
        <p:nvSpPr>
          <p:cNvPr id="6" name="Content Placeholder 5">
            <a:extLst>
              <a:ext uri="{FF2B5EF4-FFF2-40B4-BE49-F238E27FC236}">
                <a16:creationId xmlns:a16="http://schemas.microsoft.com/office/drawing/2014/main" id="{29416E21-DEE5-4837-A2C1-1ED1BC4DFD61}"/>
              </a:ext>
            </a:extLst>
          </p:cNvPr>
          <p:cNvSpPr>
            <a:spLocks noGrp="1"/>
          </p:cNvSpPr>
          <p:nvPr>
            <p:ph idx="1"/>
          </p:nvPr>
        </p:nvSpPr>
        <p:spPr/>
        <p:txBody>
          <a:bodyPr/>
          <a:lstStyle/>
          <a:p>
            <a:pPr marL="12700" marR="5080">
              <a:lnSpc>
                <a:spcPct val="100600"/>
              </a:lnSpc>
              <a:spcBef>
                <a:spcPts val="110"/>
              </a:spcBef>
            </a:pPr>
            <a:r>
              <a:rPr lang="en-US" spc="20" dirty="0">
                <a:solidFill>
                  <a:srgbClr val="333333"/>
                </a:solidFill>
                <a:latin typeface="Times New Roman" panose="02020603050405020304" pitchFamily="18" charset="0"/>
                <a:cs typeface="Times New Roman" panose="02020603050405020304" pitchFamily="18" charset="0"/>
              </a:rPr>
              <a:t>One-hot </a:t>
            </a:r>
            <a:r>
              <a:rPr lang="en-US" spc="10" dirty="0">
                <a:solidFill>
                  <a:srgbClr val="333333"/>
                </a:solidFill>
                <a:latin typeface="Times New Roman" panose="02020603050405020304" pitchFamily="18" charset="0"/>
                <a:cs typeface="Times New Roman" panose="02020603050405020304" pitchFamily="18" charset="0"/>
              </a:rPr>
              <a:t>vectors </a:t>
            </a:r>
            <a:r>
              <a:rPr lang="en-US" spc="15" dirty="0">
                <a:solidFill>
                  <a:srgbClr val="333333"/>
                </a:solidFill>
                <a:latin typeface="Times New Roman" panose="02020603050405020304" pitchFamily="18" charset="0"/>
                <a:cs typeface="Times New Roman" panose="02020603050405020304" pitchFamily="18" charset="0"/>
              </a:rPr>
              <a:t>are </a:t>
            </a:r>
            <a:r>
              <a:rPr lang="en-US" spc="10" dirty="0">
                <a:solidFill>
                  <a:srgbClr val="333333"/>
                </a:solidFill>
                <a:latin typeface="Times New Roman" panose="02020603050405020304" pitchFamily="18" charset="0"/>
                <a:cs typeface="Times New Roman" panose="02020603050405020304" pitchFamily="18" charset="0"/>
              </a:rPr>
              <a:t>high-dimensional </a:t>
            </a:r>
            <a:r>
              <a:rPr lang="en-US" spc="15" dirty="0">
                <a:solidFill>
                  <a:srgbClr val="333333"/>
                </a:solidFill>
                <a:latin typeface="Times New Roman" panose="02020603050405020304" pitchFamily="18" charset="0"/>
                <a:cs typeface="Times New Roman" panose="02020603050405020304" pitchFamily="18" charset="0"/>
              </a:rPr>
              <a:t>and sparse  </a:t>
            </a:r>
          </a:p>
          <a:p>
            <a:pPr marL="12700" marR="5080">
              <a:lnSpc>
                <a:spcPct val="100600"/>
              </a:lnSpc>
              <a:spcBef>
                <a:spcPts val="110"/>
              </a:spcBef>
            </a:pPr>
            <a:r>
              <a:rPr lang="en-US" spc="20" dirty="0">
                <a:solidFill>
                  <a:srgbClr val="333333"/>
                </a:solidFill>
                <a:latin typeface="Times New Roman" panose="02020603050405020304" pitchFamily="18" charset="0"/>
                <a:cs typeface="Times New Roman" panose="02020603050405020304" pitchFamily="18" charset="0"/>
              </a:rPr>
              <a:t>Feature </a:t>
            </a:r>
            <a:r>
              <a:rPr lang="en-US" spc="10" dirty="0">
                <a:solidFill>
                  <a:srgbClr val="333333"/>
                </a:solidFill>
                <a:latin typeface="Times New Roman" panose="02020603050405020304" pitchFamily="18" charset="0"/>
                <a:cs typeface="Times New Roman" panose="02020603050405020304" pitchFamily="18" charset="0"/>
              </a:rPr>
              <a:t>vector grows with the vocabulary size  </a:t>
            </a:r>
          </a:p>
          <a:p>
            <a:pPr marL="12700" marR="5080">
              <a:lnSpc>
                <a:spcPct val="100600"/>
              </a:lnSpc>
              <a:spcBef>
                <a:spcPts val="110"/>
              </a:spcBef>
            </a:pPr>
            <a:r>
              <a:rPr lang="en-US" spc="20" dirty="0">
                <a:solidFill>
                  <a:srgbClr val="333333"/>
                </a:solidFill>
                <a:latin typeface="Times New Roman" panose="02020603050405020304" pitchFamily="18" charset="0"/>
                <a:cs typeface="Times New Roman" panose="02020603050405020304" pitchFamily="18" charset="0"/>
              </a:rPr>
              <a:t>Semantic </a:t>
            </a:r>
            <a:r>
              <a:rPr lang="en-US" spc="15" dirty="0">
                <a:solidFill>
                  <a:srgbClr val="333333"/>
                </a:solidFill>
                <a:latin typeface="Times New Roman" panose="02020603050405020304" pitchFamily="18" charset="0"/>
                <a:cs typeface="Times New Roman" panose="02020603050405020304" pitchFamily="18" charset="0"/>
              </a:rPr>
              <a:t>and </a:t>
            </a:r>
            <a:r>
              <a:rPr lang="en-US" spc="10" dirty="0">
                <a:solidFill>
                  <a:srgbClr val="333333"/>
                </a:solidFill>
                <a:latin typeface="Times New Roman" panose="02020603050405020304" pitchFamily="18" charset="0"/>
                <a:cs typeface="Times New Roman" panose="02020603050405020304" pitchFamily="18" charset="0"/>
              </a:rPr>
              <a:t>syntactic information </a:t>
            </a:r>
            <a:r>
              <a:rPr lang="en-US" spc="15" dirty="0">
                <a:solidFill>
                  <a:srgbClr val="333333"/>
                </a:solidFill>
                <a:latin typeface="Times New Roman" panose="02020603050405020304" pitchFamily="18" charset="0"/>
                <a:cs typeface="Times New Roman" panose="02020603050405020304" pitchFamily="18" charset="0"/>
              </a:rPr>
              <a:t>are</a:t>
            </a:r>
            <a:r>
              <a:rPr lang="en-US" spc="-30" dirty="0">
                <a:solidFill>
                  <a:srgbClr val="333333"/>
                </a:solidFill>
                <a:latin typeface="Times New Roman" panose="02020603050405020304" pitchFamily="18" charset="0"/>
                <a:cs typeface="Times New Roman" panose="02020603050405020304" pitchFamily="18" charset="0"/>
              </a:rPr>
              <a:t> </a:t>
            </a:r>
            <a:r>
              <a:rPr lang="en-US" spc="10" dirty="0">
                <a:solidFill>
                  <a:srgbClr val="333333"/>
                </a:solidFill>
                <a:latin typeface="Times New Roman" panose="02020603050405020304" pitchFamily="18" charset="0"/>
                <a:cs typeface="Times New Roman" panose="02020603050405020304" pitchFamily="18" charset="0"/>
              </a:rPr>
              <a:t>lost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computational issue.</a:t>
            </a:r>
          </a:p>
        </p:txBody>
      </p:sp>
    </p:spTree>
    <p:extLst>
      <p:ext uri="{BB962C8B-B14F-4D97-AF65-F5344CB8AC3E}">
        <p14:creationId xmlns:p14="http://schemas.microsoft.com/office/powerpoint/2010/main" val="825812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74BFA-CEEB-420B-99AC-AF8398C6E290}"/>
              </a:ext>
            </a:extLst>
          </p:cNvPr>
          <p:cNvSpPr>
            <a:spLocks noGrp="1"/>
          </p:cNvSpPr>
          <p:nvPr>
            <p:ph type="title"/>
          </p:nvPr>
        </p:nvSpPr>
        <p:spPr/>
        <p:txBody>
          <a:bodyPr/>
          <a:lstStyle/>
          <a:p>
            <a:r>
              <a:rPr lang="en-US" dirty="0"/>
              <a:t>Idea behind Word Embedding</a:t>
            </a:r>
          </a:p>
        </p:txBody>
      </p:sp>
      <p:sp>
        <p:nvSpPr>
          <p:cNvPr id="3" name="Content Placeholder 2">
            <a:extLst>
              <a:ext uri="{FF2B5EF4-FFF2-40B4-BE49-F238E27FC236}">
                <a16:creationId xmlns:a16="http://schemas.microsoft.com/office/drawing/2014/main" id="{5D64BBDE-C87A-4ECF-B1F2-ADC83A0331A3}"/>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core idea is that words that are used in similar contexts will be given similar representations. </a:t>
            </a:r>
          </a:p>
          <a:p>
            <a:r>
              <a:rPr lang="en-US" dirty="0">
                <a:latin typeface="Times New Roman" panose="02020603050405020304" pitchFamily="18" charset="0"/>
                <a:cs typeface="Times New Roman" panose="02020603050405020304" pitchFamily="18" charset="0"/>
              </a:rPr>
              <a:t>That is, words that are used in similar ways will be placed close together within the high-dimensional semantic space–these points will cluster together, and their distance to each other will be low.</a:t>
            </a:r>
          </a:p>
        </p:txBody>
      </p:sp>
    </p:spTree>
    <p:extLst>
      <p:ext uri="{BB962C8B-B14F-4D97-AF65-F5344CB8AC3E}">
        <p14:creationId xmlns:p14="http://schemas.microsoft.com/office/powerpoint/2010/main" val="2421348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87F7-FF73-47A1-83E7-28BF0F615597}"/>
              </a:ext>
            </a:extLst>
          </p:cNvPr>
          <p:cNvSpPr>
            <a:spLocks noGrp="1"/>
          </p:cNvSpPr>
          <p:nvPr>
            <p:ph type="title"/>
          </p:nvPr>
        </p:nvSpPr>
        <p:spPr/>
        <p:txBody>
          <a:bodyPr>
            <a:normAutofit/>
          </a:bodyPr>
          <a:lstStyle/>
          <a:p>
            <a:r>
              <a:rPr lang="en-US" dirty="0"/>
              <a:t>Example on one hot encoding</a:t>
            </a:r>
          </a:p>
        </p:txBody>
      </p:sp>
      <p:pic>
        <p:nvPicPr>
          <p:cNvPr id="5" name="Content Placeholder 4" descr="A picture containing clock&#10;&#10;Description automatically generated">
            <a:extLst>
              <a:ext uri="{FF2B5EF4-FFF2-40B4-BE49-F238E27FC236}">
                <a16:creationId xmlns:a16="http://schemas.microsoft.com/office/drawing/2014/main" id="{EA257361-D070-4608-AFFD-283DDE92B4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351377"/>
            <a:ext cx="8229600" cy="3201573"/>
          </a:xfrm>
        </p:spPr>
      </p:pic>
    </p:spTree>
    <p:extLst>
      <p:ext uri="{BB962C8B-B14F-4D97-AF65-F5344CB8AC3E}">
        <p14:creationId xmlns:p14="http://schemas.microsoft.com/office/powerpoint/2010/main" val="3814308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4E0EF-DB15-4566-841D-D2470AD72F63}"/>
              </a:ext>
            </a:extLst>
          </p:cNvPr>
          <p:cNvSpPr>
            <a:spLocks noGrp="1"/>
          </p:cNvSpPr>
          <p:nvPr>
            <p:ph type="title"/>
          </p:nvPr>
        </p:nvSpPr>
        <p:spPr/>
        <p:txBody>
          <a:bodyPr/>
          <a:lstStyle/>
          <a:p>
            <a:r>
              <a:rPr lang="en-US" dirty="0"/>
              <a:t>Equivalent Word embedding</a:t>
            </a:r>
          </a:p>
        </p:txBody>
      </p:sp>
      <p:pic>
        <p:nvPicPr>
          <p:cNvPr id="5" name="Content Placeholder 4" descr="A screenshot of a cell phone&#10;&#10;Description automatically generated">
            <a:extLst>
              <a:ext uri="{FF2B5EF4-FFF2-40B4-BE49-F238E27FC236}">
                <a16:creationId xmlns:a16="http://schemas.microsoft.com/office/drawing/2014/main" id="{4E4C9281-641B-4704-B40A-19F92FBC2D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9425" y="1200150"/>
            <a:ext cx="6365149" cy="3394075"/>
          </a:xfrm>
        </p:spPr>
      </p:pic>
    </p:spTree>
    <p:extLst>
      <p:ext uri="{BB962C8B-B14F-4D97-AF65-F5344CB8AC3E}">
        <p14:creationId xmlns:p14="http://schemas.microsoft.com/office/powerpoint/2010/main" val="477413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77150-4727-4CE6-A508-66F9C65B8295}"/>
              </a:ext>
            </a:extLst>
          </p:cNvPr>
          <p:cNvSpPr>
            <a:spLocks noGrp="1"/>
          </p:cNvSpPr>
          <p:nvPr>
            <p:ph type="title"/>
          </p:nvPr>
        </p:nvSpPr>
        <p:spPr/>
        <p:txBody>
          <a:bodyPr/>
          <a:lstStyle/>
          <a:p>
            <a:pPr algn="l"/>
            <a:r>
              <a:rPr lang="en-US" dirty="0">
                <a:latin typeface="Georgia" panose="02040502050405020303" pitchFamily="18" charset="0"/>
              </a:rPr>
              <a:t>Types of Word Embeddings</a:t>
            </a:r>
          </a:p>
        </p:txBody>
      </p:sp>
      <p:sp>
        <p:nvSpPr>
          <p:cNvPr id="3" name="Content Placeholder 2">
            <a:extLst>
              <a:ext uri="{FF2B5EF4-FFF2-40B4-BE49-F238E27FC236}">
                <a16:creationId xmlns:a16="http://schemas.microsoft.com/office/drawing/2014/main" id="{E3A74305-B567-41D4-A755-2EAEC29389E1}"/>
              </a:ext>
            </a:extLst>
          </p:cNvPr>
          <p:cNvSpPr>
            <a:spLocks noGrp="1"/>
          </p:cNvSpPr>
          <p:nvPr>
            <p:ph idx="1"/>
          </p:nvPr>
        </p:nvSpPr>
        <p:spPr/>
        <p:txBody>
          <a:bodyPr>
            <a:normAutofit/>
          </a:bodyPr>
          <a:lstStyle/>
          <a:p>
            <a:pPr marL="0" indent="0">
              <a:buNone/>
            </a:pPr>
            <a:r>
              <a:rPr lang="en-US" sz="2100" dirty="0">
                <a:latin typeface="Georgia" panose="02040502050405020303" pitchFamily="18" charset="0"/>
              </a:rPr>
              <a:t>Word embeddings can be broadly classified into two categories</a:t>
            </a:r>
          </a:p>
          <a:p>
            <a:r>
              <a:rPr lang="en-US" sz="1800" dirty="0">
                <a:latin typeface="Georgia" panose="02040502050405020303" pitchFamily="18" charset="0"/>
              </a:rPr>
              <a:t>Frequency based Embedding</a:t>
            </a:r>
          </a:p>
          <a:p>
            <a:pPr lvl="1"/>
            <a:r>
              <a:rPr lang="en-US" sz="1650" dirty="0">
                <a:latin typeface="Georgia" panose="02040502050405020303" pitchFamily="18" charset="0"/>
              </a:rPr>
              <a:t>Count Vector</a:t>
            </a:r>
          </a:p>
          <a:p>
            <a:pPr lvl="1"/>
            <a:r>
              <a:rPr lang="en-US" sz="1650" dirty="0">
                <a:latin typeface="Georgia" panose="02040502050405020303" pitchFamily="18" charset="0"/>
              </a:rPr>
              <a:t>TF-IDF Vector</a:t>
            </a:r>
          </a:p>
          <a:p>
            <a:pPr lvl="1"/>
            <a:r>
              <a:rPr lang="en-US" sz="1650" dirty="0">
                <a:latin typeface="Georgia" panose="02040502050405020303" pitchFamily="18" charset="0"/>
              </a:rPr>
              <a:t>Co-Occurrence Vector</a:t>
            </a:r>
          </a:p>
          <a:p>
            <a:r>
              <a:rPr lang="en-US" sz="1800" dirty="0">
                <a:latin typeface="Georgia" panose="02040502050405020303" pitchFamily="18" charset="0"/>
              </a:rPr>
              <a:t>Prediction based Embedding</a:t>
            </a:r>
          </a:p>
          <a:p>
            <a:pPr lvl="1"/>
            <a:r>
              <a:rPr lang="en-US" sz="1650" dirty="0">
                <a:solidFill>
                  <a:schemeClr val="accent6">
                    <a:lumMod val="75000"/>
                  </a:schemeClr>
                </a:solidFill>
                <a:latin typeface="Georgia" panose="02040502050405020303" pitchFamily="18" charset="0"/>
              </a:rPr>
              <a:t>word2vec</a:t>
            </a:r>
          </a:p>
          <a:p>
            <a:pPr lvl="2"/>
            <a:r>
              <a:rPr lang="en-US" sz="1350" dirty="0">
                <a:latin typeface="Georgia" panose="02040502050405020303" pitchFamily="18" charset="0"/>
              </a:rPr>
              <a:t>CBOW (Continuous Bag of words)</a:t>
            </a:r>
          </a:p>
          <a:p>
            <a:pPr lvl="2"/>
            <a:r>
              <a:rPr lang="en-US" sz="1350" dirty="0">
                <a:solidFill>
                  <a:schemeClr val="accent6">
                    <a:lumMod val="75000"/>
                  </a:schemeClr>
                </a:solidFill>
                <a:latin typeface="Georgia" panose="02040502050405020303" pitchFamily="18" charset="0"/>
              </a:rPr>
              <a:t>Skip-Gram Model</a:t>
            </a:r>
          </a:p>
          <a:p>
            <a:pPr lvl="1"/>
            <a:r>
              <a:rPr lang="en-US" sz="1650" dirty="0">
                <a:latin typeface="Georgia" panose="02040502050405020303" pitchFamily="18" charset="0"/>
              </a:rPr>
              <a:t>GloVe: Global Vectors for Word Representation</a:t>
            </a:r>
          </a:p>
        </p:txBody>
      </p:sp>
      <p:sp>
        <p:nvSpPr>
          <p:cNvPr id="4" name="Rectangle 3">
            <a:extLst>
              <a:ext uri="{FF2B5EF4-FFF2-40B4-BE49-F238E27FC236}">
                <a16:creationId xmlns:a16="http://schemas.microsoft.com/office/drawing/2014/main" id="{D8A2F7D2-3472-411C-9528-5580A4A300E1}"/>
              </a:ext>
            </a:extLst>
          </p:cNvPr>
          <p:cNvSpPr/>
          <p:nvPr/>
        </p:nvSpPr>
        <p:spPr>
          <a:xfrm>
            <a:off x="457200" y="4601217"/>
            <a:ext cx="4658868" cy="230832"/>
          </a:xfrm>
          <a:prstGeom prst="rect">
            <a:avLst/>
          </a:prstGeom>
        </p:spPr>
        <p:txBody>
          <a:bodyPr wrap="square">
            <a:spAutoFit/>
          </a:bodyPr>
          <a:lstStyle/>
          <a:p>
            <a:r>
              <a:rPr lang="en-US" sz="900" dirty="0"/>
              <a:t>Source: </a:t>
            </a:r>
            <a:r>
              <a:rPr lang="en-US" sz="900" dirty="0">
                <a:hlinkClick r:id="rId2"/>
              </a:rPr>
              <a:t>https://www.analyticsvidhya.com/blog/2017/06/word-embeddings-count-word2veec/</a:t>
            </a:r>
            <a:r>
              <a:rPr lang="en-US" sz="900" dirty="0"/>
              <a:t> </a:t>
            </a:r>
          </a:p>
        </p:txBody>
      </p:sp>
    </p:spTree>
    <p:extLst>
      <p:ext uri="{BB962C8B-B14F-4D97-AF65-F5344CB8AC3E}">
        <p14:creationId xmlns:p14="http://schemas.microsoft.com/office/powerpoint/2010/main" val="335364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6" name="Title 1">
            <a:extLst>
              <a:ext uri="{FF2B5EF4-FFF2-40B4-BE49-F238E27FC236}">
                <a16:creationId xmlns:a16="http://schemas.microsoft.com/office/drawing/2014/main" id="{5DBB5DCF-E86C-4C3B-A802-F12E4D9949AD}"/>
              </a:ext>
            </a:extLst>
          </p:cNvPr>
          <p:cNvSpPr>
            <a:spLocks noGrp="1"/>
          </p:cNvSpPr>
          <p:nvPr>
            <p:ph type="title"/>
          </p:nvPr>
        </p:nvSpPr>
        <p:spPr>
          <a:xfrm>
            <a:off x="460652" y="207963"/>
            <a:ext cx="8222696" cy="856531"/>
          </a:xfrm>
        </p:spPr>
        <p:txBody>
          <a:bodyPr>
            <a:normAutofit/>
          </a:bodyPr>
          <a:lstStyle/>
          <a:p>
            <a:pPr algn="l"/>
            <a:r>
              <a:rPr lang="en-US" sz="3597" dirty="0">
                <a:latin typeface="Georgia" panose="02040502050405020303" pitchFamily="18" charset="0"/>
              </a:rPr>
              <a:t>Deep Learning</a:t>
            </a:r>
          </a:p>
        </p:txBody>
      </p:sp>
      <p:sp>
        <p:nvSpPr>
          <p:cNvPr id="2" name="Rectangle 1">
            <a:extLst>
              <a:ext uri="{FF2B5EF4-FFF2-40B4-BE49-F238E27FC236}">
                <a16:creationId xmlns:a16="http://schemas.microsoft.com/office/drawing/2014/main" id="{5D38AD96-FD4D-445F-A585-693FF7A2C58B}"/>
              </a:ext>
            </a:extLst>
          </p:cNvPr>
          <p:cNvSpPr/>
          <p:nvPr/>
        </p:nvSpPr>
        <p:spPr>
          <a:xfrm>
            <a:off x="536789" y="1277437"/>
            <a:ext cx="7994288" cy="1323439"/>
          </a:xfrm>
          <a:prstGeom prst="rect">
            <a:avLst/>
          </a:prstGeom>
        </p:spPr>
        <p:txBody>
          <a:bodyPr wrap="square">
            <a:spAutoFit/>
          </a:bodyPr>
          <a:lstStyle/>
          <a:p>
            <a:pPr marL="342604" indent="-342604">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Single Neuron</a:t>
            </a:r>
          </a:p>
          <a:p>
            <a:pPr marL="342604" indent="-342604">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now understand how to perform a calculation in a neuron</a:t>
            </a:r>
          </a:p>
          <a:p>
            <a:pPr marL="799409" lvl="1" indent="-342604">
              <a:buFont typeface="Arial" panose="020B0604020202020204" pitchFamily="34" charset="0"/>
              <a:buChar char="•"/>
            </a:pPr>
            <a:r>
              <a:rPr lang="en-US" sz="2000" dirty="0">
                <a:solidFill>
                  <a:schemeClr val="accent6">
                    <a:lumMod val="75000"/>
                  </a:schemeClr>
                </a:solidFill>
                <a:latin typeface="Times New Roman" panose="02020603050405020304" pitchFamily="18" charset="0"/>
                <a:cs typeface="Times New Roman" panose="02020603050405020304" pitchFamily="18" charset="0"/>
              </a:rPr>
              <a:t>w · x + b = z</a:t>
            </a:r>
          </a:p>
          <a:p>
            <a:pPr marL="799409" lvl="1" indent="-342604">
              <a:buFont typeface="Arial" panose="020B0604020202020204" pitchFamily="34" charset="0"/>
              <a:buChar char="•"/>
            </a:pPr>
            <a:r>
              <a:rPr lang="en-US" sz="2000" dirty="0">
                <a:solidFill>
                  <a:schemeClr val="accent6">
                    <a:lumMod val="75000"/>
                  </a:schemeClr>
                </a:solidFill>
                <a:latin typeface="Times New Roman" panose="02020603050405020304" pitchFamily="18" charset="0"/>
                <a:cs typeface="Times New Roman" panose="02020603050405020304" pitchFamily="18" charset="0"/>
              </a:rPr>
              <a:t>a = σ(z)</a:t>
            </a:r>
          </a:p>
        </p:txBody>
      </p:sp>
      <p:sp>
        <p:nvSpPr>
          <p:cNvPr id="3" name="Rectangle 2">
            <a:extLst>
              <a:ext uri="{FF2B5EF4-FFF2-40B4-BE49-F238E27FC236}">
                <a16:creationId xmlns:a16="http://schemas.microsoft.com/office/drawing/2014/main" id="{4E63491F-9F56-45A9-87FD-8646FC268547}"/>
              </a:ext>
            </a:extLst>
          </p:cNvPr>
          <p:cNvSpPr/>
          <p:nvPr/>
        </p:nvSpPr>
        <p:spPr>
          <a:xfrm>
            <a:off x="384516" y="4627424"/>
            <a:ext cx="7537471" cy="215315"/>
          </a:xfrm>
          <a:prstGeom prst="rect">
            <a:avLst/>
          </a:prstGeom>
        </p:spPr>
        <p:txBody>
          <a:bodyPr wrap="square">
            <a:spAutoFit/>
          </a:bodyPr>
          <a:lstStyle/>
          <a:p>
            <a:r>
              <a:rPr lang="en-US" sz="799" dirty="0"/>
              <a:t>Source: </a:t>
            </a:r>
            <a:r>
              <a:rPr lang="en-US" sz="799" dirty="0">
                <a:hlinkClick r:id="rId3"/>
              </a:rPr>
              <a:t>https://www.udemy.com/complete-guide-to-tensorflow-for-deep-learning-with-python/learn/v4/overview</a:t>
            </a:r>
            <a:r>
              <a:rPr lang="en-US" sz="799" dirty="0"/>
              <a:t> </a:t>
            </a:r>
          </a:p>
        </p:txBody>
      </p:sp>
      <p:pic>
        <p:nvPicPr>
          <p:cNvPr id="5" name="Picture 4" descr="A close up of a logo&#10;&#10;Description generated with very high confidence">
            <a:extLst>
              <a:ext uri="{FF2B5EF4-FFF2-40B4-BE49-F238E27FC236}">
                <a16:creationId xmlns:a16="http://schemas.microsoft.com/office/drawing/2014/main" id="{4815C1F1-C634-44ED-AD37-AA13D738A4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2681" y="2571750"/>
            <a:ext cx="3578395" cy="169984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BE9F17-6C29-4D0B-ACE5-1FD3DACB9BC3}"/>
              </a:ext>
            </a:extLst>
          </p:cNvPr>
          <p:cNvSpPr txBox="1">
            <a:spLocks/>
          </p:cNvSpPr>
          <p:nvPr/>
        </p:nvSpPr>
        <p:spPr>
          <a:xfrm>
            <a:off x="457200" y="205979"/>
            <a:ext cx="8229600" cy="857250"/>
          </a:xfrm>
          <a:prstGeom prst="rect">
            <a:avLst/>
          </a:prstGeom>
        </p:spPr>
        <p:txBody>
          <a:bodyPr vert="horz" lIns="91440" tIns="45720" rIns="91440" bIns="45720" rtlCol="0" anchor="ctr">
            <a:normAutofit/>
          </a:bodyPr>
          <a:lstStyle>
            <a:lvl1pPr algn="ctr" defTabSz="342900" rtl="0" eaLnBrk="1" latinLnBrk="0" hangingPunct="1">
              <a:spcBef>
                <a:spcPct val="0"/>
              </a:spcBef>
              <a:buNone/>
              <a:defRPr sz="3300" kern="1200">
                <a:solidFill>
                  <a:schemeClr val="tx1"/>
                </a:solidFill>
                <a:latin typeface="Helvetica"/>
                <a:ea typeface="+mj-ea"/>
                <a:cs typeface="Helvetica"/>
              </a:defRPr>
            </a:lvl1pPr>
          </a:lstStyle>
          <a:p>
            <a:r>
              <a:rPr lang="en-US" dirty="0">
                <a:latin typeface="Georgia" panose="02040502050405020303" pitchFamily="18" charset="0"/>
              </a:rPr>
              <a:t>Two different architecture for word2vec</a:t>
            </a:r>
          </a:p>
        </p:txBody>
      </p:sp>
      <p:sp>
        <p:nvSpPr>
          <p:cNvPr id="5" name="Rectangle 4">
            <a:extLst>
              <a:ext uri="{FF2B5EF4-FFF2-40B4-BE49-F238E27FC236}">
                <a16:creationId xmlns:a16="http://schemas.microsoft.com/office/drawing/2014/main" id="{38C22FDA-478B-4F42-BC32-EFE8D9B0EABD}"/>
              </a:ext>
            </a:extLst>
          </p:cNvPr>
          <p:cNvSpPr/>
          <p:nvPr/>
        </p:nvSpPr>
        <p:spPr>
          <a:xfrm>
            <a:off x="533400" y="1200150"/>
            <a:ext cx="8382000" cy="2677656"/>
          </a:xfrm>
          <a:prstGeom prst="rect">
            <a:avLst/>
          </a:prstGeom>
        </p:spPr>
        <p:txBody>
          <a:bodyPr wrap="square">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CBOW: </a:t>
            </a:r>
          </a:p>
          <a:p>
            <a:pPr marL="800100" lvl="1" indent="-342900">
              <a:buFont typeface="Wingdings" pitchFamily="2" charset="2"/>
              <a:buChar char="ü"/>
            </a:pPr>
            <a:r>
              <a:rPr lang="en-US" sz="2400" dirty="0">
                <a:latin typeface="Times New Roman" panose="02020603050405020304" pitchFamily="18" charset="0"/>
                <a:cs typeface="Times New Roman" panose="02020603050405020304" pitchFamily="18" charset="0"/>
              </a:rPr>
              <a:t>The </a:t>
            </a:r>
            <a:r>
              <a:rPr lang="en-US" sz="2400" i="1" dirty="0">
                <a:latin typeface="Times New Roman" panose="02020603050405020304" pitchFamily="18" charset="0"/>
                <a:cs typeface="Times New Roman" panose="02020603050405020304" pitchFamily="18" charset="0"/>
              </a:rPr>
              <a:t>input</a:t>
            </a:r>
            <a:r>
              <a:rPr lang="en-US" sz="2400" dirty="0">
                <a:latin typeface="Times New Roman" panose="02020603050405020304" pitchFamily="18" charset="0"/>
                <a:cs typeface="Times New Roman" panose="02020603050405020304" pitchFamily="18" charset="0"/>
              </a:rPr>
              <a:t> to the model is the </a:t>
            </a:r>
            <a:r>
              <a:rPr lang="en-US" sz="2400" i="1" dirty="0">
                <a:latin typeface="Times New Roman" panose="02020603050405020304" pitchFamily="18" charset="0"/>
                <a:cs typeface="Times New Roman" panose="02020603050405020304" pitchFamily="18" charset="0"/>
              </a:rPr>
              <a:t>preceding and following words of the current word</a:t>
            </a:r>
            <a:endParaRPr lang="en-US" sz="2400" dirty="0">
              <a:latin typeface="Times New Roman" panose="02020603050405020304" pitchFamily="18" charset="0"/>
              <a:cs typeface="Times New Roman" panose="02020603050405020304" pitchFamily="18" charset="0"/>
            </a:endParaRPr>
          </a:p>
          <a:p>
            <a:pPr marL="800100" lvl="1" indent="-342900">
              <a:buFont typeface="Wingdings" pitchFamily="2" charset="2"/>
              <a:buChar char="ü"/>
            </a:pPr>
            <a:r>
              <a:rPr lang="en-US" sz="2400" dirty="0">
                <a:latin typeface="Times New Roman" panose="02020603050405020304" pitchFamily="18" charset="0"/>
                <a:cs typeface="Times New Roman" panose="02020603050405020304" pitchFamily="18" charset="0"/>
              </a:rPr>
              <a:t>The </a:t>
            </a:r>
            <a:r>
              <a:rPr lang="en-US" sz="2400" i="1" dirty="0">
                <a:latin typeface="Times New Roman" panose="02020603050405020304" pitchFamily="18" charset="0"/>
                <a:cs typeface="Times New Roman" panose="02020603050405020304" pitchFamily="18" charset="0"/>
              </a:rPr>
              <a:t>output</a:t>
            </a:r>
            <a:r>
              <a:rPr lang="en-US" sz="2400" dirty="0">
                <a:latin typeface="Times New Roman" panose="02020603050405020304" pitchFamily="18" charset="0"/>
                <a:cs typeface="Times New Roman" panose="02020603050405020304" pitchFamily="18" charset="0"/>
              </a:rPr>
              <a:t> of the neural network will be </a:t>
            </a:r>
            <a:r>
              <a:rPr lang="en-US" sz="2400" b="1" i="1" dirty="0">
                <a:latin typeface="Times New Roman" panose="02020603050405020304" pitchFamily="18" charset="0"/>
                <a:cs typeface="Times New Roman" panose="02020603050405020304" pitchFamily="18" charset="0"/>
              </a:rPr>
              <a:t>Wi</a:t>
            </a: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Skip-gram: </a:t>
            </a:r>
          </a:p>
          <a:p>
            <a:pPr marL="800100" lvl="1" indent="-342900">
              <a:buFont typeface="Wingdings" pitchFamily="2" charset="2"/>
              <a:buChar char="ü"/>
            </a:pPr>
            <a:r>
              <a:rPr lang="en-US" sz="2400" dirty="0">
                <a:latin typeface="Times New Roman" panose="02020603050405020304" pitchFamily="18" charset="0"/>
                <a:cs typeface="Times New Roman" panose="02020603050405020304" pitchFamily="18" charset="0"/>
              </a:rPr>
              <a:t>The </a:t>
            </a:r>
            <a:r>
              <a:rPr lang="en-US" sz="2400" i="1" dirty="0">
                <a:latin typeface="Times New Roman" panose="02020603050405020304" pitchFamily="18" charset="0"/>
                <a:cs typeface="Times New Roman" panose="02020603050405020304" pitchFamily="18" charset="0"/>
              </a:rPr>
              <a:t>input</a:t>
            </a:r>
            <a:r>
              <a:rPr lang="en-US" sz="2400" dirty="0">
                <a:latin typeface="Times New Roman" panose="02020603050405020304" pitchFamily="18" charset="0"/>
                <a:cs typeface="Times New Roman" panose="02020603050405020304" pitchFamily="18" charset="0"/>
              </a:rPr>
              <a:t> to the model is </a:t>
            </a:r>
            <a:r>
              <a:rPr lang="en-US" sz="2400" b="1" i="1" dirty="0" err="1">
                <a:latin typeface="Times New Roman" panose="02020603050405020304" pitchFamily="18" charset="0"/>
                <a:cs typeface="Times New Roman" panose="02020603050405020304" pitchFamily="18" charset="0"/>
              </a:rPr>
              <a:t>wi</a:t>
            </a:r>
            <a:r>
              <a:rPr lang="en-US" sz="2400" dirty="0">
                <a:latin typeface="Times New Roman" panose="02020603050405020304" pitchFamily="18" charset="0"/>
                <a:cs typeface="Times New Roman" panose="02020603050405020304" pitchFamily="18" charset="0"/>
              </a:rPr>
              <a:t> and </a:t>
            </a:r>
          </a:p>
          <a:p>
            <a:pPr marL="800100" lvl="1" indent="-342900">
              <a:buFont typeface="Wingdings" pitchFamily="2" charset="2"/>
              <a:buChar char="ü"/>
            </a:pPr>
            <a:r>
              <a:rPr lang="en-US" sz="2400" dirty="0">
                <a:latin typeface="Times New Roman" panose="02020603050405020304" pitchFamily="18" charset="0"/>
                <a:cs typeface="Times New Roman" panose="02020603050405020304" pitchFamily="18" charset="0"/>
              </a:rPr>
              <a:t>The </a:t>
            </a:r>
            <a:r>
              <a:rPr lang="en-US" sz="2400" i="1" dirty="0">
                <a:latin typeface="Times New Roman" panose="02020603050405020304" pitchFamily="18" charset="0"/>
                <a:cs typeface="Times New Roman" panose="02020603050405020304" pitchFamily="18" charset="0"/>
              </a:rPr>
              <a:t>output</a:t>
            </a:r>
            <a:r>
              <a:rPr lang="en-US" sz="2400" dirty="0">
                <a:latin typeface="Times New Roman" panose="02020603050405020304" pitchFamily="18" charset="0"/>
                <a:cs typeface="Times New Roman" panose="02020603050405020304" pitchFamily="18" charset="0"/>
              </a:rPr>
              <a:t> is the </a:t>
            </a:r>
            <a:r>
              <a:rPr lang="en-US" sz="2400" i="1" dirty="0">
                <a:latin typeface="Times New Roman" panose="02020603050405020304" pitchFamily="18" charset="0"/>
                <a:cs typeface="Times New Roman" panose="02020603050405020304" pitchFamily="18" charset="0"/>
              </a:rPr>
              <a:t>words around it</a:t>
            </a:r>
          </a:p>
        </p:txBody>
      </p:sp>
    </p:spTree>
    <p:extLst>
      <p:ext uri="{BB962C8B-B14F-4D97-AF65-F5344CB8AC3E}">
        <p14:creationId xmlns:p14="http://schemas.microsoft.com/office/powerpoint/2010/main" val="34016879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BE9F17-6C29-4D0B-ACE5-1FD3DACB9BC3}"/>
              </a:ext>
            </a:extLst>
          </p:cNvPr>
          <p:cNvSpPr txBox="1">
            <a:spLocks/>
          </p:cNvSpPr>
          <p:nvPr/>
        </p:nvSpPr>
        <p:spPr>
          <a:xfrm>
            <a:off x="457200" y="142875"/>
            <a:ext cx="8229600" cy="857250"/>
          </a:xfrm>
          <a:prstGeom prst="rect">
            <a:avLst/>
          </a:prstGeom>
        </p:spPr>
        <p:txBody>
          <a:bodyPr vert="horz" lIns="91440" tIns="45720" rIns="91440" bIns="45720" rtlCol="0" anchor="ctr">
            <a:normAutofit/>
          </a:bodyPr>
          <a:lstStyle>
            <a:lvl1pPr algn="ctr" defTabSz="342900" rtl="0" eaLnBrk="1" latinLnBrk="0" hangingPunct="1">
              <a:spcBef>
                <a:spcPct val="0"/>
              </a:spcBef>
              <a:buNone/>
              <a:defRPr sz="3300" kern="1200">
                <a:solidFill>
                  <a:schemeClr val="tx1"/>
                </a:solidFill>
                <a:latin typeface="Helvetica"/>
                <a:ea typeface="+mj-ea"/>
                <a:cs typeface="Helvetica"/>
              </a:defRPr>
            </a:lvl1pPr>
          </a:lstStyle>
          <a:p>
            <a:r>
              <a:rPr lang="en-US" dirty="0">
                <a:latin typeface="Georgia" panose="02040502050405020303" pitchFamily="18" charset="0"/>
              </a:rPr>
              <a:t>Two different architecture for word2vec</a:t>
            </a:r>
          </a:p>
        </p:txBody>
      </p:sp>
      <p:pic>
        <p:nvPicPr>
          <p:cNvPr id="3" name="Picture 2">
            <a:extLst>
              <a:ext uri="{FF2B5EF4-FFF2-40B4-BE49-F238E27FC236}">
                <a16:creationId xmlns:a16="http://schemas.microsoft.com/office/drawing/2014/main" id="{0C50C534-1BD8-4AC5-8D5B-9FEC27361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276350"/>
            <a:ext cx="6477000" cy="2724150"/>
          </a:xfrm>
          <a:prstGeom prst="rect">
            <a:avLst/>
          </a:prstGeom>
        </p:spPr>
      </p:pic>
      <p:sp>
        <p:nvSpPr>
          <p:cNvPr id="2" name="Rectangle 1">
            <a:extLst>
              <a:ext uri="{FF2B5EF4-FFF2-40B4-BE49-F238E27FC236}">
                <a16:creationId xmlns:a16="http://schemas.microsoft.com/office/drawing/2014/main" id="{51260BBD-EE15-43BA-B721-BE68D88D04BC}"/>
              </a:ext>
            </a:extLst>
          </p:cNvPr>
          <p:cNvSpPr/>
          <p:nvPr/>
        </p:nvSpPr>
        <p:spPr>
          <a:xfrm>
            <a:off x="76200" y="4705350"/>
            <a:ext cx="6705600" cy="230832"/>
          </a:xfrm>
          <a:prstGeom prst="rect">
            <a:avLst/>
          </a:prstGeom>
        </p:spPr>
        <p:txBody>
          <a:bodyPr wrap="square">
            <a:spAutoFit/>
          </a:bodyPr>
          <a:lstStyle/>
          <a:p>
            <a:r>
              <a:rPr lang="en-US" sz="900" dirty="0">
                <a:hlinkClick r:id="rId3"/>
              </a:rPr>
              <a:t>https://www.researchgate.net/figure/Illustration-of-the-Skip-gram-and-Continuous-Bag-of-Word-CBOW-models_fig1_281812760</a:t>
            </a:r>
            <a:endParaRPr lang="en-US" sz="900" dirty="0"/>
          </a:p>
        </p:txBody>
      </p:sp>
    </p:spTree>
    <p:extLst>
      <p:ext uri="{BB962C8B-B14F-4D97-AF65-F5344CB8AC3E}">
        <p14:creationId xmlns:p14="http://schemas.microsoft.com/office/powerpoint/2010/main" val="42396945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77150-4727-4CE6-A508-66F9C65B8295}"/>
              </a:ext>
            </a:extLst>
          </p:cNvPr>
          <p:cNvSpPr>
            <a:spLocks noGrp="1"/>
          </p:cNvSpPr>
          <p:nvPr>
            <p:ph type="title"/>
          </p:nvPr>
        </p:nvSpPr>
        <p:spPr/>
        <p:txBody>
          <a:bodyPr>
            <a:normAutofit/>
          </a:bodyPr>
          <a:lstStyle/>
          <a:p>
            <a:pPr lvl="2"/>
            <a:r>
              <a:rPr lang="en-US" sz="3000" dirty="0">
                <a:latin typeface="Georgia" panose="02040502050405020303" pitchFamily="18" charset="0"/>
              </a:rPr>
              <a:t>Word2vec - CBOW (Continuous Bag of words)</a:t>
            </a:r>
          </a:p>
        </p:txBody>
      </p:sp>
      <p:sp>
        <p:nvSpPr>
          <p:cNvPr id="8" name="Rectangle 7">
            <a:extLst>
              <a:ext uri="{FF2B5EF4-FFF2-40B4-BE49-F238E27FC236}">
                <a16:creationId xmlns:a16="http://schemas.microsoft.com/office/drawing/2014/main" id="{9320DDEF-94D9-45FA-A74B-86A5885D6806}"/>
              </a:ext>
            </a:extLst>
          </p:cNvPr>
          <p:cNvSpPr/>
          <p:nvPr/>
        </p:nvSpPr>
        <p:spPr>
          <a:xfrm>
            <a:off x="3730132" y="1580710"/>
            <a:ext cx="5062172" cy="2400657"/>
          </a:xfrm>
          <a:prstGeom prst="rect">
            <a:avLst/>
          </a:prstGeom>
        </p:spPr>
        <p:txBody>
          <a:bodyPr wrap="square">
            <a:spAutoFit/>
          </a:bodyPr>
          <a:lstStyle/>
          <a:p>
            <a:r>
              <a:rPr lang="en-US" sz="1500" dirty="0">
                <a:latin typeface="Georgia" panose="02040502050405020303" pitchFamily="18" charset="0"/>
              </a:rPr>
              <a:t>The way CBOW work is that it tends to predict the probability of a word given a context. </a:t>
            </a:r>
          </a:p>
          <a:p>
            <a:endParaRPr lang="en-US" sz="1500" dirty="0">
              <a:latin typeface="Georgia" panose="02040502050405020303" pitchFamily="18" charset="0"/>
            </a:endParaRPr>
          </a:p>
          <a:p>
            <a:r>
              <a:rPr lang="en-US" sz="1500" dirty="0">
                <a:latin typeface="Georgia" panose="02040502050405020303" pitchFamily="18" charset="0"/>
              </a:rPr>
              <a:t>Let us start with an example (</a:t>
            </a:r>
            <a:r>
              <a:rPr lang="en-US" sz="1500" i="1" dirty="0">
                <a:latin typeface="Georgia" panose="02040502050405020303" pitchFamily="18" charset="0"/>
              </a:rPr>
              <a:t>Tweet</a:t>
            </a:r>
            <a:r>
              <a:rPr lang="en-US" sz="1500" dirty="0">
                <a:latin typeface="Georgia" panose="02040502050405020303" pitchFamily="18" charset="0"/>
              </a:rPr>
              <a:t>):</a:t>
            </a:r>
          </a:p>
          <a:p>
            <a:r>
              <a:rPr lang="en-US" sz="1500" dirty="0">
                <a:solidFill>
                  <a:schemeClr val="accent6">
                    <a:lumMod val="75000"/>
                  </a:schemeClr>
                </a:solidFill>
                <a:latin typeface="Georgia" panose="02040502050405020303" pitchFamily="18" charset="0"/>
              </a:rPr>
              <a:t>"When your dream becomes reality"</a:t>
            </a:r>
          </a:p>
          <a:p>
            <a:endParaRPr lang="en-US" sz="1500" dirty="0">
              <a:latin typeface="Georgia" panose="02040502050405020303" pitchFamily="18" charset="0"/>
            </a:endParaRPr>
          </a:p>
          <a:p>
            <a:r>
              <a:rPr lang="en-US" sz="1500" dirty="0">
                <a:latin typeface="Georgia" panose="02040502050405020303" pitchFamily="18" charset="0"/>
              </a:rPr>
              <a:t>One approach is to treat ("When", "your", "becomes", "reality“) as a context and from these words, be able to predict or generate the center word </a:t>
            </a:r>
            <a:r>
              <a:rPr lang="en-US" sz="1500" dirty="0">
                <a:solidFill>
                  <a:schemeClr val="accent6">
                    <a:lumMod val="75000"/>
                  </a:schemeClr>
                </a:solidFill>
                <a:latin typeface="Georgia" panose="02040502050405020303" pitchFamily="18" charset="0"/>
              </a:rPr>
              <a:t>"dream".</a:t>
            </a:r>
          </a:p>
          <a:p>
            <a:endParaRPr lang="en-US" sz="1500" dirty="0">
              <a:latin typeface="Georgia" panose="02040502050405020303" pitchFamily="18" charset="0"/>
            </a:endParaRPr>
          </a:p>
        </p:txBody>
      </p:sp>
      <p:sp>
        <p:nvSpPr>
          <p:cNvPr id="5" name="Rectangle 4">
            <a:extLst>
              <a:ext uri="{FF2B5EF4-FFF2-40B4-BE49-F238E27FC236}">
                <a16:creationId xmlns:a16="http://schemas.microsoft.com/office/drawing/2014/main" id="{803D7B01-31F8-4B0D-A8A9-64BDC3AF8172}"/>
              </a:ext>
            </a:extLst>
          </p:cNvPr>
          <p:cNvSpPr/>
          <p:nvPr/>
        </p:nvSpPr>
        <p:spPr>
          <a:xfrm>
            <a:off x="457200" y="4601217"/>
            <a:ext cx="5410200" cy="230832"/>
          </a:xfrm>
          <a:prstGeom prst="rect">
            <a:avLst/>
          </a:prstGeom>
        </p:spPr>
        <p:txBody>
          <a:bodyPr wrap="square">
            <a:spAutoFit/>
          </a:bodyPr>
          <a:lstStyle/>
          <a:p>
            <a:r>
              <a:rPr lang="en-US" sz="900" dirty="0">
                <a:latin typeface="Georgia" panose="02040502050405020303" pitchFamily="18" charset="0"/>
              </a:rPr>
              <a:t>Source: </a:t>
            </a:r>
            <a:r>
              <a:rPr lang="en-US" sz="900" dirty="0">
                <a:latin typeface="Georgia" panose="02040502050405020303" pitchFamily="18" charset="0"/>
                <a:hlinkClick r:id="rId2"/>
              </a:rPr>
              <a:t>https://www.analyticsvidhya.com/blog/2017/06/word-embeddings-count-word2veec/</a:t>
            </a:r>
            <a:r>
              <a:rPr lang="en-US" sz="900" dirty="0">
                <a:latin typeface="Georgia" panose="02040502050405020303" pitchFamily="18" charset="0"/>
              </a:rPr>
              <a:t> </a:t>
            </a:r>
          </a:p>
        </p:txBody>
      </p:sp>
      <p:pic>
        <p:nvPicPr>
          <p:cNvPr id="6" name="Picture 5" descr="A close up of a logo&#10;&#10;Description generated with very high confidence">
            <a:extLst>
              <a:ext uri="{FF2B5EF4-FFF2-40B4-BE49-F238E27FC236}">
                <a16:creationId xmlns:a16="http://schemas.microsoft.com/office/drawing/2014/main" id="{DEC20674-CFD9-43ED-A84B-26CD0F4FD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4950"/>
            <a:ext cx="2657612" cy="2981478"/>
          </a:xfrm>
          <a:prstGeom prst="rect">
            <a:avLst/>
          </a:prstGeom>
        </p:spPr>
      </p:pic>
      <p:sp>
        <p:nvSpPr>
          <p:cNvPr id="3" name="Slide Number Placeholder 2">
            <a:extLst>
              <a:ext uri="{FF2B5EF4-FFF2-40B4-BE49-F238E27FC236}">
                <a16:creationId xmlns:a16="http://schemas.microsoft.com/office/drawing/2014/main" id="{3708657D-7773-4473-B1A5-474A631C7A5A}"/>
              </a:ext>
            </a:extLst>
          </p:cNvPr>
          <p:cNvSpPr>
            <a:spLocks noGrp="1"/>
          </p:cNvSpPr>
          <p:nvPr>
            <p:ph type="sldNum" sz="quarter" idx="12"/>
          </p:nvPr>
        </p:nvSpPr>
        <p:spPr/>
        <p:txBody>
          <a:bodyPr/>
          <a:lstStyle/>
          <a:p>
            <a:fld id="{837E1DD7-84D5-47B4-B376-E146078DC1AB}" type="slidenum">
              <a:rPr lang="en-US" smtClean="0">
                <a:latin typeface="Georgia" panose="02040502050405020303" pitchFamily="18" charset="0"/>
              </a:rPr>
              <a:t>52</a:t>
            </a:fld>
            <a:endParaRPr lang="en-US" dirty="0">
              <a:latin typeface="Georgia" panose="02040502050405020303" pitchFamily="18" charset="0"/>
            </a:endParaRPr>
          </a:p>
        </p:txBody>
      </p:sp>
      <p:sp>
        <p:nvSpPr>
          <p:cNvPr id="4" name="TextBox 3">
            <a:extLst>
              <a:ext uri="{FF2B5EF4-FFF2-40B4-BE49-F238E27FC236}">
                <a16:creationId xmlns:a16="http://schemas.microsoft.com/office/drawing/2014/main" id="{6845C99D-B8CA-41A3-B1EB-1F4ECA79DFB9}"/>
              </a:ext>
            </a:extLst>
          </p:cNvPr>
          <p:cNvSpPr txBox="1"/>
          <p:nvPr/>
        </p:nvSpPr>
        <p:spPr>
          <a:xfrm>
            <a:off x="268741" y="1755601"/>
            <a:ext cx="540533" cy="253916"/>
          </a:xfrm>
          <a:prstGeom prst="rect">
            <a:avLst/>
          </a:prstGeom>
          <a:noFill/>
        </p:spPr>
        <p:txBody>
          <a:bodyPr wrap="none" rtlCol="0">
            <a:spAutoFit/>
          </a:bodyPr>
          <a:lstStyle/>
          <a:p>
            <a:r>
              <a:rPr lang="en-US" sz="1050" dirty="0">
                <a:solidFill>
                  <a:schemeClr val="accent6">
                    <a:lumMod val="75000"/>
                  </a:schemeClr>
                </a:solidFill>
                <a:latin typeface="Georgia" panose="02040502050405020303" pitchFamily="18" charset="0"/>
              </a:rPr>
              <a:t>When</a:t>
            </a:r>
          </a:p>
        </p:txBody>
      </p:sp>
      <p:sp>
        <p:nvSpPr>
          <p:cNvPr id="9" name="TextBox 8">
            <a:extLst>
              <a:ext uri="{FF2B5EF4-FFF2-40B4-BE49-F238E27FC236}">
                <a16:creationId xmlns:a16="http://schemas.microsoft.com/office/drawing/2014/main" id="{A415E733-BF41-45F0-9363-DACF9F5CD310}"/>
              </a:ext>
            </a:extLst>
          </p:cNvPr>
          <p:cNvSpPr txBox="1"/>
          <p:nvPr/>
        </p:nvSpPr>
        <p:spPr>
          <a:xfrm>
            <a:off x="161868" y="3311222"/>
            <a:ext cx="700833" cy="253916"/>
          </a:xfrm>
          <a:prstGeom prst="rect">
            <a:avLst/>
          </a:prstGeom>
          <a:noFill/>
        </p:spPr>
        <p:txBody>
          <a:bodyPr wrap="none" rtlCol="0">
            <a:spAutoFit/>
          </a:bodyPr>
          <a:lstStyle/>
          <a:p>
            <a:r>
              <a:rPr lang="en-US" sz="1050" dirty="0">
                <a:solidFill>
                  <a:schemeClr val="accent6">
                    <a:lumMod val="75000"/>
                  </a:schemeClr>
                </a:solidFill>
                <a:latin typeface="Georgia" panose="02040502050405020303" pitchFamily="18" charset="0"/>
              </a:rPr>
              <a:t>becomes</a:t>
            </a:r>
          </a:p>
        </p:txBody>
      </p:sp>
      <p:sp>
        <p:nvSpPr>
          <p:cNvPr id="10" name="TextBox 9">
            <a:extLst>
              <a:ext uri="{FF2B5EF4-FFF2-40B4-BE49-F238E27FC236}">
                <a16:creationId xmlns:a16="http://schemas.microsoft.com/office/drawing/2014/main" id="{4D5E7991-B999-47F6-9966-6EE517FDDD7B}"/>
              </a:ext>
            </a:extLst>
          </p:cNvPr>
          <p:cNvSpPr txBox="1"/>
          <p:nvPr/>
        </p:nvSpPr>
        <p:spPr>
          <a:xfrm>
            <a:off x="351696" y="2276765"/>
            <a:ext cx="453970" cy="253916"/>
          </a:xfrm>
          <a:prstGeom prst="rect">
            <a:avLst/>
          </a:prstGeom>
          <a:noFill/>
        </p:spPr>
        <p:txBody>
          <a:bodyPr wrap="none" rtlCol="0">
            <a:spAutoFit/>
          </a:bodyPr>
          <a:lstStyle/>
          <a:p>
            <a:r>
              <a:rPr lang="en-US" sz="1050" dirty="0">
                <a:solidFill>
                  <a:schemeClr val="accent6">
                    <a:lumMod val="75000"/>
                  </a:schemeClr>
                </a:solidFill>
                <a:latin typeface="Georgia" panose="02040502050405020303" pitchFamily="18" charset="0"/>
              </a:rPr>
              <a:t>your</a:t>
            </a:r>
          </a:p>
        </p:txBody>
      </p:sp>
      <p:sp>
        <p:nvSpPr>
          <p:cNvPr id="11" name="TextBox 10">
            <a:extLst>
              <a:ext uri="{FF2B5EF4-FFF2-40B4-BE49-F238E27FC236}">
                <a16:creationId xmlns:a16="http://schemas.microsoft.com/office/drawing/2014/main" id="{B07F9F9F-D873-4D64-B9C7-54AE8976E240}"/>
              </a:ext>
            </a:extLst>
          </p:cNvPr>
          <p:cNvSpPr txBox="1"/>
          <p:nvPr/>
        </p:nvSpPr>
        <p:spPr>
          <a:xfrm>
            <a:off x="256117" y="3840803"/>
            <a:ext cx="562975" cy="253916"/>
          </a:xfrm>
          <a:prstGeom prst="rect">
            <a:avLst/>
          </a:prstGeom>
          <a:noFill/>
        </p:spPr>
        <p:txBody>
          <a:bodyPr wrap="none" rtlCol="0">
            <a:spAutoFit/>
          </a:bodyPr>
          <a:lstStyle/>
          <a:p>
            <a:r>
              <a:rPr lang="en-US" sz="1050" dirty="0">
                <a:solidFill>
                  <a:schemeClr val="accent6">
                    <a:lumMod val="75000"/>
                  </a:schemeClr>
                </a:solidFill>
                <a:latin typeface="Georgia" panose="02040502050405020303" pitchFamily="18" charset="0"/>
              </a:rPr>
              <a:t>reality</a:t>
            </a:r>
          </a:p>
        </p:txBody>
      </p:sp>
      <p:sp>
        <p:nvSpPr>
          <p:cNvPr id="13" name="TextBox 12">
            <a:extLst>
              <a:ext uri="{FF2B5EF4-FFF2-40B4-BE49-F238E27FC236}">
                <a16:creationId xmlns:a16="http://schemas.microsoft.com/office/drawing/2014/main" id="{E7CCFAB9-ACDA-45CE-91F8-A3723041D3B7}"/>
              </a:ext>
            </a:extLst>
          </p:cNvPr>
          <p:cNvSpPr txBox="1"/>
          <p:nvPr/>
        </p:nvSpPr>
        <p:spPr>
          <a:xfrm>
            <a:off x="2677785" y="2456333"/>
            <a:ext cx="567784" cy="253916"/>
          </a:xfrm>
          <a:prstGeom prst="rect">
            <a:avLst/>
          </a:prstGeom>
          <a:noFill/>
        </p:spPr>
        <p:txBody>
          <a:bodyPr wrap="none" rtlCol="0">
            <a:spAutoFit/>
          </a:bodyPr>
          <a:lstStyle/>
          <a:p>
            <a:r>
              <a:rPr lang="en-US" sz="1050" dirty="0">
                <a:solidFill>
                  <a:schemeClr val="accent6">
                    <a:lumMod val="75000"/>
                  </a:schemeClr>
                </a:solidFill>
                <a:latin typeface="Georgia" panose="02040502050405020303" pitchFamily="18" charset="0"/>
              </a:rPr>
              <a:t>dream</a:t>
            </a:r>
          </a:p>
        </p:txBody>
      </p:sp>
      <p:sp>
        <p:nvSpPr>
          <p:cNvPr id="7" name="TextBox 6">
            <a:extLst>
              <a:ext uri="{FF2B5EF4-FFF2-40B4-BE49-F238E27FC236}">
                <a16:creationId xmlns:a16="http://schemas.microsoft.com/office/drawing/2014/main" id="{844117AD-234D-4AA5-8270-2BDAA5987F7C}"/>
              </a:ext>
            </a:extLst>
          </p:cNvPr>
          <p:cNvSpPr txBox="1"/>
          <p:nvPr/>
        </p:nvSpPr>
        <p:spPr>
          <a:xfrm>
            <a:off x="1671260" y="3974832"/>
            <a:ext cx="1051891" cy="253916"/>
          </a:xfrm>
          <a:prstGeom prst="rect">
            <a:avLst/>
          </a:prstGeom>
          <a:noFill/>
        </p:spPr>
        <p:txBody>
          <a:bodyPr wrap="none" rtlCol="0">
            <a:spAutoFit/>
          </a:bodyPr>
          <a:lstStyle/>
          <a:p>
            <a:r>
              <a:rPr lang="en-US" sz="1050" dirty="0">
                <a:latin typeface="Georgia" panose="02040502050405020303" pitchFamily="18" charset="0"/>
              </a:rPr>
              <a:t>window size: 5</a:t>
            </a:r>
          </a:p>
        </p:txBody>
      </p:sp>
    </p:spTree>
    <p:extLst>
      <p:ext uri="{BB962C8B-B14F-4D97-AF65-F5344CB8AC3E}">
        <p14:creationId xmlns:p14="http://schemas.microsoft.com/office/powerpoint/2010/main" val="479885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77150-4727-4CE6-A508-66F9C65B8295}"/>
              </a:ext>
            </a:extLst>
          </p:cNvPr>
          <p:cNvSpPr>
            <a:spLocks noGrp="1"/>
          </p:cNvSpPr>
          <p:nvPr>
            <p:ph type="title"/>
          </p:nvPr>
        </p:nvSpPr>
        <p:spPr/>
        <p:txBody>
          <a:bodyPr>
            <a:normAutofit/>
          </a:bodyPr>
          <a:lstStyle/>
          <a:p>
            <a:pPr lvl="2"/>
            <a:r>
              <a:rPr lang="en-US" sz="3000" dirty="0">
                <a:latin typeface="Georgia" panose="02040502050405020303" pitchFamily="18" charset="0"/>
              </a:rPr>
              <a:t>Word2vec - CBOW (Continuous Bag of words)</a:t>
            </a:r>
          </a:p>
        </p:txBody>
      </p:sp>
      <p:sp>
        <p:nvSpPr>
          <p:cNvPr id="5" name="Rectangle 4">
            <a:extLst>
              <a:ext uri="{FF2B5EF4-FFF2-40B4-BE49-F238E27FC236}">
                <a16:creationId xmlns:a16="http://schemas.microsoft.com/office/drawing/2014/main" id="{803D7B01-31F8-4B0D-A8A9-64BDC3AF8172}"/>
              </a:ext>
            </a:extLst>
          </p:cNvPr>
          <p:cNvSpPr/>
          <p:nvPr/>
        </p:nvSpPr>
        <p:spPr>
          <a:xfrm>
            <a:off x="457200" y="4601217"/>
            <a:ext cx="5410200" cy="230832"/>
          </a:xfrm>
          <a:prstGeom prst="rect">
            <a:avLst/>
          </a:prstGeom>
        </p:spPr>
        <p:txBody>
          <a:bodyPr wrap="square">
            <a:spAutoFit/>
          </a:bodyPr>
          <a:lstStyle/>
          <a:p>
            <a:r>
              <a:rPr lang="en-US" sz="900" dirty="0">
                <a:latin typeface="Georgia" panose="02040502050405020303" pitchFamily="18" charset="0"/>
              </a:rPr>
              <a:t>Source: </a:t>
            </a:r>
            <a:r>
              <a:rPr lang="en-US" sz="900" dirty="0">
                <a:latin typeface="Georgia" panose="02040502050405020303" pitchFamily="18" charset="0"/>
                <a:hlinkClick r:id="rId2"/>
              </a:rPr>
              <a:t>https://www.analyticsvidhya.com/blog/2017/06/word-embeddings-count-word2veec/</a:t>
            </a:r>
            <a:r>
              <a:rPr lang="en-US" sz="900" dirty="0">
                <a:latin typeface="Georgia" panose="02040502050405020303" pitchFamily="18" charset="0"/>
              </a:rPr>
              <a:t> </a:t>
            </a:r>
          </a:p>
        </p:txBody>
      </p:sp>
      <p:sp>
        <p:nvSpPr>
          <p:cNvPr id="3" name="Slide Number Placeholder 2">
            <a:extLst>
              <a:ext uri="{FF2B5EF4-FFF2-40B4-BE49-F238E27FC236}">
                <a16:creationId xmlns:a16="http://schemas.microsoft.com/office/drawing/2014/main" id="{3708657D-7773-4473-B1A5-474A631C7A5A}"/>
              </a:ext>
            </a:extLst>
          </p:cNvPr>
          <p:cNvSpPr>
            <a:spLocks noGrp="1"/>
          </p:cNvSpPr>
          <p:nvPr>
            <p:ph type="sldNum" sz="quarter" idx="12"/>
          </p:nvPr>
        </p:nvSpPr>
        <p:spPr/>
        <p:txBody>
          <a:bodyPr/>
          <a:lstStyle/>
          <a:p>
            <a:fld id="{837E1DD7-84D5-47B4-B376-E146078DC1AB}" type="slidenum">
              <a:rPr lang="en-US" smtClean="0">
                <a:latin typeface="Georgia" panose="02040502050405020303" pitchFamily="18" charset="0"/>
              </a:rPr>
              <a:t>53</a:t>
            </a:fld>
            <a:endParaRPr lang="en-US" dirty="0">
              <a:latin typeface="Georgia" panose="02040502050405020303" pitchFamily="18" charset="0"/>
            </a:endParaRPr>
          </a:p>
        </p:txBody>
      </p:sp>
      <p:sp>
        <p:nvSpPr>
          <p:cNvPr id="12" name="Rectangle 11">
            <a:extLst>
              <a:ext uri="{FF2B5EF4-FFF2-40B4-BE49-F238E27FC236}">
                <a16:creationId xmlns:a16="http://schemas.microsoft.com/office/drawing/2014/main" id="{93A36CBE-52E1-43F5-87EF-118E1F624BCC}"/>
              </a:ext>
            </a:extLst>
          </p:cNvPr>
          <p:cNvSpPr/>
          <p:nvPr/>
        </p:nvSpPr>
        <p:spPr>
          <a:xfrm>
            <a:off x="609600" y="1340643"/>
            <a:ext cx="7696200" cy="2462213"/>
          </a:xfrm>
          <a:prstGeom prst="rect">
            <a:avLst/>
          </a:prstGeom>
        </p:spPr>
        <p:txBody>
          <a:bodyPr wrap="square">
            <a:spAutoFit/>
          </a:bodyPr>
          <a:lstStyle/>
          <a:p>
            <a:r>
              <a:rPr lang="en-US" sz="1400" b="1" dirty="0"/>
              <a:t>Advantages of CBOW:</a:t>
            </a:r>
            <a:endParaRPr lang="en-US" sz="1400" dirty="0"/>
          </a:p>
          <a:p>
            <a:pPr marL="342900" indent="-342900">
              <a:buFont typeface="+mj-lt"/>
              <a:buAutoNum type="arabicPeriod"/>
            </a:pPr>
            <a:r>
              <a:rPr lang="en-US" sz="1400" dirty="0"/>
              <a:t>Being probabilistic is nature, it is supposed to perform superior to deterministic methods(generally).</a:t>
            </a:r>
          </a:p>
          <a:p>
            <a:pPr marL="342900" indent="-342900">
              <a:buFont typeface="+mj-lt"/>
              <a:buAutoNum type="arabicPeriod"/>
            </a:pPr>
            <a:r>
              <a:rPr lang="en-US" sz="1400" dirty="0"/>
              <a:t>It is low on memory. It does not need to have huge RAM requirements like that of co-occurrence matrix where it needs to store three huge matrices.</a:t>
            </a:r>
          </a:p>
          <a:p>
            <a:r>
              <a:rPr lang="en-US" sz="1400" dirty="0"/>
              <a:t> </a:t>
            </a:r>
          </a:p>
          <a:p>
            <a:r>
              <a:rPr lang="en-US" sz="1400" b="1" dirty="0"/>
              <a:t>Disadvantages of CBOW:</a:t>
            </a:r>
            <a:endParaRPr lang="en-US" sz="1400" dirty="0"/>
          </a:p>
          <a:p>
            <a:pPr marL="342900" indent="-342900">
              <a:buFont typeface="+mj-lt"/>
              <a:buAutoNum type="arabicPeriod"/>
            </a:pPr>
            <a:r>
              <a:rPr lang="en-US" sz="1400" dirty="0"/>
              <a:t>CBOW takes the average of the context of a word (as seen above in calculation of hidden activation). For example, Apple can be both a fruit and a company but CBOW takes an average of both the contexts and places it in between a cluster for fruits and companies.</a:t>
            </a:r>
          </a:p>
          <a:p>
            <a:pPr marL="342900" indent="-342900">
              <a:buFont typeface="+mj-lt"/>
              <a:buAutoNum type="arabicPeriod"/>
            </a:pPr>
            <a:r>
              <a:rPr lang="en-US" sz="1400" dirty="0"/>
              <a:t>Training a CBOW from scratch can take forever if not properly optimized.</a:t>
            </a:r>
          </a:p>
        </p:txBody>
      </p:sp>
    </p:spTree>
    <p:extLst>
      <p:ext uri="{BB962C8B-B14F-4D97-AF65-F5344CB8AC3E}">
        <p14:creationId xmlns:p14="http://schemas.microsoft.com/office/powerpoint/2010/main" val="4262720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77150-4727-4CE6-A508-66F9C65B8295}"/>
              </a:ext>
            </a:extLst>
          </p:cNvPr>
          <p:cNvSpPr>
            <a:spLocks noGrp="1"/>
          </p:cNvSpPr>
          <p:nvPr>
            <p:ph type="title"/>
          </p:nvPr>
        </p:nvSpPr>
        <p:spPr/>
        <p:txBody>
          <a:bodyPr>
            <a:normAutofit/>
          </a:bodyPr>
          <a:lstStyle/>
          <a:p>
            <a:pPr lvl="2"/>
            <a:r>
              <a:rPr lang="en-US" sz="3300" dirty="0">
                <a:latin typeface="Georgia" panose="02040502050405020303" pitchFamily="18" charset="0"/>
              </a:rPr>
              <a:t>Word2vec - Skip-Gram Model</a:t>
            </a:r>
          </a:p>
        </p:txBody>
      </p:sp>
      <p:sp>
        <p:nvSpPr>
          <p:cNvPr id="8" name="Rectangle 7">
            <a:extLst>
              <a:ext uri="{FF2B5EF4-FFF2-40B4-BE49-F238E27FC236}">
                <a16:creationId xmlns:a16="http://schemas.microsoft.com/office/drawing/2014/main" id="{9320DDEF-94D9-45FA-A74B-86A5885D6806}"/>
              </a:ext>
            </a:extLst>
          </p:cNvPr>
          <p:cNvSpPr/>
          <p:nvPr/>
        </p:nvSpPr>
        <p:spPr>
          <a:xfrm>
            <a:off x="4114800" y="1063230"/>
            <a:ext cx="4684014" cy="2631490"/>
          </a:xfrm>
          <a:prstGeom prst="rect">
            <a:avLst/>
          </a:prstGeom>
        </p:spPr>
        <p:txBody>
          <a:bodyPr wrap="square">
            <a:spAutoFit/>
          </a:bodyPr>
          <a:lstStyle/>
          <a:p>
            <a:r>
              <a:rPr lang="en-US" sz="1500" dirty="0">
                <a:latin typeface="Georgia" panose="02040502050405020303" pitchFamily="18" charset="0"/>
              </a:rPr>
              <a:t>The aim of skip-gram is to predict the context given a word.</a:t>
            </a:r>
          </a:p>
          <a:p>
            <a:endParaRPr lang="en-US" sz="1500" dirty="0">
              <a:latin typeface="Georgia" panose="02040502050405020303" pitchFamily="18" charset="0"/>
            </a:endParaRPr>
          </a:p>
          <a:p>
            <a:r>
              <a:rPr lang="en-US" sz="1500" dirty="0">
                <a:latin typeface="Georgia" panose="02040502050405020303" pitchFamily="18" charset="0"/>
              </a:rPr>
              <a:t>Let us check with same example (</a:t>
            </a:r>
            <a:r>
              <a:rPr lang="en-US" sz="1500" i="1" dirty="0">
                <a:latin typeface="Georgia" panose="02040502050405020303" pitchFamily="18" charset="0"/>
              </a:rPr>
              <a:t>Tweet</a:t>
            </a:r>
            <a:r>
              <a:rPr lang="en-US" sz="1500" dirty="0">
                <a:latin typeface="Georgia" panose="02040502050405020303" pitchFamily="18" charset="0"/>
              </a:rPr>
              <a:t>):</a:t>
            </a:r>
          </a:p>
          <a:p>
            <a:r>
              <a:rPr lang="en-US" sz="1500" dirty="0">
                <a:solidFill>
                  <a:schemeClr val="accent6">
                    <a:lumMod val="75000"/>
                  </a:schemeClr>
                </a:solidFill>
                <a:latin typeface="Georgia" panose="02040502050405020303" pitchFamily="18" charset="0"/>
              </a:rPr>
              <a:t>"When your dream becomes reality"</a:t>
            </a:r>
          </a:p>
          <a:p>
            <a:r>
              <a:rPr lang="en-US" sz="1500" dirty="0">
                <a:latin typeface="Georgia" panose="02040502050405020303" pitchFamily="18" charset="0"/>
              </a:rPr>
              <a:t> </a:t>
            </a:r>
          </a:p>
          <a:p>
            <a:r>
              <a:rPr lang="en-US" sz="1500" dirty="0">
                <a:latin typeface="Georgia" panose="02040502050405020303" pitchFamily="18" charset="0"/>
              </a:rPr>
              <a:t>The approach is to create a model such that given the center word </a:t>
            </a:r>
            <a:r>
              <a:rPr lang="en-US" sz="1500" dirty="0">
                <a:solidFill>
                  <a:schemeClr val="accent6">
                    <a:lumMod val="75000"/>
                  </a:schemeClr>
                </a:solidFill>
                <a:latin typeface="Georgia" panose="02040502050405020303" pitchFamily="18" charset="0"/>
              </a:rPr>
              <a:t>"dream"</a:t>
            </a:r>
            <a:r>
              <a:rPr lang="en-US" sz="1500" dirty="0">
                <a:latin typeface="Georgia" panose="02040502050405020303" pitchFamily="18" charset="0"/>
              </a:rPr>
              <a:t>, the model will be able to predict or generate the surrounding words ("When", "your", "becomes", "reality"). Here we call the word </a:t>
            </a:r>
            <a:r>
              <a:rPr lang="en-US" sz="1500" dirty="0">
                <a:solidFill>
                  <a:schemeClr val="accent6">
                    <a:lumMod val="75000"/>
                  </a:schemeClr>
                </a:solidFill>
                <a:latin typeface="Georgia" panose="02040502050405020303" pitchFamily="18" charset="0"/>
              </a:rPr>
              <a:t>"dream" </a:t>
            </a:r>
            <a:r>
              <a:rPr lang="en-US" sz="1500" dirty="0">
                <a:latin typeface="Georgia" panose="02040502050405020303" pitchFamily="18" charset="0"/>
              </a:rPr>
              <a:t>the context. </a:t>
            </a:r>
          </a:p>
        </p:txBody>
      </p:sp>
      <p:sp>
        <p:nvSpPr>
          <p:cNvPr id="11" name="Rectangle 10">
            <a:extLst>
              <a:ext uri="{FF2B5EF4-FFF2-40B4-BE49-F238E27FC236}">
                <a16:creationId xmlns:a16="http://schemas.microsoft.com/office/drawing/2014/main" id="{F9813FBA-5BA1-4F35-9352-718775F7C54C}"/>
              </a:ext>
            </a:extLst>
          </p:cNvPr>
          <p:cNvSpPr/>
          <p:nvPr/>
        </p:nvSpPr>
        <p:spPr>
          <a:xfrm>
            <a:off x="325316" y="4594623"/>
            <a:ext cx="4684014" cy="230832"/>
          </a:xfrm>
          <a:prstGeom prst="rect">
            <a:avLst/>
          </a:prstGeom>
        </p:spPr>
        <p:txBody>
          <a:bodyPr wrap="square">
            <a:spAutoFit/>
          </a:bodyPr>
          <a:lstStyle/>
          <a:p>
            <a:r>
              <a:rPr lang="en-US" sz="900" dirty="0"/>
              <a:t>Source: </a:t>
            </a:r>
            <a:r>
              <a:rPr lang="en-US" sz="900" dirty="0">
                <a:hlinkClick r:id="rId2"/>
              </a:rPr>
              <a:t>https://www.analyticsvidhya.com/blog/2017/06/word-embeddings-count-word2veec/</a:t>
            </a:r>
            <a:r>
              <a:rPr lang="en-US" sz="900" dirty="0"/>
              <a:t> </a:t>
            </a:r>
          </a:p>
        </p:txBody>
      </p:sp>
      <p:sp>
        <p:nvSpPr>
          <p:cNvPr id="6" name="object 4">
            <a:extLst>
              <a:ext uri="{FF2B5EF4-FFF2-40B4-BE49-F238E27FC236}">
                <a16:creationId xmlns:a16="http://schemas.microsoft.com/office/drawing/2014/main" id="{5AB61FD9-CD58-45C6-86B0-A6C9F62D238F}"/>
              </a:ext>
            </a:extLst>
          </p:cNvPr>
          <p:cNvSpPr/>
          <p:nvPr/>
        </p:nvSpPr>
        <p:spPr>
          <a:xfrm>
            <a:off x="646233" y="1273923"/>
            <a:ext cx="2578345" cy="2985950"/>
          </a:xfrm>
          <a:prstGeom prst="rect">
            <a:avLst/>
          </a:prstGeom>
          <a:blipFill>
            <a:blip r:embed="rId3" cstate="print"/>
            <a:stretch>
              <a:fillRect/>
            </a:stretch>
          </a:blipFill>
        </p:spPr>
        <p:txBody>
          <a:bodyPr wrap="square" lIns="0" tIns="0" rIns="0" bIns="0" rtlCol="0"/>
          <a:lstStyle/>
          <a:p>
            <a:endParaRPr dirty="0"/>
          </a:p>
        </p:txBody>
      </p:sp>
      <p:sp>
        <p:nvSpPr>
          <p:cNvPr id="3" name="Slide Number Placeholder 2">
            <a:extLst>
              <a:ext uri="{FF2B5EF4-FFF2-40B4-BE49-F238E27FC236}">
                <a16:creationId xmlns:a16="http://schemas.microsoft.com/office/drawing/2014/main" id="{3FA67706-10AD-475F-8F02-B455C6B9CAF0}"/>
              </a:ext>
            </a:extLst>
          </p:cNvPr>
          <p:cNvSpPr>
            <a:spLocks noGrp="1"/>
          </p:cNvSpPr>
          <p:nvPr>
            <p:ph type="sldNum" sz="quarter" idx="12"/>
          </p:nvPr>
        </p:nvSpPr>
        <p:spPr/>
        <p:txBody>
          <a:bodyPr/>
          <a:lstStyle/>
          <a:p>
            <a:fld id="{837E1DD7-84D5-47B4-B376-E146078DC1AB}" type="slidenum">
              <a:rPr lang="en-US" smtClean="0"/>
              <a:t>54</a:t>
            </a:fld>
            <a:endParaRPr lang="en-US" dirty="0"/>
          </a:p>
        </p:txBody>
      </p:sp>
      <p:sp>
        <p:nvSpPr>
          <p:cNvPr id="7" name="TextBox 6">
            <a:extLst>
              <a:ext uri="{FF2B5EF4-FFF2-40B4-BE49-F238E27FC236}">
                <a16:creationId xmlns:a16="http://schemas.microsoft.com/office/drawing/2014/main" id="{11F77A5A-AA06-447F-B4CD-D9015BE9398E}"/>
              </a:ext>
            </a:extLst>
          </p:cNvPr>
          <p:cNvSpPr txBox="1"/>
          <p:nvPr/>
        </p:nvSpPr>
        <p:spPr>
          <a:xfrm>
            <a:off x="3215953" y="2278758"/>
            <a:ext cx="453970" cy="253916"/>
          </a:xfrm>
          <a:prstGeom prst="rect">
            <a:avLst/>
          </a:prstGeom>
          <a:noFill/>
        </p:spPr>
        <p:txBody>
          <a:bodyPr wrap="none" rtlCol="0">
            <a:spAutoFit/>
          </a:bodyPr>
          <a:lstStyle/>
          <a:p>
            <a:r>
              <a:rPr lang="en-US" sz="1050" dirty="0">
                <a:solidFill>
                  <a:schemeClr val="accent6">
                    <a:lumMod val="75000"/>
                  </a:schemeClr>
                </a:solidFill>
                <a:latin typeface="Georgia" panose="02040502050405020303" pitchFamily="18" charset="0"/>
              </a:rPr>
              <a:t>your</a:t>
            </a:r>
          </a:p>
        </p:txBody>
      </p:sp>
      <p:sp>
        <p:nvSpPr>
          <p:cNvPr id="9" name="TextBox 8">
            <a:extLst>
              <a:ext uri="{FF2B5EF4-FFF2-40B4-BE49-F238E27FC236}">
                <a16:creationId xmlns:a16="http://schemas.microsoft.com/office/drawing/2014/main" id="{9DFFA8CD-31C3-4A6E-AACF-CA04B724FFCD}"/>
              </a:ext>
            </a:extLst>
          </p:cNvPr>
          <p:cNvSpPr txBox="1"/>
          <p:nvPr/>
        </p:nvSpPr>
        <p:spPr>
          <a:xfrm>
            <a:off x="234350" y="2808779"/>
            <a:ext cx="567784" cy="253916"/>
          </a:xfrm>
          <a:prstGeom prst="rect">
            <a:avLst/>
          </a:prstGeom>
          <a:noFill/>
        </p:spPr>
        <p:txBody>
          <a:bodyPr wrap="none" rtlCol="0">
            <a:spAutoFit/>
          </a:bodyPr>
          <a:lstStyle/>
          <a:p>
            <a:r>
              <a:rPr lang="en-US" sz="1050" dirty="0">
                <a:solidFill>
                  <a:schemeClr val="accent6">
                    <a:lumMod val="75000"/>
                  </a:schemeClr>
                </a:solidFill>
                <a:latin typeface="Georgia" panose="02040502050405020303" pitchFamily="18" charset="0"/>
              </a:rPr>
              <a:t>dream</a:t>
            </a:r>
          </a:p>
        </p:txBody>
      </p:sp>
      <p:sp>
        <p:nvSpPr>
          <p:cNvPr id="10" name="TextBox 9">
            <a:extLst>
              <a:ext uri="{FF2B5EF4-FFF2-40B4-BE49-F238E27FC236}">
                <a16:creationId xmlns:a16="http://schemas.microsoft.com/office/drawing/2014/main" id="{C0389AA7-13E9-4A8D-9CBD-D4E28D495125}"/>
              </a:ext>
            </a:extLst>
          </p:cNvPr>
          <p:cNvSpPr txBox="1"/>
          <p:nvPr/>
        </p:nvSpPr>
        <p:spPr>
          <a:xfrm>
            <a:off x="3224578" y="3898899"/>
            <a:ext cx="562975" cy="253916"/>
          </a:xfrm>
          <a:prstGeom prst="rect">
            <a:avLst/>
          </a:prstGeom>
          <a:noFill/>
        </p:spPr>
        <p:txBody>
          <a:bodyPr wrap="none" rtlCol="0">
            <a:spAutoFit/>
          </a:bodyPr>
          <a:lstStyle/>
          <a:p>
            <a:r>
              <a:rPr lang="en-US" sz="1050" dirty="0">
                <a:solidFill>
                  <a:schemeClr val="accent6">
                    <a:lumMod val="75000"/>
                  </a:schemeClr>
                </a:solidFill>
                <a:latin typeface="Georgia" panose="02040502050405020303" pitchFamily="18" charset="0"/>
              </a:rPr>
              <a:t>reality</a:t>
            </a:r>
          </a:p>
        </p:txBody>
      </p:sp>
      <p:sp>
        <p:nvSpPr>
          <p:cNvPr id="12" name="TextBox 11">
            <a:extLst>
              <a:ext uri="{FF2B5EF4-FFF2-40B4-BE49-F238E27FC236}">
                <a16:creationId xmlns:a16="http://schemas.microsoft.com/office/drawing/2014/main" id="{6954F8F6-8C8D-45D2-A622-E9F8956AF28E}"/>
              </a:ext>
            </a:extLst>
          </p:cNvPr>
          <p:cNvSpPr txBox="1"/>
          <p:nvPr/>
        </p:nvSpPr>
        <p:spPr>
          <a:xfrm>
            <a:off x="3209563" y="3317162"/>
            <a:ext cx="700833" cy="253916"/>
          </a:xfrm>
          <a:prstGeom prst="rect">
            <a:avLst/>
          </a:prstGeom>
          <a:noFill/>
        </p:spPr>
        <p:txBody>
          <a:bodyPr wrap="none" rtlCol="0">
            <a:spAutoFit/>
          </a:bodyPr>
          <a:lstStyle/>
          <a:p>
            <a:r>
              <a:rPr lang="en-US" sz="1050" dirty="0">
                <a:solidFill>
                  <a:schemeClr val="accent6">
                    <a:lumMod val="75000"/>
                  </a:schemeClr>
                </a:solidFill>
                <a:latin typeface="Georgia" panose="02040502050405020303" pitchFamily="18" charset="0"/>
              </a:rPr>
              <a:t>becomes</a:t>
            </a:r>
          </a:p>
        </p:txBody>
      </p:sp>
      <p:sp>
        <p:nvSpPr>
          <p:cNvPr id="13" name="TextBox 12">
            <a:extLst>
              <a:ext uri="{FF2B5EF4-FFF2-40B4-BE49-F238E27FC236}">
                <a16:creationId xmlns:a16="http://schemas.microsoft.com/office/drawing/2014/main" id="{A534F5C7-A7F2-4CE7-B8AE-3827E987BB94}"/>
              </a:ext>
            </a:extLst>
          </p:cNvPr>
          <p:cNvSpPr txBox="1"/>
          <p:nvPr/>
        </p:nvSpPr>
        <p:spPr>
          <a:xfrm>
            <a:off x="3215954" y="1698451"/>
            <a:ext cx="540533" cy="253916"/>
          </a:xfrm>
          <a:prstGeom prst="rect">
            <a:avLst/>
          </a:prstGeom>
          <a:noFill/>
        </p:spPr>
        <p:txBody>
          <a:bodyPr wrap="none" rtlCol="0">
            <a:spAutoFit/>
          </a:bodyPr>
          <a:lstStyle/>
          <a:p>
            <a:r>
              <a:rPr lang="en-US" sz="1050" dirty="0">
                <a:solidFill>
                  <a:schemeClr val="accent6">
                    <a:lumMod val="75000"/>
                  </a:schemeClr>
                </a:solidFill>
                <a:latin typeface="Georgia" panose="02040502050405020303" pitchFamily="18" charset="0"/>
              </a:rPr>
              <a:t>When</a:t>
            </a:r>
          </a:p>
        </p:txBody>
      </p:sp>
      <p:sp>
        <p:nvSpPr>
          <p:cNvPr id="14" name="TextBox 13">
            <a:extLst>
              <a:ext uri="{FF2B5EF4-FFF2-40B4-BE49-F238E27FC236}">
                <a16:creationId xmlns:a16="http://schemas.microsoft.com/office/drawing/2014/main" id="{8B81065B-BEEB-4CBE-A172-40F95D84ADEB}"/>
              </a:ext>
            </a:extLst>
          </p:cNvPr>
          <p:cNvSpPr txBox="1"/>
          <p:nvPr/>
        </p:nvSpPr>
        <p:spPr>
          <a:xfrm>
            <a:off x="1333229" y="4080998"/>
            <a:ext cx="1051891" cy="253916"/>
          </a:xfrm>
          <a:prstGeom prst="rect">
            <a:avLst/>
          </a:prstGeom>
          <a:noFill/>
        </p:spPr>
        <p:txBody>
          <a:bodyPr wrap="none" rtlCol="0">
            <a:spAutoFit/>
          </a:bodyPr>
          <a:lstStyle/>
          <a:p>
            <a:r>
              <a:rPr lang="en-US" sz="1050" dirty="0">
                <a:latin typeface="Georgia" panose="02040502050405020303" pitchFamily="18" charset="0"/>
              </a:rPr>
              <a:t>window size: 5</a:t>
            </a:r>
          </a:p>
        </p:txBody>
      </p:sp>
    </p:spTree>
    <p:extLst>
      <p:ext uri="{BB962C8B-B14F-4D97-AF65-F5344CB8AC3E}">
        <p14:creationId xmlns:p14="http://schemas.microsoft.com/office/powerpoint/2010/main" val="2734077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242067" y="438150"/>
            <a:ext cx="4659865" cy="373069"/>
          </a:xfrm>
          <a:prstGeom prst="rect">
            <a:avLst/>
          </a:prstGeom>
        </p:spPr>
        <p:txBody>
          <a:bodyPr vert="horz" wrap="square" lIns="0" tIns="4018" rIns="0" bIns="0" rtlCol="0" anchor="ctr">
            <a:spAutoFit/>
          </a:bodyPr>
          <a:lstStyle/>
          <a:p>
            <a:pPr marL="1138441" marR="2679" indent="-1131744">
              <a:lnSpc>
                <a:spcPct val="100699"/>
              </a:lnSpc>
              <a:spcBef>
                <a:spcPts val="32"/>
              </a:spcBef>
              <a:tabLst>
                <a:tab pos="1644377" algn="l"/>
              </a:tabLst>
            </a:pPr>
            <a:r>
              <a:rPr sz="2531" spc="-45" dirty="0"/>
              <a:t>W</a:t>
            </a:r>
            <a:r>
              <a:rPr sz="2531" spc="-3" dirty="0"/>
              <a:t>o</a:t>
            </a:r>
            <a:r>
              <a:rPr sz="2531" dirty="0"/>
              <a:t>r</a:t>
            </a:r>
            <a:r>
              <a:rPr sz="2531" spc="-3" dirty="0"/>
              <a:t>d</a:t>
            </a:r>
            <a:r>
              <a:rPr sz="2531" dirty="0"/>
              <a:t>2</a:t>
            </a:r>
            <a:r>
              <a:rPr sz="2531" spc="-140" dirty="0"/>
              <a:t>V</a:t>
            </a:r>
            <a:r>
              <a:rPr sz="2531" dirty="0"/>
              <a:t>ec	Sk</a:t>
            </a:r>
            <a:r>
              <a:rPr sz="2531" spc="-3" dirty="0"/>
              <a:t>ip</a:t>
            </a:r>
            <a:r>
              <a:rPr sz="2531" dirty="0"/>
              <a:t>-</a:t>
            </a:r>
            <a:r>
              <a:rPr sz="2531" spc="-3" dirty="0"/>
              <a:t>g</a:t>
            </a:r>
            <a:r>
              <a:rPr sz="2531" dirty="0"/>
              <a:t>ram  model</a:t>
            </a:r>
          </a:p>
        </p:txBody>
      </p:sp>
      <p:sp>
        <p:nvSpPr>
          <p:cNvPr id="2" name="Rectangle 1">
            <a:extLst>
              <a:ext uri="{FF2B5EF4-FFF2-40B4-BE49-F238E27FC236}">
                <a16:creationId xmlns:a16="http://schemas.microsoft.com/office/drawing/2014/main" id="{01851505-23F5-461B-958A-ED3849C0A7B2}"/>
              </a:ext>
            </a:extLst>
          </p:cNvPr>
          <p:cNvSpPr/>
          <p:nvPr/>
        </p:nvSpPr>
        <p:spPr>
          <a:xfrm>
            <a:off x="609600" y="1581150"/>
            <a:ext cx="8077200" cy="1077218"/>
          </a:xfrm>
          <a:prstGeom prst="rect">
            <a:avLst/>
          </a:prstGeom>
        </p:spPr>
        <p:txBody>
          <a:bodyPr wrap="square">
            <a:spAutoFit/>
          </a:bodyPr>
          <a:lstStyle/>
          <a:p>
            <a:r>
              <a:rPr lang="en-US" sz="1600" b="1" dirty="0"/>
              <a:t>Advantages of Skip-Gram Model</a:t>
            </a:r>
          </a:p>
          <a:p>
            <a:pPr marL="342900" indent="-342900">
              <a:buFont typeface="+mj-lt"/>
              <a:buAutoNum type="arabicPeriod"/>
            </a:pPr>
            <a:r>
              <a:rPr lang="en-US" sz="1600" dirty="0"/>
              <a:t>Skip-gram model can capture two semantics for a single word. </a:t>
            </a:r>
            <a:r>
              <a:rPr lang="en-US" sz="1600" dirty="0" err="1"/>
              <a:t>i.e</a:t>
            </a:r>
            <a:r>
              <a:rPr lang="en-US" sz="1600" dirty="0"/>
              <a:t> it will have two vector representations of Apple. One for the company and other for the fruit.</a:t>
            </a:r>
          </a:p>
          <a:p>
            <a:pPr marL="342900" indent="-342900">
              <a:buFont typeface="+mj-lt"/>
              <a:buAutoNum type="arabicPeriod"/>
            </a:pPr>
            <a:r>
              <a:rPr lang="en-US" sz="1600" dirty="0"/>
              <a:t>Skip-gram with negative sub-sampling outperforms every other method generally.</a:t>
            </a:r>
          </a:p>
        </p:txBody>
      </p:sp>
      <p:sp>
        <p:nvSpPr>
          <p:cNvPr id="4" name="Rectangle 3">
            <a:extLst>
              <a:ext uri="{FF2B5EF4-FFF2-40B4-BE49-F238E27FC236}">
                <a16:creationId xmlns:a16="http://schemas.microsoft.com/office/drawing/2014/main" id="{DE08F484-36E2-4DC0-A8B3-34E05F4BC27E}"/>
              </a:ext>
            </a:extLst>
          </p:cNvPr>
          <p:cNvSpPr/>
          <p:nvPr/>
        </p:nvSpPr>
        <p:spPr>
          <a:xfrm>
            <a:off x="325316" y="4594623"/>
            <a:ext cx="4684014" cy="230832"/>
          </a:xfrm>
          <a:prstGeom prst="rect">
            <a:avLst/>
          </a:prstGeom>
        </p:spPr>
        <p:txBody>
          <a:bodyPr wrap="square">
            <a:spAutoFit/>
          </a:bodyPr>
          <a:lstStyle/>
          <a:p>
            <a:r>
              <a:rPr lang="en-US" sz="900" dirty="0"/>
              <a:t>Source: </a:t>
            </a:r>
            <a:r>
              <a:rPr lang="en-US" sz="900" dirty="0">
                <a:hlinkClick r:id="rId2"/>
              </a:rPr>
              <a:t>https://www.analyticsvidhya.com/blog/2017/06/word-embeddings-count-word2veec/</a:t>
            </a:r>
            <a:r>
              <a:rPr lang="en-US" sz="900" dirty="0"/>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819400" y="226943"/>
            <a:ext cx="3164458" cy="296208"/>
          </a:xfrm>
          <a:prstGeom prst="rect">
            <a:avLst/>
          </a:prstGeom>
        </p:spPr>
        <p:txBody>
          <a:bodyPr vert="horz" wrap="square" lIns="0" tIns="8037" rIns="0" bIns="0" rtlCol="0" anchor="ctr">
            <a:spAutoFit/>
          </a:bodyPr>
          <a:lstStyle/>
          <a:p>
            <a:pPr marL="6697">
              <a:spcBef>
                <a:spcPts val="63"/>
              </a:spcBef>
            </a:pPr>
            <a:r>
              <a:rPr sz="1872" spc="5" dirty="0"/>
              <a:t>word2vec. skip-gram</a:t>
            </a:r>
            <a:r>
              <a:rPr sz="1872" spc="-47" dirty="0"/>
              <a:t> </a:t>
            </a:r>
            <a:r>
              <a:rPr sz="1872" spc="5" dirty="0"/>
              <a:t>model</a:t>
            </a:r>
            <a:endParaRPr sz="1872" dirty="0"/>
          </a:p>
        </p:txBody>
      </p:sp>
      <p:sp>
        <p:nvSpPr>
          <p:cNvPr id="4" name="object 4"/>
          <p:cNvSpPr/>
          <p:nvPr/>
        </p:nvSpPr>
        <p:spPr>
          <a:xfrm>
            <a:off x="1350615" y="736699"/>
            <a:ext cx="6442770" cy="4031754"/>
          </a:xfrm>
          <a:prstGeom prst="rect">
            <a:avLst/>
          </a:prstGeom>
          <a:blipFill>
            <a:blip r:embed="rId2" cstate="print"/>
            <a:stretch>
              <a:fillRect/>
            </a:stretch>
          </a:blipFill>
        </p:spPr>
        <p:txBody>
          <a:bodyPr wrap="square" lIns="0" tIns="0" rIns="0" bIns="0" rtlCol="0"/>
          <a:lstStyle/>
          <a:p>
            <a:endParaRPr sz="949"/>
          </a:p>
        </p:txBody>
      </p:sp>
      <p:sp>
        <p:nvSpPr>
          <p:cNvPr id="5" name="object 5"/>
          <p:cNvSpPr/>
          <p:nvPr/>
        </p:nvSpPr>
        <p:spPr>
          <a:xfrm>
            <a:off x="1350614" y="736699"/>
            <a:ext cx="6442770" cy="4031754"/>
          </a:xfrm>
          <a:custGeom>
            <a:avLst/>
            <a:gdLst/>
            <a:ahLst/>
            <a:cxnLst/>
            <a:rect l="l" t="t" r="r" b="b"/>
            <a:pathLst>
              <a:path w="12217400" h="7645400">
                <a:moveTo>
                  <a:pt x="0" y="0"/>
                </a:moveTo>
                <a:lnTo>
                  <a:pt x="12217400" y="0"/>
                </a:lnTo>
                <a:lnTo>
                  <a:pt x="12217400" y="7645400"/>
                </a:lnTo>
                <a:lnTo>
                  <a:pt x="0" y="7645400"/>
                </a:lnTo>
                <a:lnTo>
                  <a:pt x="0" y="0"/>
                </a:lnTo>
                <a:close/>
              </a:path>
            </a:pathLst>
          </a:custGeom>
          <a:ln w="25400">
            <a:solidFill>
              <a:srgbClr val="000000"/>
            </a:solidFill>
          </a:ln>
        </p:spPr>
        <p:txBody>
          <a:bodyPr wrap="square" lIns="0" tIns="0" rIns="0" bIns="0" rtlCol="0"/>
          <a:lstStyle/>
          <a:p>
            <a:endParaRPr sz="949"/>
          </a:p>
        </p:txBody>
      </p:sp>
      <p:sp>
        <p:nvSpPr>
          <p:cNvPr id="2" name="Rectangle 1">
            <a:extLst>
              <a:ext uri="{FF2B5EF4-FFF2-40B4-BE49-F238E27FC236}">
                <a16:creationId xmlns:a16="http://schemas.microsoft.com/office/drawing/2014/main" id="{6D2C580E-17E4-441C-861C-528D5C165918}"/>
              </a:ext>
            </a:extLst>
          </p:cNvPr>
          <p:cNvSpPr/>
          <p:nvPr/>
        </p:nvSpPr>
        <p:spPr>
          <a:xfrm>
            <a:off x="152400" y="4891157"/>
            <a:ext cx="4572000" cy="253916"/>
          </a:xfrm>
          <a:prstGeom prst="rect">
            <a:avLst/>
          </a:prstGeom>
        </p:spPr>
        <p:txBody>
          <a:bodyPr>
            <a:spAutoFit/>
          </a:bodyPr>
          <a:lstStyle/>
          <a:p>
            <a:r>
              <a:rPr lang="en-US" sz="1000" dirty="0">
                <a:hlinkClick r:id="rId3"/>
              </a:rPr>
              <a:t>http://mccormickml.com/2016/04/19/word2vec-tutorial-the-skip-gram-model/</a:t>
            </a:r>
            <a:endParaRPr lang="en-US" sz="1000" dirty="0"/>
          </a:p>
        </p:txBody>
      </p:sp>
    </p:spTree>
    <p:extLst>
      <p:ext uri="{BB962C8B-B14F-4D97-AF65-F5344CB8AC3E}">
        <p14:creationId xmlns:p14="http://schemas.microsoft.com/office/powerpoint/2010/main" val="28900708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30362" y="1013827"/>
            <a:ext cx="3083275" cy="3115845"/>
          </a:xfrm>
          <a:prstGeom prst="rect">
            <a:avLst/>
          </a:prstGeom>
          <a:blipFill>
            <a:blip r:embed="rId2" cstate="print"/>
            <a:stretch>
              <a:fillRect/>
            </a:stretch>
          </a:blipFill>
        </p:spPr>
        <p:txBody>
          <a:bodyPr wrap="square" lIns="0" tIns="0" rIns="0" bIns="0" rtlCol="0"/>
          <a:lstStyle/>
          <a:p>
            <a:endParaRPr sz="819"/>
          </a:p>
        </p:txBody>
      </p:sp>
      <p:sp>
        <p:nvSpPr>
          <p:cNvPr id="3" name="Title 2">
            <a:extLst>
              <a:ext uri="{FF2B5EF4-FFF2-40B4-BE49-F238E27FC236}">
                <a16:creationId xmlns:a16="http://schemas.microsoft.com/office/drawing/2014/main" id="{D3CBD079-F48A-4B68-AC10-8DAF0AAFB39E}"/>
              </a:ext>
            </a:extLst>
          </p:cNvPr>
          <p:cNvSpPr>
            <a:spLocks noGrp="1"/>
          </p:cNvSpPr>
          <p:nvPr>
            <p:ph type="title"/>
          </p:nvPr>
        </p:nvSpPr>
        <p:spPr>
          <a:xfrm>
            <a:off x="457200" y="205979"/>
            <a:ext cx="8229600" cy="689371"/>
          </a:xfrm>
        </p:spPr>
        <p:txBody>
          <a:bodyPr/>
          <a:lstStyle/>
          <a:p>
            <a:r>
              <a:rPr lang="en-US" dirty="0"/>
              <a:t>Properties of word2vec</a:t>
            </a:r>
          </a:p>
        </p:txBody>
      </p:sp>
    </p:spTree>
    <p:extLst>
      <p:ext uri="{BB962C8B-B14F-4D97-AF65-F5344CB8AC3E}">
        <p14:creationId xmlns:p14="http://schemas.microsoft.com/office/powerpoint/2010/main" val="2328974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76079" y="1008219"/>
            <a:ext cx="3083275" cy="3115845"/>
          </a:xfrm>
          <a:prstGeom prst="rect">
            <a:avLst/>
          </a:prstGeom>
          <a:blipFill>
            <a:blip r:embed="rId2" cstate="print"/>
            <a:stretch>
              <a:fillRect/>
            </a:stretch>
          </a:blipFill>
        </p:spPr>
        <p:txBody>
          <a:bodyPr wrap="square" lIns="0" tIns="0" rIns="0" bIns="0" rtlCol="0"/>
          <a:lstStyle/>
          <a:p>
            <a:endParaRPr sz="819"/>
          </a:p>
        </p:txBody>
      </p:sp>
    </p:spTree>
    <p:extLst>
      <p:ext uri="{BB962C8B-B14F-4D97-AF65-F5344CB8AC3E}">
        <p14:creationId xmlns:p14="http://schemas.microsoft.com/office/powerpoint/2010/main" val="29461481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76079" y="1008219"/>
            <a:ext cx="3083275" cy="3115845"/>
          </a:xfrm>
          <a:prstGeom prst="rect">
            <a:avLst/>
          </a:prstGeom>
          <a:blipFill>
            <a:blip r:embed="rId2" cstate="print"/>
            <a:stretch>
              <a:fillRect/>
            </a:stretch>
          </a:blipFill>
        </p:spPr>
        <p:txBody>
          <a:bodyPr wrap="square" lIns="0" tIns="0" rIns="0" bIns="0" rtlCol="0"/>
          <a:lstStyle/>
          <a:p>
            <a:endParaRPr sz="819"/>
          </a:p>
        </p:txBody>
      </p:sp>
    </p:spTree>
    <p:extLst>
      <p:ext uri="{BB962C8B-B14F-4D97-AF65-F5344CB8AC3E}">
        <p14:creationId xmlns:p14="http://schemas.microsoft.com/office/powerpoint/2010/main" val="821471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6" name="Title 1">
            <a:extLst>
              <a:ext uri="{FF2B5EF4-FFF2-40B4-BE49-F238E27FC236}">
                <a16:creationId xmlns:a16="http://schemas.microsoft.com/office/drawing/2014/main" id="{5DBB5DCF-E86C-4C3B-A802-F12E4D9949AD}"/>
              </a:ext>
            </a:extLst>
          </p:cNvPr>
          <p:cNvSpPr>
            <a:spLocks noGrp="1"/>
          </p:cNvSpPr>
          <p:nvPr>
            <p:ph type="title"/>
          </p:nvPr>
        </p:nvSpPr>
        <p:spPr>
          <a:xfrm>
            <a:off x="460652" y="207963"/>
            <a:ext cx="8222696" cy="856531"/>
          </a:xfrm>
        </p:spPr>
        <p:txBody>
          <a:bodyPr>
            <a:normAutofit/>
          </a:bodyPr>
          <a:lstStyle/>
          <a:p>
            <a:pPr algn="l"/>
            <a:r>
              <a:rPr lang="en-US" sz="3597" dirty="0">
                <a:latin typeface="Georgia" panose="02040502050405020303" pitchFamily="18" charset="0"/>
              </a:rPr>
              <a:t>Deep Learning</a:t>
            </a:r>
          </a:p>
        </p:txBody>
      </p:sp>
      <p:sp>
        <p:nvSpPr>
          <p:cNvPr id="2" name="Rectangle 1">
            <a:extLst>
              <a:ext uri="{FF2B5EF4-FFF2-40B4-BE49-F238E27FC236}">
                <a16:creationId xmlns:a16="http://schemas.microsoft.com/office/drawing/2014/main" id="{5D38AD96-FD4D-445F-A585-693FF7A2C58B}"/>
              </a:ext>
            </a:extLst>
          </p:cNvPr>
          <p:cNvSpPr/>
          <p:nvPr/>
        </p:nvSpPr>
        <p:spPr>
          <a:xfrm>
            <a:off x="536789" y="1277438"/>
            <a:ext cx="7994288" cy="1631216"/>
          </a:xfrm>
          <a:prstGeom prst="rect">
            <a:avLst/>
          </a:prstGeom>
        </p:spPr>
        <p:txBody>
          <a:bodyPr wrap="square">
            <a:spAutoFit/>
          </a:bodyPr>
          <a:lstStyle/>
          <a:p>
            <a:pPr marL="342604" indent="-342604">
              <a:buFont typeface="Arial" panose="020B0604020202020204" pitchFamily="34" charset="0"/>
              <a:buChar char="•"/>
            </a:pPr>
            <a:r>
              <a:rPr lang="fr-FR" sz="2000" dirty="0">
                <a:latin typeface="Times New Roman" panose="02020603050405020304" pitchFamily="18" charset="0"/>
                <a:cs typeface="Times New Roman" panose="02020603050405020304" pitchFamily="18" charset="0"/>
              </a:rPr>
              <a:t>Activation Functions</a:t>
            </a:r>
          </a:p>
          <a:p>
            <a:pPr marL="799409" lvl="1" indent="-342604">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Threshold Function/Step Function</a:t>
            </a:r>
          </a:p>
          <a:p>
            <a:pPr marL="799409" lvl="1" indent="-342604">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Sigmoid</a:t>
            </a:r>
          </a:p>
          <a:p>
            <a:pPr marL="799409" lvl="1" indent="-342604">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Rectifier</a:t>
            </a:r>
          </a:p>
          <a:p>
            <a:pPr marL="799409" lvl="1" indent="-342604">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Hyperbolic Tangent(tanh)</a:t>
            </a:r>
            <a:endParaRPr lang="fr-FR" sz="20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E63491F-9F56-45A9-87FD-8646FC268547}"/>
              </a:ext>
            </a:extLst>
          </p:cNvPr>
          <p:cNvSpPr/>
          <p:nvPr/>
        </p:nvSpPr>
        <p:spPr>
          <a:xfrm>
            <a:off x="384516" y="4627424"/>
            <a:ext cx="7537471" cy="215315"/>
          </a:xfrm>
          <a:prstGeom prst="rect">
            <a:avLst/>
          </a:prstGeom>
        </p:spPr>
        <p:txBody>
          <a:bodyPr wrap="square">
            <a:spAutoFit/>
          </a:bodyPr>
          <a:lstStyle/>
          <a:p>
            <a:r>
              <a:rPr lang="en-US" sz="799" dirty="0"/>
              <a:t>Source: </a:t>
            </a:r>
            <a:r>
              <a:rPr lang="en-US" sz="799" dirty="0">
                <a:hlinkClick r:id="rId3"/>
              </a:rPr>
              <a:t>https://www.udemy.com/complete-guide-to-tensorflow-for-deep-learning-with-python/learn/v4/overview</a:t>
            </a:r>
            <a:r>
              <a:rPr lang="en-US" sz="799" dirty="0"/>
              <a:t> </a:t>
            </a:r>
          </a:p>
        </p:txBody>
      </p:sp>
    </p:spTree>
    <p:extLst>
      <p:ext uri="{BB962C8B-B14F-4D97-AF65-F5344CB8AC3E}">
        <p14:creationId xmlns:p14="http://schemas.microsoft.com/office/powerpoint/2010/main" val="34985112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65222" y="1008219"/>
            <a:ext cx="3094132" cy="3115845"/>
          </a:xfrm>
          <a:prstGeom prst="rect">
            <a:avLst/>
          </a:prstGeom>
          <a:blipFill>
            <a:blip r:embed="rId2" cstate="print"/>
            <a:stretch>
              <a:fillRect/>
            </a:stretch>
          </a:blipFill>
        </p:spPr>
        <p:txBody>
          <a:bodyPr wrap="square" lIns="0" tIns="0" rIns="0" bIns="0" rtlCol="0"/>
          <a:lstStyle/>
          <a:p>
            <a:endParaRPr sz="819"/>
          </a:p>
        </p:txBody>
      </p:sp>
    </p:spTree>
    <p:extLst>
      <p:ext uri="{BB962C8B-B14F-4D97-AF65-F5344CB8AC3E}">
        <p14:creationId xmlns:p14="http://schemas.microsoft.com/office/powerpoint/2010/main" val="3943756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65222" y="1008219"/>
            <a:ext cx="3094132" cy="3115845"/>
          </a:xfrm>
          <a:prstGeom prst="rect">
            <a:avLst/>
          </a:prstGeom>
          <a:blipFill>
            <a:blip r:embed="rId2" cstate="print"/>
            <a:stretch>
              <a:fillRect/>
            </a:stretch>
          </a:blipFill>
        </p:spPr>
        <p:txBody>
          <a:bodyPr wrap="square" lIns="0" tIns="0" rIns="0" bIns="0" rtlCol="0"/>
          <a:lstStyle/>
          <a:p>
            <a:endParaRPr sz="819"/>
          </a:p>
        </p:txBody>
      </p:sp>
    </p:spTree>
    <p:extLst>
      <p:ext uri="{BB962C8B-B14F-4D97-AF65-F5344CB8AC3E}">
        <p14:creationId xmlns:p14="http://schemas.microsoft.com/office/powerpoint/2010/main" val="482648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65222" y="1008219"/>
            <a:ext cx="3094132" cy="3115845"/>
          </a:xfrm>
          <a:prstGeom prst="rect">
            <a:avLst/>
          </a:prstGeom>
          <a:blipFill>
            <a:blip r:embed="rId2" cstate="print"/>
            <a:stretch>
              <a:fillRect/>
            </a:stretch>
          </a:blipFill>
        </p:spPr>
        <p:txBody>
          <a:bodyPr wrap="square" lIns="0" tIns="0" rIns="0" bIns="0" rtlCol="0"/>
          <a:lstStyle/>
          <a:p>
            <a:endParaRPr sz="819"/>
          </a:p>
        </p:txBody>
      </p:sp>
    </p:spTree>
    <p:extLst>
      <p:ext uri="{BB962C8B-B14F-4D97-AF65-F5344CB8AC3E}">
        <p14:creationId xmlns:p14="http://schemas.microsoft.com/office/powerpoint/2010/main" val="2013821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76079" y="1008219"/>
            <a:ext cx="3083275" cy="3115845"/>
          </a:xfrm>
          <a:prstGeom prst="rect">
            <a:avLst/>
          </a:prstGeom>
          <a:blipFill>
            <a:blip r:embed="rId2" cstate="print"/>
            <a:stretch>
              <a:fillRect/>
            </a:stretch>
          </a:blipFill>
        </p:spPr>
        <p:txBody>
          <a:bodyPr wrap="square" lIns="0" tIns="0" rIns="0" bIns="0" rtlCol="0"/>
          <a:lstStyle/>
          <a:p>
            <a:endParaRPr sz="819"/>
          </a:p>
        </p:txBody>
      </p:sp>
    </p:spTree>
    <p:extLst>
      <p:ext uri="{BB962C8B-B14F-4D97-AF65-F5344CB8AC3E}">
        <p14:creationId xmlns:p14="http://schemas.microsoft.com/office/powerpoint/2010/main" val="1709909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76079" y="1008219"/>
            <a:ext cx="3159272" cy="3115845"/>
          </a:xfrm>
          <a:prstGeom prst="rect">
            <a:avLst/>
          </a:prstGeom>
          <a:blipFill>
            <a:blip r:embed="rId2" cstate="print"/>
            <a:stretch>
              <a:fillRect/>
            </a:stretch>
          </a:blipFill>
        </p:spPr>
        <p:txBody>
          <a:bodyPr wrap="square" lIns="0" tIns="0" rIns="0" bIns="0" rtlCol="0"/>
          <a:lstStyle/>
          <a:p>
            <a:endParaRPr sz="819"/>
          </a:p>
        </p:txBody>
      </p:sp>
    </p:spTree>
    <p:extLst>
      <p:ext uri="{BB962C8B-B14F-4D97-AF65-F5344CB8AC3E}">
        <p14:creationId xmlns:p14="http://schemas.microsoft.com/office/powerpoint/2010/main" val="3666352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76079" y="1008219"/>
            <a:ext cx="3159272" cy="3115845"/>
          </a:xfrm>
          <a:prstGeom prst="rect">
            <a:avLst/>
          </a:prstGeom>
          <a:blipFill>
            <a:blip r:embed="rId2" cstate="print"/>
            <a:stretch>
              <a:fillRect/>
            </a:stretch>
          </a:blipFill>
        </p:spPr>
        <p:txBody>
          <a:bodyPr wrap="square" lIns="0" tIns="0" rIns="0" bIns="0" rtlCol="0"/>
          <a:lstStyle/>
          <a:p>
            <a:endParaRPr sz="819"/>
          </a:p>
        </p:txBody>
      </p:sp>
    </p:spTree>
    <p:extLst>
      <p:ext uri="{BB962C8B-B14F-4D97-AF65-F5344CB8AC3E}">
        <p14:creationId xmlns:p14="http://schemas.microsoft.com/office/powerpoint/2010/main" val="33867872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76079" y="1008219"/>
            <a:ext cx="3256981" cy="3115845"/>
          </a:xfrm>
          <a:prstGeom prst="rect">
            <a:avLst/>
          </a:prstGeom>
          <a:blipFill>
            <a:blip r:embed="rId2" cstate="print"/>
            <a:stretch>
              <a:fillRect/>
            </a:stretch>
          </a:blipFill>
        </p:spPr>
        <p:txBody>
          <a:bodyPr wrap="square" lIns="0" tIns="0" rIns="0" bIns="0" rtlCol="0"/>
          <a:lstStyle/>
          <a:p>
            <a:endParaRPr sz="819"/>
          </a:p>
        </p:txBody>
      </p:sp>
    </p:spTree>
    <p:extLst>
      <p:ext uri="{BB962C8B-B14F-4D97-AF65-F5344CB8AC3E}">
        <p14:creationId xmlns:p14="http://schemas.microsoft.com/office/powerpoint/2010/main" val="16917614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65222" y="1008219"/>
            <a:ext cx="3094132" cy="3115845"/>
          </a:xfrm>
          <a:prstGeom prst="rect">
            <a:avLst/>
          </a:prstGeom>
          <a:blipFill>
            <a:blip r:embed="rId2" cstate="print"/>
            <a:stretch>
              <a:fillRect/>
            </a:stretch>
          </a:blipFill>
        </p:spPr>
        <p:txBody>
          <a:bodyPr wrap="square" lIns="0" tIns="0" rIns="0" bIns="0" rtlCol="0"/>
          <a:lstStyle/>
          <a:p>
            <a:endParaRPr sz="819"/>
          </a:p>
        </p:txBody>
      </p:sp>
    </p:spTree>
    <p:extLst>
      <p:ext uri="{BB962C8B-B14F-4D97-AF65-F5344CB8AC3E}">
        <p14:creationId xmlns:p14="http://schemas.microsoft.com/office/powerpoint/2010/main" val="7940434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65223" y="1008218"/>
            <a:ext cx="3246124" cy="3126702"/>
          </a:xfrm>
          <a:prstGeom prst="rect">
            <a:avLst/>
          </a:prstGeom>
          <a:blipFill>
            <a:blip r:embed="rId2" cstate="print"/>
            <a:stretch>
              <a:fillRect/>
            </a:stretch>
          </a:blipFill>
        </p:spPr>
        <p:txBody>
          <a:bodyPr wrap="square" lIns="0" tIns="0" rIns="0" bIns="0" rtlCol="0"/>
          <a:lstStyle/>
          <a:p>
            <a:endParaRPr sz="819"/>
          </a:p>
        </p:txBody>
      </p:sp>
    </p:spTree>
    <p:extLst>
      <p:ext uri="{BB962C8B-B14F-4D97-AF65-F5344CB8AC3E}">
        <p14:creationId xmlns:p14="http://schemas.microsoft.com/office/powerpoint/2010/main" val="29898792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65223" y="1008219"/>
            <a:ext cx="3246124" cy="3115845"/>
          </a:xfrm>
          <a:prstGeom prst="rect">
            <a:avLst/>
          </a:prstGeom>
          <a:blipFill>
            <a:blip r:embed="rId2" cstate="print"/>
            <a:stretch>
              <a:fillRect/>
            </a:stretch>
          </a:blipFill>
        </p:spPr>
        <p:txBody>
          <a:bodyPr wrap="square" lIns="0" tIns="0" rIns="0" bIns="0" rtlCol="0"/>
          <a:lstStyle/>
          <a:p>
            <a:endParaRPr sz="819"/>
          </a:p>
        </p:txBody>
      </p:sp>
    </p:spTree>
    <p:extLst>
      <p:ext uri="{BB962C8B-B14F-4D97-AF65-F5344CB8AC3E}">
        <p14:creationId xmlns:p14="http://schemas.microsoft.com/office/powerpoint/2010/main" val="3440770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6" name="Title 1">
            <a:extLst>
              <a:ext uri="{FF2B5EF4-FFF2-40B4-BE49-F238E27FC236}">
                <a16:creationId xmlns:a16="http://schemas.microsoft.com/office/drawing/2014/main" id="{5DBB5DCF-E86C-4C3B-A802-F12E4D9949AD}"/>
              </a:ext>
            </a:extLst>
          </p:cNvPr>
          <p:cNvSpPr>
            <a:spLocks noGrp="1"/>
          </p:cNvSpPr>
          <p:nvPr>
            <p:ph type="title"/>
          </p:nvPr>
        </p:nvSpPr>
        <p:spPr>
          <a:xfrm>
            <a:off x="460652" y="207963"/>
            <a:ext cx="8222696" cy="856531"/>
          </a:xfrm>
        </p:spPr>
        <p:txBody>
          <a:bodyPr>
            <a:normAutofit/>
          </a:bodyPr>
          <a:lstStyle/>
          <a:p>
            <a:pPr algn="l"/>
            <a:r>
              <a:rPr lang="en-US" sz="3597" dirty="0">
                <a:latin typeface="Georgia" panose="02040502050405020303" pitchFamily="18" charset="0"/>
              </a:rPr>
              <a:t>Deep Learning</a:t>
            </a:r>
          </a:p>
        </p:txBody>
      </p:sp>
      <p:sp>
        <p:nvSpPr>
          <p:cNvPr id="2" name="Rectangle 1">
            <a:extLst>
              <a:ext uri="{FF2B5EF4-FFF2-40B4-BE49-F238E27FC236}">
                <a16:creationId xmlns:a16="http://schemas.microsoft.com/office/drawing/2014/main" id="{5D38AD96-FD4D-445F-A585-693FF7A2C58B}"/>
              </a:ext>
            </a:extLst>
          </p:cNvPr>
          <p:cNvSpPr/>
          <p:nvPr/>
        </p:nvSpPr>
        <p:spPr>
          <a:xfrm>
            <a:off x="536789" y="1277437"/>
            <a:ext cx="7994288" cy="3476593"/>
          </a:xfrm>
          <a:prstGeom prst="rect">
            <a:avLst/>
          </a:prstGeom>
        </p:spPr>
        <p:txBody>
          <a:bodyPr wrap="square">
            <a:spAutoFit/>
          </a:bodyPr>
          <a:lstStyle/>
          <a:p>
            <a:pPr marL="342604" indent="-342604">
              <a:buFont typeface="Arial" panose="020B0604020202020204" pitchFamily="34" charset="0"/>
              <a:buChar char="•"/>
            </a:pPr>
            <a:r>
              <a:rPr lang="en-US" sz="2798" dirty="0">
                <a:latin typeface="Georgia" panose="02040502050405020303" pitchFamily="18" charset="0"/>
              </a:rPr>
              <a:t>Neural Network</a:t>
            </a:r>
          </a:p>
          <a:p>
            <a:pPr marL="799409" lvl="1" indent="-342604">
              <a:lnSpc>
                <a:spcPct val="150000"/>
              </a:lnSpc>
              <a:buFont typeface="Arial" panose="020B0604020202020204" pitchFamily="34" charset="0"/>
              <a:buChar char="•"/>
            </a:pPr>
            <a:r>
              <a:rPr lang="en-US" sz="2400" dirty="0">
                <a:solidFill>
                  <a:schemeClr val="accent4">
                    <a:lumMod val="75000"/>
                  </a:schemeClr>
                </a:solidFill>
                <a:latin typeface="Georgia" panose="02040502050405020303" pitchFamily="18" charset="0"/>
              </a:rPr>
              <a:t>Input Layer</a:t>
            </a:r>
          </a:p>
          <a:p>
            <a:pPr marL="799409" lvl="1" indent="-342604">
              <a:lnSpc>
                <a:spcPct val="150000"/>
              </a:lnSpc>
              <a:buFont typeface="Arial" panose="020B0604020202020204" pitchFamily="34" charset="0"/>
              <a:buChar char="•"/>
            </a:pPr>
            <a:r>
              <a:rPr lang="en-US" sz="2400" dirty="0">
                <a:solidFill>
                  <a:schemeClr val="accent1"/>
                </a:solidFill>
                <a:latin typeface="Georgia" panose="02040502050405020303" pitchFamily="18" charset="0"/>
              </a:rPr>
              <a:t>Hidden Layers</a:t>
            </a:r>
          </a:p>
          <a:p>
            <a:pPr marL="799409" lvl="1" indent="-342604">
              <a:lnSpc>
                <a:spcPct val="150000"/>
              </a:lnSpc>
              <a:buFont typeface="Arial" panose="020B0604020202020204" pitchFamily="34" charset="0"/>
              <a:buChar char="•"/>
            </a:pPr>
            <a:r>
              <a:rPr lang="en-US" sz="2400" dirty="0">
                <a:solidFill>
                  <a:schemeClr val="accent2">
                    <a:lumMod val="75000"/>
                  </a:schemeClr>
                </a:solidFill>
                <a:latin typeface="Georgia" panose="02040502050405020303" pitchFamily="18" charset="0"/>
              </a:rPr>
              <a:t>Output Layer</a:t>
            </a:r>
          </a:p>
          <a:p>
            <a:pPr marL="799409" lvl="1" indent="-342604">
              <a:buFont typeface="Arial" panose="020B0604020202020204" pitchFamily="34" charset="0"/>
              <a:buChar char="•"/>
            </a:pPr>
            <a:endParaRPr lang="en-US" sz="2798" dirty="0">
              <a:latin typeface="Georgia" panose="02040502050405020303" pitchFamily="18" charset="0"/>
            </a:endParaRPr>
          </a:p>
          <a:p>
            <a:pPr marL="799409" lvl="1" indent="-342604">
              <a:buFont typeface="Arial" panose="020B0604020202020204" pitchFamily="34" charset="0"/>
              <a:buChar char="•"/>
            </a:pPr>
            <a:endParaRPr lang="en-US" sz="2798" dirty="0">
              <a:latin typeface="Georgia" panose="02040502050405020303" pitchFamily="18" charset="0"/>
            </a:endParaRPr>
          </a:p>
          <a:p>
            <a:pPr marL="342604" indent="-342604">
              <a:buFont typeface="Arial" panose="020B0604020202020204" pitchFamily="34" charset="0"/>
              <a:buChar char="•"/>
            </a:pPr>
            <a:r>
              <a:rPr lang="en-US" sz="2798" dirty="0">
                <a:latin typeface="Georgia" panose="02040502050405020303" pitchFamily="18" charset="0"/>
              </a:rPr>
              <a:t>More layers → More Abstraction</a:t>
            </a:r>
            <a:endParaRPr lang="fr-FR" sz="2798" dirty="0">
              <a:latin typeface="Georgia" panose="02040502050405020303" pitchFamily="18" charset="0"/>
            </a:endParaRPr>
          </a:p>
        </p:txBody>
      </p:sp>
      <p:sp>
        <p:nvSpPr>
          <p:cNvPr id="3" name="Rectangle 2">
            <a:extLst>
              <a:ext uri="{FF2B5EF4-FFF2-40B4-BE49-F238E27FC236}">
                <a16:creationId xmlns:a16="http://schemas.microsoft.com/office/drawing/2014/main" id="{4E63491F-9F56-45A9-87FD-8646FC268547}"/>
              </a:ext>
            </a:extLst>
          </p:cNvPr>
          <p:cNvSpPr/>
          <p:nvPr/>
        </p:nvSpPr>
        <p:spPr>
          <a:xfrm>
            <a:off x="384516" y="4627424"/>
            <a:ext cx="7537471" cy="215315"/>
          </a:xfrm>
          <a:prstGeom prst="rect">
            <a:avLst/>
          </a:prstGeom>
        </p:spPr>
        <p:txBody>
          <a:bodyPr wrap="square">
            <a:spAutoFit/>
          </a:bodyPr>
          <a:lstStyle/>
          <a:p>
            <a:r>
              <a:rPr lang="en-US" sz="799" dirty="0"/>
              <a:t>Source: </a:t>
            </a:r>
            <a:r>
              <a:rPr lang="en-US" sz="799" dirty="0">
                <a:hlinkClick r:id="rId3"/>
              </a:rPr>
              <a:t>https://www.udemy.com/complete-guide-to-tensorflow-for-deep-learning-with-python/learn/v4/overview</a:t>
            </a:r>
            <a:r>
              <a:rPr lang="en-US" sz="799" dirty="0"/>
              <a:t> </a:t>
            </a:r>
          </a:p>
        </p:txBody>
      </p:sp>
      <p:sp>
        <p:nvSpPr>
          <p:cNvPr id="5" name="Shape 114">
            <a:extLst>
              <a:ext uri="{FF2B5EF4-FFF2-40B4-BE49-F238E27FC236}">
                <a16:creationId xmlns:a16="http://schemas.microsoft.com/office/drawing/2014/main" id="{7E779D10-3441-44EC-A709-9CAD898821C7}"/>
              </a:ext>
            </a:extLst>
          </p:cNvPr>
          <p:cNvSpPr/>
          <p:nvPr/>
        </p:nvSpPr>
        <p:spPr>
          <a:xfrm>
            <a:off x="4943457" y="1879463"/>
            <a:ext cx="444182" cy="450558"/>
          </a:xfrm>
          <a:prstGeom prst="ellipse">
            <a:avLst/>
          </a:prstGeom>
          <a:solidFill>
            <a:srgbClr val="D9D2E9"/>
          </a:solidFill>
          <a:ln w="28575" cap="flat" cmpd="sng">
            <a:solidFill>
              <a:srgbClr val="351C75"/>
            </a:solidFill>
            <a:prstDash val="solid"/>
            <a:round/>
            <a:headEnd type="none" w="sm" len="sm"/>
            <a:tailEnd type="none" w="sm" len="sm"/>
          </a:ln>
        </p:spPr>
        <p:txBody>
          <a:bodyPr spcFirstLastPara="1" wrap="square" lIns="91348" tIns="91348" rIns="91348" bIns="91348" anchor="ctr" anchorCtr="0">
            <a:noAutofit/>
          </a:bodyPr>
          <a:lstStyle/>
          <a:p>
            <a:endParaRPr sz="1798"/>
          </a:p>
        </p:txBody>
      </p:sp>
      <p:sp>
        <p:nvSpPr>
          <p:cNvPr id="7" name="Shape 115">
            <a:extLst>
              <a:ext uri="{FF2B5EF4-FFF2-40B4-BE49-F238E27FC236}">
                <a16:creationId xmlns:a16="http://schemas.microsoft.com/office/drawing/2014/main" id="{BE283E6B-FA15-46B4-A6E0-D419A30F9B2D}"/>
              </a:ext>
            </a:extLst>
          </p:cNvPr>
          <p:cNvSpPr/>
          <p:nvPr/>
        </p:nvSpPr>
        <p:spPr>
          <a:xfrm>
            <a:off x="4943457" y="2647244"/>
            <a:ext cx="444182" cy="450558"/>
          </a:xfrm>
          <a:prstGeom prst="ellipse">
            <a:avLst/>
          </a:prstGeom>
          <a:solidFill>
            <a:srgbClr val="D9D2E9"/>
          </a:solidFill>
          <a:ln w="28575" cap="flat" cmpd="sng">
            <a:solidFill>
              <a:srgbClr val="351C75"/>
            </a:solidFill>
            <a:prstDash val="solid"/>
            <a:round/>
            <a:headEnd type="none" w="sm" len="sm"/>
            <a:tailEnd type="none" w="sm" len="sm"/>
          </a:ln>
        </p:spPr>
        <p:txBody>
          <a:bodyPr spcFirstLastPara="1" wrap="square" lIns="91348" tIns="91348" rIns="91348" bIns="91348" anchor="ctr" anchorCtr="0">
            <a:noAutofit/>
          </a:bodyPr>
          <a:lstStyle/>
          <a:p>
            <a:endParaRPr sz="1798"/>
          </a:p>
        </p:txBody>
      </p:sp>
      <p:sp>
        <p:nvSpPr>
          <p:cNvPr id="8" name="Shape 116">
            <a:extLst>
              <a:ext uri="{FF2B5EF4-FFF2-40B4-BE49-F238E27FC236}">
                <a16:creationId xmlns:a16="http://schemas.microsoft.com/office/drawing/2014/main" id="{6BD259D9-F1B6-4BFC-860E-1463FDD70D2E}"/>
              </a:ext>
            </a:extLst>
          </p:cNvPr>
          <p:cNvSpPr/>
          <p:nvPr/>
        </p:nvSpPr>
        <p:spPr>
          <a:xfrm>
            <a:off x="4943457" y="3465057"/>
            <a:ext cx="444182" cy="450558"/>
          </a:xfrm>
          <a:prstGeom prst="ellipse">
            <a:avLst/>
          </a:prstGeom>
          <a:solidFill>
            <a:srgbClr val="D9D2E9"/>
          </a:solidFill>
          <a:ln w="28575" cap="flat" cmpd="sng">
            <a:solidFill>
              <a:srgbClr val="351C75"/>
            </a:solidFill>
            <a:prstDash val="solid"/>
            <a:round/>
            <a:headEnd type="none" w="sm" len="sm"/>
            <a:tailEnd type="none" w="sm" len="sm"/>
          </a:ln>
        </p:spPr>
        <p:txBody>
          <a:bodyPr spcFirstLastPara="1" wrap="square" lIns="91348" tIns="91348" rIns="91348" bIns="91348" anchor="ctr" anchorCtr="0">
            <a:noAutofit/>
          </a:bodyPr>
          <a:lstStyle/>
          <a:p>
            <a:endParaRPr sz="1798"/>
          </a:p>
        </p:txBody>
      </p:sp>
      <p:sp>
        <p:nvSpPr>
          <p:cNvPr id="9" name="Shape 117">
            <a:extLst>
              <a:ext uri="{FF2B5EF4-FFF2-40B4-BE49-F238E27FC236}">
                <a16:creationId xmlns:a16="http://schemas.microsoft.com/office/drawing/2014/main" id="{5E46F823-B7FE-4490-981E-2A879A397914}"/>
              </a:ext>
            </a:extLst>
          </p:cNvPr>
          <p:cNvSpPr/>
          <p:nvPr/>
        </p:nvSpPr>
        <p:spPr>
          <a:xfrm>
            <a:off x="6191635" y="2278404"/>
            <a:ext cx="444182" cy="450558"/>
          </a:xfrm>
          <a:prstGeom prst="ellipse">
            <a:avLst/>
          </a:prstGeom>
          <a:solidFill>
            <a:srgbClr val="CFE2F3"/>
          </a:solidFill>
          <a:ln w="28575" cap="flat" cmpd="sng">
            <a:solidFill>
              <a:srgbClr val="0B5394"/>
            </a:solidFill>
            <a:prstDash val="solid"/>
            <a:round/>
            <a:headEnd type="none" w="sm" len="sm"/>
            <a:tailEnd type="none" w="sm" len="sm"/>
          </a:ln>
        </p:spPr>
        <p:txBody>
          <a:bodyPr spcFirstLastPara="1" wrap="square" lIns="91348" tIns="91348" rIns="91348" bIns="91348" anchor="ctr" anchorCtr="0">
            <a:noAutofit/>
          </a:bodyPr>
          <a:lstStyle/>
          <a:p>
            <a:endParaRPr sz="1798"/>
          </a:p>
        </p:txBody>
      </p:sp>
      <p:sp>
        <p:nvSpPr>
          <p:cNvPr id="10" name="Shape 118">
            <a:extLst>
              <a:ext uri="{FF2B5EF4-FFF2-40B4-BE49-F238E27FC236}">
                <a16:creationId xmlns:a16="http://schemas.microsoft.com/office/drawing/2014/main" id="{2008D1F3-A07A-4D72-A56F-9F31A6591AA8}"/>
              </a:ext>
            </a:extLst>
          </p:cNvPr>
          <p:cNvSpPr/>
          <p:nvPr/>
        </p:nvSpPr>
        <p:spPr>
          <a:xfrm>
            <a:off x="6191635" y="3013736"/>
            <a:ext cx="444182" cy="450558"/>
          </a:xfrm>
          <a:prstGeom prst="ellipse">
            <a:avLst/>
          </a:prstGeom>
          <a:solidFill>
            <a:srgbClr val="CFE2F3"/>
          </a:solidFill>
          <a:ln w="28575" cap="flat" cmpd="sng">
            <a:solidFill>
              <a:srgbClr val="0B5394"/>
            </a:solidFill>
            <a:prstDash val="solid"/>
            <a:round/>
            <a:headEnd type="none" w="sm" len="sm"/>
            <a:tailEnd type="none" w="sm" len="sm"/>
          </a:ln>
        </p:spPr>
        <p:txBody>
          <a:bodyPr spcFirstLastPara="1" wrap="square" lIns="91348" tIns="91348" rIns="91348" bIns="91348" anchor="ctr" anchorCtr="0">
            <a:noAutofit/>
          </a:bodyPr>
          <a:lstStyle/>
          <a:p>
            <a:endParaRPr sz="1798"/>
          </a:p>
        </p:txBody>
      </p:sp>
      <p:sp>
        <p:nvSpPr>
          <p:cNvPr id="11" name="Shape 119">
            <a:extLst>
              <a:ext uri="{FF2B5EF4-FFF2-40B4-BE49-F238E27FC236}">
                <a16:creationId xmlns:a16="http://schemas.microsoft.com/office/drawing/2014/main" id="{33ABB965-8607-419F-A7B9-087978130335}"/>
              </a:ext>
            </a:extLst>
          </p:cNvPr>
          <p:cNvSpPr/>
          <p:nvPr/>
        </p:nvSpPr>
        <p:spPr>
          <a:xfrm>
            <a:off x="7304675" y="1735609"/>
            <a:ext cx="444182" cy="450558"/>
          </a:xfrm>
          <a:prstGeom prst="ellipse">
            <a:avLst/>
          </a:prstGeom>
          <a:solidFill>
            <a:srgbClr val="CFE2F3"/>
          </a:solidFill>
          <a:ln w="28575" cap="flat" cmpd="sng">
            <a:solidFill>
              <a:srgbClr val="0B5394"/>
            </a:solidFill>
            <a:prstDash val="solid"/>
            <a:round/>
            <a:headEnd type="none" w="sm" len="sm"/>
            <a:tailEnd type="none" w="sm" len="sm"/>
          </a:ln>
        </p:spPr>
        <p:txBody>
          <a:bodyPr spcFirstLastPara="1" wrap="square" lIns="91348" tIns="91348" rIns="91348" bIns="91348" anchor="ctr" anchorCtr="0">
            <a:noAutofit/>
          </a:bodyPr>
          <a:lstStyle/>
          <a:p>
            <a:endParaRPr sz="1798"/>
          </a:p>
        </p:txBody>
      </p:sp>
      <p:sp>
        <p:nvSpPr>
          <p:cNvPr id="12" name="Shape 120">
            <a:extLst>
              <a:ext uri="{FF2B5EF4-FFF2-40B4-BE49-F238E27FC236}">
                <a16:creationId xmlns:a16="http://schemas.microsoft.com/office/drawing/2014/main" id="{65B2BA2E-473C-42DA-B869-FE6525441B29}"/>
              </a:ext>
            </a:extLst>
          </p:cNvPr>
          <p:cNvSpPr/>
          <p:nvPr/>
        </p:nvSpPr>
        <p:spPr>
          <a:xfrm>
            <a:off x="7304675" y="2698476"/>
            <a:ext cx="444182" cy="450558"/>
          </a:xfrm>
          <a:prstGeom prst="ellipse">
            <a:avLst/>
          </a:prstGeom>
          <a:solidFill>
            <a:srgbClr val="CFE2F3"/>
          </a:solidFill>
          <a:ln w="28575" cap="flat" cmpd="sng">
            <a:solidFill>
              <a:srgbClr val="0B5394"/>
            </a:solidFill>
            <a:prstDash val="solid"/>
            <a:round/>
            <a:headEnd type="none" w="sm" len="sm"/>
            <a:tailEnd type="none" w="sm" len="sm"/>
          </a:ln>
        </p:spPr>
        <p:txBody>
          <a:bodyPr spcFirstLastPara="1" wrap="square" lIns="91348" tIns="91348" rIns="91348" bIns="91348" anchor="ctr" anchorCtr="0">
            <a:noAutofit/>
          </a:bodyPr>
          <a:lstStyle/>
          <a:p>
            <a:endParaRPr sz="1798"/>
          </a:p>
        </p:txBody>
      </p:sp>
      <p:sp>
        <p:nvSpPr>
          <p:cNvPr id="13" name="Shape 121">
            <a:extLst>
              <a:ext uri="{FF2B5EF4-FFF2-40B4-BE49-F238E27FC236}">
                <a16:creationId xmlns:a16="http://schemas.microsoft.com/office/drawing/2014/main" id="{40CF7341-2BE2-46E8-9260-50BE652444BC}"/>
              </a:ext>
            </a:extLst>
          </p:cNvPr>
          <p:cNvSpPr/>
          <p:nvPr/>
        </p:nvSpPr>
        <p:spPr>
          <a:xfrm>
            <a:off x="7304675" y="3721392"/>
            <a:ext cx="444182" cy="450558"/>
          </a:xfrm>
          <a:prstGeom prst="ellipse">
            <a:avLst/>
          </a:prstGeom>
          <a:solidFill>
            <a:srgbClr val="CFE2F3"/>
          </a:solidFill>
          <a:ln w="28575" cap="flat" cmpd="sng">
            <a:solidFill>
              <a:srgbClr val="0B5394"/>
            </a:solidFill>
            <a:prstDash val="solid"/>
            <a:round/>
            <a:headEnd type="none" w="sm" len="sm"/>
            <a:tailEnd type="none" w="sm" len="sm"/>
          </a:ln>
        </p:spPr>
        <p:txBody>
          <a:bodyPr spcFirstLastPara="1" wrap="square" lIns="91348" tIns="91348" rIns="91348" bIns="91348" anchor="ctr" anchorCtr="0">
            <a:noAutofit/>
          </a:bodyPr>
          <a:lstStyle/>
          <a:p>
            <a:endParaRPr sz="1798"/>
          </a:p>
        </p:txBody>
      </p:sp>
      <p:sp>
        <p:nvSpPr>
          <p:cNvPr id="14" name="Shape 122">
            <a:extLst>
              <a:ext uri="{FF2B5EF4-FFF2-40B4-BE49-F238E27FC236}">
                <a16:creationId xmlns:a16="http://schemas.microsoft.com/office/drawing/2014/main" id="{2B08C1EF-3B43-4DA6-AED6-98D252779A69}"/>
              </a:ext>
            </a:extLst>
          </p:cNvPr>
          <p:cNvSpPr/>
          <p:nvPr/>
        </p:nvSpPr>
        <p:spPr>
          <a:xfrm>
            <a:off x="8382000" y="2724150"/>
            <a:ext cx="444182" cy="450558"/>
          </a:xfrm>
          <a:prstGeom prst="ellipse">
            <a:avLst/>
          </a:prstGeom>
          <a:solidFill>
            <a:srgbClr val="F4CCCC"/>
          </a:solidFill>
          <a:ln w="28575" cap="flat" cmpd="sng">
            <a:solidFill>
              <a:srgbClr val="990000"/>
            </a:solidFill>
            <a:prstDash val="solid"/>
            <a:round/>
            <a:headEnd type="none" w="sm" len="sm"/>
            <a:tailEnd type="none" w="sm" len="sm"/>
          </a:ln>
        </p:spPr>
        <p:txBody>
          <a:bodyPr spcFirstLastPara="1" wrap="square" lIns="91348" tIns="91348" rIns="91348" bIns="91348" anchor="ctr" anchorCtr="0">
            <a:noAutofit/>
          </a:bodyPr>
          <a:lstStyle/>
          <a:p>
            <a:endParaRPr sz="1798"/>
          </a:p>
        </p:txBody>
      </p:sp>
      <p:cxnSp>
        <p:nvCxnSpPr>
          <p:cNvPr id="15" name="Shape 123">
            <a:extLst>
              <a:ext uri="{FF2B5EF4-FFF2-40B4-BE49-F238E27FC236}">
                <a16:creationId xmlns:a16="http://schemas.microsoft.com/office/drawing/2014/main" id="{9304082D-055E-4F15-88BC-A5EB799DB4B0}"/>
              </a:ext>
            </a:extLst>
          </p:cNvPr>
          <p:cNvCxnSpPr>
            <a:stCxn id="5" idx="6"/>
            <a:endCxn id="9" idx="2"/>
          </p:cNvCxnSpPr>
          <p:nvPr/>
        </p:nvCxnSpPr>
        <p:spPr>
          <a:xfrm>
            <a:off x="5387639" y="2104742"/>
            <a:ext cx="803996" cy="398941"/>
          </a:xfrm>
          <a:prstGeom prst="straightConnector1">
            <a:avLst/>
          </a:prstGeom>
          <a:noFill/>
          <a:ln w="28575" cap="flat" cmpd="sng">
            <a:solidFill>
              <a:srgbClr val="595959"/>
            </a:solidFill>
            <a:prstDash val="solid"/>
            <a:round/>
            <a:headEnd type="none" w="med" len="med"/>
            <a:tailEnd type="triangle" w="med" len="med"/>
          </a:ln>
        </p:spPr>
      </p:cxnSp>
      <p:cxnSp>
        <p:nvCxnSpPr>
          <p:cNvPr id="16" name="Shape 124">
            <a:extLst>
              <a:ext uri="{FF2B5EF4-FFF2-40B4-BE49-F238E27FC236}">
                <a16:creationId xmlns:a16="http://schemas.microsoft.com/office/drawing/2014/main" id="{38A475FA-44AA-4B79-8E92-F2FC260B1D9A}"/>
              </a:ext>
            </a:extLst>
          </p:cNvPr>
          <p:cNvCxnSpPr>
            <a:endCxn id="10" idx="2"/>
          </p:cNvCxnSpPr>
          <p:nvPr/>
        </p:nvCxnSpPr>
        <p:spPr>
          <a:xfrm>
            <a:off x="5387665" y="2054427"/>
            <a:ext cx="803970" cy="1184588"/>
          </a:xfrm>
          <a:prstGeom prst="straightConnector1">
            <a:avLst/>
          </a:prstGeom>
          <a:noFill/>
          <a:ln w="28575" cap="flat" cmpd="sng">
            <a:solidFill>
              <a:srgbClr val="595959"/>
            </a:solidFill>
            <a:prstDash val="solid"/>
            <a:round/>
            <a:headEnd type="none" w="med" len="med"/>
            <a:tailEnd type="triangle" w="med" len="med"/>
          </a:ln>
        </p:spPr>
      </p:cxnSp>
      <p:cxnSp>
        <p:nvCxnSpPr>
          <p:cNvPr id="17" name="Shape 125">
            <a:extLst>
              <a:ext uri="{FF2B5EF4-FFF2-40B4-BE49-F238E27FC236}">
                <a16:creationId xmlns:a16="http://schemas.microsoft.com/office/drawing/2014/main" id="{E1CF96B8-1D0C-456B-AD8B-2C6FB17EBFFA}"/>
              </a:ext>
            </a:extLst>
          </p:cNvPr>
          <p:cNvCxnSpPr>
            <a:stCxn id="9" idx="6"/>
            <a:endCxn id="12" idx="2"/>
          </p:cNvCxnSpPr>
          <p:nvPr/>
        </p:nvCxnSpPr>
        <p:spPr>
          <a:xfrm>
            <a:off x="6635817" y="2503683"/>
            <a:ext cx="668858" cy="420072"/>
          </a:xfrm>
          <a:prstGeom prst="straightConnector1">
            <a:avLst/>
          </a:prstGeom>
          <a:noFill/>
          <a:ln w="28575" cap="flat" cmpd="sng">
            <a:solidFill>
              <a:srgbClr val="595959"/>
            </a:solidFill>
            <a:prstDash val="solid"/>
            <a:round/>
            <a:headEnd type="none" w="med" len="med"/>
            <a:tailEnd type="triangle" w="med" len="med"/>
          </a:ln>
        </p:spPr>
      </p:cxnSp>
      <p:cxnSp>
        <p:nvCxnSpPr>
          <p:cNvPr id="18" name="Shape 126">
            <a:extLst>
              <a:ext uri="{FF2B5EF4-FFF2-40B4-BE49-F238E27FC236}">
                <a16:creationId xmlns:a16="http://schemas.microsoft.com/office/drawing/2014/main" id="{67118D8F-C819-485C-B955-4DA59595350F}"/>
              </a:ext>
            </a:extLst>
          </p:cNvPr>
          <p:cNvCxnSpPr>
            <a:stCxn id="9" idx="6"/>
            <a:endCxn id="11" idx="2"/>
          </p:cNvCxnSpPr>
          <p:nvPr/>
        </p:nvCxnSpPr>
        <p:spPr>
          <a:xfrm flipV="1">
            <a:off x="6635817" y="1960888"/>
            <a:ext cx="668858" cy="542795"/>
          </a:xfrm>
          <a:prstGeom prst="straightConnector1">
            <a:avLst/>
          </a:prstGeom>
          <a:noFill/>
          <a:ln w="28575" cap="flat" cmpd="sng">
            <a:solidFill>
              <a:srgbClr val="595959"/>
            </a:solidFill>
            <a:prstDash val="solid"/>
            <a:round/>
            <a:headEnd type="none" w="med" len="med"/>
            <a:tailEnd type="triangle" w="med" len="med"/>
          </a:ln>
        </p:spPr>
      </p:cxnSp>
      <p:cxnSp>
        <p:nvCxnSpPr>
          <p:cNvPr id="19" name="Shape 127">
            <a:extLst>
              <a:ext uri="{FF2B5EF4-FFF2-40B4-BE49-F238E27FC236}">
                <a16:creationId xmlns:a16="http://schemas.microsoft.com/office/drawing/2014/main" id="{37FAC8AE-214E-4596-BA66-A341CF5747B7}"/>
              </a:ext>
            </a:extLst>
          </p:cNvPr>
          <p:cNvCxnSpPr>
            <a:stCxn id="9" idx="6"/>
            <a:endCxn id="13" idx="1"/>
          </p:cNvCxnSpPr>
          <p:nvPr/>
        </p:nvCxnSpPr>
        <p:spPr>
          <a:xfrm>
            <a:off x="6635817" y="2503683"/>
            <a:ext cx="733907" cy="1283692"/>
          </a:xfrm>
          <a:prstGeom prst="straightConnector1">
            <a:avLst/>
          </a:prstGeom>
          <a:noFill/>
          <a:ln w="28575" cap="flat" cmpd="sng">
            <a:solidFill>
              <a:srgbClr val="595959"/>
            </a:solidFill>
            <a:prstDash val="solid"/>
            <a:round/>
            <a:headEnd type="none" w="med" len="med"/>
            <a:tailEnd type="triangle" w="med" len="med"/>
          </a:ln>
        </p:spPr>
      </p:cxnSp>
      <p:cxnSp>
        <p:nvCxnSpPr>
          <p:cNvPr id="20" name="Shape 128">
            <a:extLst>
              <a:ext uri="{FF2B5EF4-FFF2-40B4-BE49-F238E27FC236}">
                <a16:creationId xmlns:a16="http://schemas.microsoft.com/office/drawing/2014/main" id="{60A45CD7-08C3-434D-8CF0-D7BAC5B02FEE}"/>
              </a:ext>
            </a:extLst>
          </p:cNvPr>
          <p:cNvCxnSpPr>
            <a:cxnSpLocks/>
          </p:cNvCxnSpPr>
          <p:nvPr/>
        </p:nvCxnSpPr>
        <p:spPr>
          <a:xfrm>
            <a:off x="7748907" y="1888442"/>
            <a:ext cx="633093" cy="1035313"/>
          </a:xfrm>
          <a:prstGeom prst="straightConnector1">
            <a:avLst/>
          </a:prstGeom>
          <a:noFill/>
          <a:ln w="28575" cap="flat" cmpd="sng">
            <a:solidFill>
              <a:srgbClr val="595959"/>
            </a:solidFill>
            <a:prstDash val="solid"/>
            <a:round/>
            <a:headEnd type="none" w="med" len="med"/>
            <a:tailEnd type="triangle" w="med" len="med"/>
          </a:ln>
        </p:spPr>
      </p:cxnSp>
      <p:cxnSp>
        <p:nvCxnSpPr>
          <p:cNvPr id="21" name="Shape 129">
            <a:extLst>
              <a:ext uri="{FF2B5EF4-FFF2-40B4-BE49-F238E27FC236}">
                <a16:creationId xmlns:a16="http://schemas.microsoft.com/office/drawing/2014/main" id="{3E38E9B1-DA16-4160-9381-FCEC6138F3C3}"/>
              </a:ext>
            </a:extLst>
          </p:cNvPr>
          <p:cNvCxnSpPr>
            <a:cxnSpLocks/>
          </p:cNvCxnSpPr>
          <p:nvPr/>
        </p:nvCxnSpPr>
        <p:spPr>
          <a:xfrm>
            <a:off x="7748907" y="2847937"/>
            <a:ext cx="633093" cy="75818"/>
          </a:xfrm>
          <a:prstGeom prst="straightConnector1">
            <a:avLst/>
          </a:prstGeom>
          <a:noFill/>
          <a:ln w="28575" cap="flat" cmpd="sng">
            <a:solidFill>
              <a:srgbClr val="595959"/>
            </a:solidFill>
            <a:prstDash val="solid"/>
            <a:round/>
            <a:headEnd type="none" w="med" len="med"/>
            <a:tailEnd type="triangle" w="med" len="med"/>
          </a:ln>
        </p:spPr>
      </p:cxnSp>
      <p:cxnSp>
        <p:nvCxnSpPr>
          <p:cNvPr id="22" name="Shape 130">
            <a:extLst>
              <a:ext uri="{FF2B5EF4-FFF2-40B4-BE49-F238E27FC236}">
                <a16:creationId xmlns:a16="http://schemas.microsoft.com/office/drawing/2014/main" id="{CFEC452A-9897-4E07-8814-55DDBCD73871}"/>
              </a:ext>
            </a:extLst>
          </p:cNvPr>
          <p:cNvCxnSpPr>
            <a:cxnSpLocks/>
          </p:cNvCxnSpPr>
          <p:nvPr/>
        </p:nvCxnSpPr>
        <p:spPr>
          <a:xfrm flipV="1">
            <a:off x="7784277" y="2847937"/>
            <a:ext cx="597723" cy="1026340"/>
          </a:xfrm>
          <a:prstGeom prst="straightConnector1">
            <a:avLst/>
          </a:prstGeom>
          <a:noFill/>
          <a:ln w="28575" cap="flat" cmpd="sng">
            <a:solidFill>
              <a:srgbClr val="595959"/>
            </a:solidFill>
            <a:prstDash val="solid"/>
            <a:round/>
            <a:headEnd type="none" w="med" len="med"/>
            <a:tailEnd type="triangle" w="med" len="med"/>
          </a:ln>
        </p:spPr>
      </p:cxnSp>
      <p:cxnSp>
        <p:nvCxnSpPr>
          <p:cNvPr id="23" name="Shape 131">
            <a:extLst>
              <a:ext uri="{FF2B5EF4-FFF2-40B4-BE49-F238E27FC236}">
                <a16:creationId xmlns:a16="http://schemas.microsoft.com/office/drawing/2014/main" id="{D1CFB942-EE05-4D69-B9D9-B21ADD400159}"/>
              </a:ext>
            </a:extLst>
          </p:cNvPr>
          <p:cNvCxnSpPr>
            <a:stCxn id="10" idx="6"/>
            <a:endCxn id="11" idx="2"/>
          </p:cNvCxnSpPr>
          <p:nvPr/>
        </p:nvCxnSpPr>
        <p:spPr>
          <a:xfrm flipV="1">
            <a:off x="6635817" y="1960888"/>
            <a:ext cx="668858" cy="1278127"/>
          </a:xfrm>
          <a:prstGeom prst="straightConnector1">
            <a:avLst/>
          </a:prstGeom>
          <a:noFill/>
          <a:ln w="28575" cap="flat" cmpd="sng">
            <a:solidFill>
              <a:srgbClr val="595959"/>
            </a:solidFill>
            <a:prstDash val="solid"/>
            <a:round/>
            <a:headEnd type="none" w="med" len="med"/>
            <a:tailEnd type="triangle" w="med" len="med"/>
          </a:ln>
        </p:spPr>
      </p:cxnSp>
      <p:cxnSp>
        <p:nvCxnSpPr>
          <p:cNvPr id="24" name="Shape 132">
            <a:extLst>
              <a:ext uri="{FF2B5EF4-FFF2-40B4-BE49-F238E27FC236}">
                <a16:creationId xmlns:a16="http://schemas.microsoft.com/office/drawing/2014/main" id="{F34FA1CB-C5A9-4B34-B4EA-2AED3C3A563E}"/>
              </a:ext>
            </a:extLst>
          </p:cNvPr>
          <p:cNvCxnSpPr>
            <a:stCxn id="10" idx="6"/>
            <a:endCxn id="13" idx="2"/>
          </p:cNvCxnSpPr>
          <p:nvPr/>
        </p:nvCxnSpPr>
        <p:spPr>
          <a:xfrm>
            <a:off x="6635817" y="3239015"/>
            <a:ext cx="668858" cy="707656"/>
          </a:xfrm>
          <a:prstGeom prst="straightConnector1">
            <a:avLst/>
          </a:prstGeom>
          <a:noFill/>
          <a:ln w="28575" cap="flat" cmpd="sng">
            <a:solidFill>
              <a:srgbClr val="595959"/>
            </a:solidFill>
            <a:prstDash val="solid"/>
            <a:round/>
            <a:headEnd type="none" w="med" len="med"/>
            <a:tailEnd type="triangle" w="med" len="med"/>
          </a:ln>
        </p:spPr>
      </p:cxnSp>
      <p:cxnSp>
        <p:nvCxnSpPr>
          <p:cNvPr id="25" name="Shape 133">
            <a:extLst>
              <a:ext uri="{FF2B5EF4-FFF2-40B4-BE49-F238E27FC236}">
                <a16:creationId xmlns:a16="http://schemas.microsoft.com/office/drawing/2014/main" id="{E210C7CC-BB12-40B7-B247-7D09309690D3}"/>
              </a:ext>
            </a:extLst>
          </p:cNvPr>
          <p:cNvCxnSpPr>
            <a:endCxn id="12" idx="2"/>
          </p:cNvCxnSpPr>
          <p:nvPr/>
        </p:nvCxnSpPr>
        <p:spPr>
          <a:xfrm flipV="1">
            <a:off x="6635892" y="2923755"/>
            <a:ext cx="668783" cy="261999"/>
          </a:xfrm>
          <a:prstGeom prst="straightConnector1">
            <a:avLst/>
          </a:prstGeom>
          <a:noFill/>
          <a:ln w="28575" cap="flat" cmpd="sng">
            <a:solidFill>
              <a:srgbClr val="595959"/>
            </a:solidFill>
            <a:prstDash val="solid"/>
            <a:round/>
            <a:headEnd type="none" w="med" len="med"/>
            <a:tailEnd type="triangle" w="med" len="med"/>
          </a:ln>
        </p:spPr>
      </p:cxnSp>
      <p:cxnSp>
        <p:nvCxnSpPr>
          <p:cNvPr id="26" name="Shape 134">
            <a:extLst>
              <a:ext uri="{FF2B5EF4-FFF2-40B4-BE49-F238E27FC236}">
                <a16:creationId xmlns:a16="http://schemas.microsoft.com/office/drawing/2014/main" id="{EC58079F-1FB1-4D30-8097-F73A6887B400}"/>
              </a:ext>
            </a:extLst>
          </p:cNvPr>
          <p:cNvCxnSpPr>
            <a:endCxn id="9" idx="2"/>
          </p:cNvCxnSpPr>
          <p:nvPr/>
        </p:nvCxnSpPr>
        <p:spPr>
          <a:xfrm flipV="1">
            <a:off x="5387665" y="2503683"/>
            <a:ext cx="803970" cy="314455"/>
          </a:xfrm>
          <a:prstGeom prst="straightConnector1">
            <a:avLst/>
          </a:prstGeom>
          <a:noFill/>
          <a:ln w="28575" cap="flat" cmpd="sng">
            <a:solidFill>
              <a:srgbClr val="595959"/>
            </a:solidFill>
            <a:prstDash val="solid"/>
            <a:round/>
            <a:headEnd type="none" w="med" len="med"/>
            <a:tailEnd type="triangle" w="med" len="med"/>
          </a:ln>
        </p:spPr>
      </p:cxnSp>
      <p:cxnSp>
        <p:nvCxnSpPr>
          <p:cNvPr id="27" name="Shape 135">
            <a:extLst>
              <a:ext uri="{FF2B5EF4-FFF2-40B4-BE49-F238E27FC236}">
                <a16:creationId xmlns:a16="http://schemas.microsoft.com/office/drawing/2014/main" id="{EE79BEBD-372B-40B7-9F36-13B3BCD64268}"/>
              </a:ext>
            </a:extLst>
          </p:cNvPr>
          <p:cNvCxnSpPr>
            <a:endCxn id="10" idx="2"/>
          </p:cNvCxnSpPr>
          <p:nvPr/>
        </p:nvCxnSpPr>
        <p:spPr>
          <a:xfrm>
            <a:off x="5387665" y="2818187"/>
            <a:ext cx="803970" cy="420828"/>
          </a:xfrm>
          <a:prstGeom prst="straightConnector1">
            <a:avLst/>
          </a:prstGeom>
          <a:noFill/>
          <a:ln w="28575" cap="flat" cmpd="sng">
            <a:solidFill>
              <a:srgbClr val="595959"/>
            </a:solidFill>
            <a:prstDash val="solid"/>
            <a:round/>
            <a:headEnd type="none" w="med" len="med"/>
            <a:tailEnd type="triangle" w="med" len="med"/>
          </a:ln>
        </p:spPr>
      </p:cxnSp>
      <p:cxnSp>
        <p:nvCxnSpPr>
          <p:cNvPr id="28" name="Shape 136">
            <a:extLst>
              <a:ext uri="{FF2B5EF4-FFF2-40B4-BE49-F238E27FC236}">
                <a16:creationId xmlns:a16="http://schemas.microsoft.com/office/drawing/2014/main" id="{FFF7F5BA-5001-4AD2-9613-FADA4EFBDE1E}"/>
              </a:ext>
            </a:extLst>
          </p:cNvPr>
          <p:cNvCxnSpPr>
            <a:endCxn id="9" idx="2"/>
          </p:cNvCxnSpPr>
          <p:nvPr/>
        </p:nvCxnSpPr>
        <p:spPr>
          <a:xfrm flipV="1">
            <a:off x="5413443" y="2503683"/>
            <a:ext cx="778192" cy="1100395"/>
          </a:xfrm>
          <a:prstGeom prst="straightConnector1">
            <a:avLst/>
          </a:prstGeom>
          <a:noFill/>
          <a:ln w="28575" cap="flat" cmpd="sng">
            <a:solidFill>
              <a:srgbClr val="595959"/>
            </a:solidFill>
            <a:prstDash val="solid"/>
            <a:round/>
            <a:headEnd type="none" w="med" len="med"/>
            <a:tailEnd type="triangle" w="med" len="med"/>
          </a:ln>
        </p:spPr>
      </p:cxnSp>
      <p:cxnSp>
        <p:nvCxnSpPr>
          <p:cNvPr id="29" name="Shape 137">
            <a:extLst>
              <a:ext uri="{FF2B5EF4-FFF2-40B4-BE49-F238E27FC236}">
                <a16:creationId xmlns:a16="http://schemas.microsoft.com/office/drawing/2014/main" id="{9F468AB9-74E5-4ACC-94A2-D192FC1A967B}"/>
              </a:ext>
            </a:extLst>
          </p:cNvPr>
          <p:cNvCxnSpPr>
            <a:endCxn id="10" idx="2"/>
          </p:cNvCxnSpPr>
          <p:nvPr/>
        </p:nvCxnSpPr>
        <p:spPr>
          <a:xfrm flipV="1">
            <a:off x="5413443" y="3239015"/>
            <a:ext cx="778192" cy="365113"/>
          </a:xfrm>
          <a:prstGeom prst="straightConnector1">
            <a:avLst/>
          </a:prstGeom>
          <a:noFill/>
          <a:ln w="28575" cap="flat" cmpd="sng">
            <a:solidFill>
              <a:srgbClr val="595959"/>
            </a:solidFill>
            <a:prstDash val="solid"/>
            <a:round/>
            <a:headEnd type="none" w="med" len="med"/>
            <a:tailEnd type="triangle" w="med" len="med"/>
          </a:ln>
        </p:spPr>
      </p:cxnSp>
      <p:sp>
        <p:nvSpPr>
          <p:cNvPr id="30" name="Rectangle 29">
            <a:extLst>
              <a:ext uri="{FF2B5EF4-FFF2-40B4-BE49-F238E27FC236}">
                <a16:creationId xmlns:a16="http://schemas.microsoft.com/office/drawing/2014/main" id="{9AE4DACF-B08C-451A-BB4C-985CBB9E7194}"/>
              </a:ext>
            </a:extLst>
          </p:cNvPr>
          <p:cNvSpPr/>
          <p:nvPr/>
        </p:nvSpPr>
        <p:spPr>
          <a:xfrm>
            <a:off x="4940300" y="1118940"/>
            <a:ext cx="3829895" cy="338554"/>
          </a:xfrm>
          <a:prstGeom prst="rect">
            <a:avLst/>
          </a:prstGeom>
        </p:spPr>
        <p:txBody>
          <a:bodyPr wrap="none">
            <a:spAutoFit/>
          </a:bodyPr>
          <a:lstStyle/>
          <a:p>
            <a:r>
              <a:rPr lang="en-US" sz="1600" dirty="0">
                <a:latin typeface="Georgia" panose="02040502050405020303" pitchFamily="18" charset="0"/>
              </a:rPr>
              <a:t>Connecting Neurons to create a network</a:t>
            </a:r>
          </a:p>
        </p:txBody>
      </p:sp>
    </p:spTree>
    <p:extLst>
      <p:ext uri="{BB962C8B-B14F-4D97-AF65-F5344CB8AC3E}">
        <p14:creationId xmlns:p14="http://schemas.microsoft.com/office/powerpoint/2010/main" val="41003135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65222" y="1008219"/>
            <a:ext cx="3094132" cy="3115845"/>
          </a:xfrm>
          <a:prstGeom prst="rect">
            <a:avLst/>
          </a:prstGeom>
          <a:blipFill>
            <a:blip r:embed="rId2" cstate="print"/>
            <a:stretch>
              <a:fillRect/>
            </a:stretch>
          </a:blipFill>
        </p:spPr>
        <p:txBody>
          <a:bodyPr wrap="square" lIns="0" tIns="0" rIns="0" bIns="0" rtlCol="0"/>
          <a:lstStyle/>
          <a:p>
            <a:endParaRPr sz="819"/>
          </a:p>
        </p:txBody>
      </p:sp>
    </p:spTree>
    <p:extLst>
      <p:ext uri="{BB962C8B-B14F-4D97-AF65-F5344CB8AC3E}">
        <p14:creationId xmlns:p14="http://schemas.microsoft.com/office/powerpoint/2010/main" val="42743732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4EF141-858F-45C2-9D07-1BC159EE2FF4}"/>
              </a:ext>
            </a:extLst>
          </p:cNvPr>
          <p:cNvSpPr>
            <a:spLocks noGrp="1"/>
          </p:cNvSpPr>
          <p:nvPr>
            <p:ph idx="1"/>
          </p:nvPr>
        </p:nvSpPr>
        <p:spPr>
          <a:xfrm>
            <a:off x="1004200" y="1733550"/>
            <a:ext cx="7135599" cy="1226343"/>
          </a:xfrm>
        </p:spPr>
        <p:txBody>
          <a:bodyPr>
            <a:noAutofit/>
          </a:bodyPr>
          <a:lstStyle/>
          <a:p>
            <a:pPr marL="0" indent="0" algn="ctr">
              <a:buNone/>
            </a:pPr>
            <a:r>
              <a:rPr lang="en-US" sz="4400" dirty="0">
                <a:latin typeface="Georgia" panose="02040502050405020303" pitchFamily="18" charset="0"/>
              </a:rPr>
              <a:t>Programming</a:t>
            </a:r>
          </a:p>
        </p:txBody>
      </p:sp>
      <p:sp>
        <p:nvSpPr>
          <p:cNvPr id="2" name="Slide Number Placeholder 1">
            <a:extLst>
              <a:ext uri="{FF2B5EF4-FFF2-40B4-BE49-F238E27FC236}">
                <a16:creationId xmlns:a16="http://schemas.microsoft.com/office/drawing/2014/main" id="{3B2732DC-2A13-419D-B02D-5057441BF2A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F859ED-F81E-4A6A-B729-75E2BCBE24B9}"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929557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2E049-EDBA-495A-8BDB-066E7D007BC7}"/>
              </a:ext>
            </a:extLst>
          </p:cNvPr>
          <p:cNvSpPr>
            <a:spLocks noGrp="1"/>
          </p:cNvSpPr>
          <p:nvPr>
            <p:ph type="title"/>
          </p:nvPr>
        </p:nvSpPr>
        <p:spPr/>
        <p:txBody>
          <a:bodyPr/>
          <a:lstStyle/>
          <a:p>
            <a:r>
              <a:rPr lang="en-US" dirty="0"/>
              <a:t>Embedding layer in </a:t>
            </a:r>
            <a:r>
              <a:rPr lang="en-US" dirty="0" err="1"/>
              <a:t>Keras</a:t>
            </a:r>
            <a:endParaRPr lang="en-US" dirty="0"/>
          </a:p>
        </p:txBody>
      </p:sp>
      <p:sp>
        <p:nvSpPr>
          <p:cNvPr id="4" name="Content Placeholder 3">
            <a:extLst>
              <a:ext uri="{FF2B5EF4-FFF2-40B4-BE49-F238E27FC236}">
                <a16:creationId xmlns:a16="http://schemas.microsoft.com/office/drawing/2014/main" id="{511885C7-087C-4018-84D7-CCA5AD5757C8}"/>
              </a:ext>
            </a:extLst>
          </p:cNvPr>
          <p:cNvSpPr>
            <a:spLocks noGrp="1"/>
          </p:cNvSpPr>
          <p:nvPr>
            <p:ph idx="1"/>
          </p:nvPr>
        </p:nvSpPr>
        <p:spPr/>
        <p:txBody>
          <a:bodyPr>
            <a:normAutofit/>
          </a:bodyPr>
          <a:lstStyle/>
          <a:p>
            <a:pPr fontAlgn="base"/>
            <a:r>
              <a:rPr lang="en-US" sz="2000" b="1" dirty="0" err="1">
                <a:latin typeface="Times New Roman" panose="02020603050405020304" pitchFamily="18" charset="0"/>
                <a:cs typeface="Times New Roman" panose="02020603050405020304" pitchFamily="18" charset="0"/>
              </a:rPr>
              <a:t>input_dim</a:t>
            </a:r>
            <a:r>
              <a:rPr lang="en-US" sz="2000" dirty="0">
                <a:latin typeface="Times New Roman" panose="02020603050405020304" pitchFamily="18" charset="0"/>
                <a:cs typeface="Times New Roman" panose="02020603050405020304" pitchFamily="18" charset="0"/>
              </a:rPr>
              <a:t>: This is the size of the vocabulary in the text data.</a:t>
            </a:r>
          </a:p>
          <a:p>
            <a:pPr fontAlgn="base"/>
            <a:r>
              <a:rPr lang="en-US" sz="2000" dirty="0">
                <a:latin typeface="Times New Roman" panose="02020603050405020304" pitchFamily="18" charset="0"/>
                <a:cs typeface="Times New Roman" panose="02020603050405020304" pitchFamily="18" charset="0"/>
              </a:rPr>
              <a:t> For example, if your data is integer encoded to values between 0-10, then the size of the vocabulary would be 11 words.</a:t>
            </a:r>
          </a:p>
          <a:p>
            <a:pPr fontAlgn="base"/>
            <a:r>
              <a:rPr lang="en-US" sz="2000" b="1" dirty="0" err="1">
                <a:latin typeface="Times New Roman" panose="02020603050405020304" pitchFamily="18" charset="0"/>
                <a:cs typeface="Times New Roman" panose="02020603050405020304" pitchFamily="18" charset="0"/>
              </a:rPr>
              <a:t>output_dim</a:t>
            </a:r>
            <a:r>
              <a:rPr lang="en-US" sz="2000" dirty="0">
                <a:latin typeface="Times New Roman" panose="02020603050405020304" pitchFamily="18" charset="0"/>
                <a:cs typeface="Times New Roman" panose="02020603050405020304" pitchFamily="18" charset="0"/>
              </a:rPr>
              <a:t>: This is the size of the vector space in which words will be embedded. It defines the size of the output vectors from this layer for each word. For example, it could be 32 or 100 or even larger. </a:t>
            </a:r>
          </a:p>
          <a:p>
            <a:pPr fontAlgn="base"/>
            <a:r>
              <a:rPr lang="en-US" sz="2000" b="1" dirty="0" err="1">
                <a:latin typeface="Times New Roman" panose="02020603050405020304" pitchFamily="18" charset="0"/>
                <a:cs typeface="Times New Roman" panose="02020603050405020304" pitchFamily="18" charset="0"/>
              </a:rPr>
              <a:t>input_length</a:t>
            </a:r>
            <a:r>
              <a:rPr lang="en-US" sz="2000" dirty="0">
                <a:latin typeface="Times New Roman" panose="02020603050405020304" pitchFamily="18" charset="0"/>
                <a:cs typeface="Times New Roman" panose="02020603050405020304" pitchFamily="18" charset="0"/>
              </a:rPr>
              <a:t>: This is the length of input sequences, as you would define for any input layer of a </a:t>
            </a:r>
            <a:r>
              <a:rPr lang="en-US" sz="2000" dirty="0" err="1">
                <a:latin typeface="Times New Roman" panose="02020603050405020304" pitchFamily="18" charset="0"/>
                <a:cs typeface="Times New Roman" panose="02020603050405020304" pitchFamily="18" charset="0"/>
              </a:rPr>
              <a:t>Keras</a:t>
            </a:r>
            <a:r>
              <a:rPr lang="en-US" sz="2000" dirty="0">
                <a:latin typeface="Times New Roman" panose="02020603050405020304" pitchFamily="18" charset="0"/>
                <a:cs typeface="Times New Roman" panose="02020603050405020304" pitchFamily="18" charset="0"/>
              </a:rPr>
              <a:t> model. For example, if all of your input documents are comprised of 1000 words, this would be 1000.</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61774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16FD-2179-4BC3-B940-B9C04EA082F9}"/>
              </a:ext>
            </a:extLst>
          </p:cNvPr>
          <p:cNvSpPr>
            <a:spLocks noGrp="1"/>
          </p:cNvSpPr>
          <p:nvPr>
            <p:ph type="title"/>
          </p:nvPr>
        </p:nvSpPr>
        <p:spPr/>
        <p:txBody>
          <a:bodyPr/>
          <a:lstStyle/>
          <a:p>
            <a:r>
              <a:rPr lang="en-US" dirty="0"/>
              <a:t>Embedding layer in </a:t>
            </a:r>
            <a:r>
              <a:rPr lang="en-US" dirty="0" err="1"/>
              <a:t>Keras</a:t>
            </a:r>
            <a:endParaRPr lang="en-US" dirty="0"/>
          </a:p>
        </p:txBody>
      </p:sp>
      <p:sp>
        <p:nvSpPr>
          <p:cNvPr id="7" name="Content Placeholder 6">
            <a:extLst>
              <a:ext uri="{FF2B5EF4-FFF2-40B4-BE49-F238E27FC236}">
                <a16:creationId xmlns:a16="http://schemas.microsoft.com/office/drawing/2014/main" id="{CDCFFDE2-2056-4BE7-B323-1860552965C3}"/>
              </a:ext>
            </a:extLst>
          </p:cNvPr>
          <p:cNvSpPr>
            <a:spLocks noGrp="1"/>
          </p:cNvSpPr>
          <p:nvPr>
            <p:ph idx="1"/>
          </p:nvPr>
        </p:nvSpPr>
        <p:spPr>
          <a:xfrm>
            <a:off x="609600" y="1269534"/>
            <a:ext cx="8229600" cy="3394472"/>
          </a:xfrm>
        </p:spPr>
        <p:txBody>
          <a:bodyPr/>
          <a:lstStyle/>
          <a:p>
            <a:r>
              <a:rPr lang="en-US" dirty="0">
                <a:latin typeface="Times New Roman" panose="02020603050405020304" pitchFamily="18" charset="0"/>
                <a:cs typeface="Times New Roman" panose="02020603050405020304" pitchFamily="18" charset="0"/>
              </a:rPr>
              <a:t>Preparing data for embedding layer:</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Adding embedding layer in </a:t>
            </a:r>
            <a:r>
              <a:rPr lang="en-US" dirty="0" err="1">
                <a:latin typeface="Times New Roman" panose="02020603050405020304" pitchFamily="18" charset="0"/>
                <a:cs typeface="Times New Roman" panose="02020603050405020304" pitchFamily="18" charset="0"/>
              </a:rPr>
              <a:t>keras</a:t>
            </a:r>
            <a:r>
              <a:rPr lang="en-US" dirty="0">
                <a:latin typeface="Times New Roman" panose="02020603050405020304" pitchFamily="18" charset="0"/>
                <a:cs typeface="Times New Roman" panose="02020603050405020304" pitchFamily="18" charset="0"/>
              </a:rPr>
              <a:t>:</a:t>
            </a:r>
          </a:p>
        </p:txBody>
      </p:sp>
      <p:sp>
        <p:nvSpPr>
          <p:cNvPr id="8" name="Rectangle 3">
            <a:extLst>
              <a:ext uri="{FF2B5EF4-FFF2-40B4-BE49-F238E27FC236}">
                <a16:creationId xmlns:a16="http://schemas.microsoft.com/office/drawing/2014/main" id="{2B157FAC-7687-454E-BB80-26CD85384041}"/>
              </a:ext>
            </a:extLst>
          </p:cNvPr>
          <p:cNvSpPr>
            <a:spLocks noChangeArrowheads="1"/>
          </p:cNvSpPr>
          <p:nvPr/>
        </p:nvSpPr>
        <p:spPr bwMode="auto">
          <a:xfrm>
            <a:off x="891279" y="1643331"/>
            <a:ext cx="715292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max_review_len</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a:t>
            </a:r>
            <a:r>
              <a:rPr kumimoji="0" lang="en-US" altLang="en-US" sz="2000" b="0" i="0" u="none" strike="noStrike" cap="none" normalizeH="0" baseline="0" dirty="0">
                <a:ln>
                  <a:noFill/>
                </a:ln>
                <a:solidFill>
                  <a:srgbClr val="000080"/>
                </a:solidFill>
                <a:effectLst/>
                <a:latin typeface="Times New Roman" panose="02020603050405020304" pitchFamily="18" charset="0"/>
                <a:cs typeface="Times New Roman" panose="02020603050405020304" pitchFamily="18" charset="0"/>
              </a:rPr>
              <a:t>max</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err="1">
                <a:ln>
                  <a:noFill/>
                </a:ln>
                <a:solidFill>
                  <a:srgbClr val="000080"/>
                </a:solidFill>
                <a:effectLst/>
                <a:latin typeface="Times New Roman" panose="02020603050405020304" pitchFamily="18" charset="0"/>
                <a:cs typeface="Times New Roman" panose="02020603050405020304" pitchFamily="18" charset="0"/>
              </a:rPr>
              <a:t>len</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s.split</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a:ln>
                  <a:noFill/>
                </a:ln>
                <a:solidFill>
                  <a:srgbClr val="000080"/>
                </a:solidFill>
                <a:effectLst/>
                <a:latin typeface="Times New Roman" panose="02020603050405020304" pitchFamily="18" charset="0"/>
                <a:cs typeface="Times New Roman" panose="02020603050405020304" pitchFamily="18" charset="0"/>
              </a:rPr>
              <a:t>for </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 </a:t>
            </a:r>
            <a:r>
              <a:rPr kumimoji="0" lang="en-US" altLang="en-US" sz="2000" b="1" i="0" u="none" strike="noStrike" cap="none" normalizeH="0" baseline="0" dirty="0">
                <a:ln>
                  <a:noFill/>
                </a:ln>
                <a:solidFill>
                  <a:srgbClr val="000080"/>
                </a:solidFill>
                <a:effectLst/>
                <a:latin typeface="Times New Roman" panose="02020603050405020304" pitchFamily="18" charset="0"/>
                <a:cs typeface="Times New Roman" panose="02020603050405020304" pitchFamily="18" charset="0"/>
              </a:rPr>
              <a:t>in </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sentences])</a:t>
            </a:r>
            <a:b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vocab_size</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a:t>
            </a:r>
            <a:r>
              <a:rPr kumimoji="0" lang="en-US" altLang="en-US" sz="2000" b="0" i="0" u="none" strike="noStrike" cap="none" normalizeH="0" baseline="0" dirty="0" err="1">
                <a:ln>
                  <a:noFill/>
                </a:ln>
                <a:solidFill>
                  <a:srgbClr val="000080"/>
                </a:solidFill>
                <a:effectLst/>
                <a:latin typeface="Times New Roman" panose="02020603050405020304" pitchFamily="18" charset="0"/>
                <a:cs typeface="Times New Roman" panose="02020603050405020304" pitchFamily="18" charset="0"/>
              </a:rPr>
              <a:t>len</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hlinkClick r:id="rId2"/>
              </a:rPr>
              <a:t>tokenizer</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.word_index)+</a:t>
            </a:r>
            <a:r>
              <a:rPr kumimoji="0" lang="en-US" altLang="en-US" sz="20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1</a:t>
            </a:r>
            <a:br>
              <a:rPr kumimoji="0" lang="en-US" altLang="en-US" sz="20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sentences = tokenizer.</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hlinkClick r:id="rId3"/>
              </a:rPr>
              <a:t>texts_to_</a:t>
            </a:r>
            <a:r>
              <a:rPr lang="en-US" altLang="en-US" sz="2000" dirty="0">
                <a:solidFill>
                  <a:srgbClr val="000000"/>
                </a:solidFill>
                <a:latin typeface="Times New Roman" panose="02020603050405020304" pitchFamily="18" charset="0"/>
                <a:cs typeface="Times New Roman" panose="02020603050405020304" pitchFamily="18" charset="0"/>
                <a:hlinkClick r:id="rId3"/>
              </a:rPr>
              <a:t>sequences</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(sentences)</a:t>
            </a:r>
            <a:b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padded_docs</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hlinkClick r:id="rId4"/>
              </a:rPr>
              <a:t>pad_sequences</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sentences,</a:t>
            </a:r>
            <a:r>
              <a:rPr kumimoji="0" lang="en-US" altLang="en-US" sz="2000" b="0" i="0" u="none" strike="noStrike" cap="none" normalizeH="0" baseline="0" dirty="0" err="1">
                <a:ln>
                  <a:noFill/>
                </a:ln>
                <a:solidFill>
                  <a:srgbClr val="660099"/>
                </a:solidFill>
                <a:effectLst/>
                <a:latin typeface="Times New Roman" panose="02020603050405020304" pitchFamily="18" charset="0"/>
                <a:cs typeface="Times New Roman" panose="02020603050405020304" pitchFamily="18" charset="0"/>
              </a:rPr>
              <a:t>maxlen</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max_review_len</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5530B5FD-8834-4149-A91E-692D4892B10D}"/>
              </a:ext>
            </a:extLst>
          </p:cNvPr>
          <p:cNvSpPr>
            <a:spLocks noChangeArrowheads="1"/>
          </p:cNvSpPr>
          <p:nvPr/>
        </p:nvSpPr>
        <p:spPr bwMode="auto">
          <a:xfrm>
            <a:off x="882087" y="3543240"/>
            <a:ext cx="7576113"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model.add</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hlinkClick r:id="rId5"/>
              </a:rPr>
              <a:t>Embedding</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vocab_size</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50</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rgbClr val="660099"/>
                </a:solidFill>
                <a:effectLst/>
                <a:latin typeface="Times New Roman" panose="02020603050405020304" pitchFamily="18" charset="0"/>
                <a:cs typeface="Times New Roman" panose="02020603050405020304" pitchFamily="18" charset="0"/>
              </a:rPr>
              <a:t>input_length</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max_review_len</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24369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78D3D-1FAE-4A35-A290-50EF853AB93D}"/>
              </a:ext>
            </a:extLst>
          </p:cNvPr>
          <p:cNvSpPr>
            <a:spLocks noGrp="1"/>
          </p:cNvSpPr>
          <p:nvPr>
            <p:ph type="title"/>
          </p:nvPr>
        </p:nvSpPr>
        <p:spPr/>
        <p:txBody>
          <a:bodyPr>
            <a:normAutofit fontScale="90000"/>
          </a:bodyPr>
          <a:lstStyle/>
          <a:p>
            <a:r>
              <a:rPr lang="en-US" dirty="0"/>
              <a:t>Use case: Sentiment Classification, IMDB dataset</a:t>
            </a:r>
          </a:p>
        </p:txBody>
      </p:sp>
      <p:pic>
        <p:nvPicPr>
          <p:cNvPr id="9" name="Content Placeholder 8" descr="A screenshot of a cell phone&#10;&#10;Description automatically generated">
            <a:extLst>
              <a:ext uri="{FF2B5EF4-FFF2-40B4-BE49-F238E27FC236}">
                <a16:creationId xmlns:a16="http://schemas.microsoft.com/office/drawing/2014/main" id="{0DB0B714-E34D-4B54-AC5C-8B4034EC5D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3075" y="1649412"/>
            <a:ext cx="5657850" cy="2495550"/>
          </a:xfrm>
        </p:spPr>
      </p:pic>
    </p:spTree>
    <p:extLst>
      <p:ext uri="{BB962C8B-B14F-4D97-AF65-F5344CB8AC3E}">
        <p14:creationId xmlns:p14="http://schemas.microsoft.com/office/powerpoint/2010/main" val="35662490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8B305-DADE-4190-BB0C-BB2B329ABB2E}"/>
              </a:ext>
            </a:extLst>
          </p:cNvPr>
          <p:cNvSpPr>
            <a:spLocks noGrp="1"/>
          </p:cNvSpPr>
          <p:nvPr>
            <p:ph type="title"/>
          </p:nvPr>
        </p:nvSpPr>
        <p:spPr/>
        <p:txBody>
          <a:bodyPr/>
          <a:lstStyle/>
          <a:p>
            <a:r>
              <a:rPr lang="en-US" dirty="0"/>
              <a:t>Reading the data</a:t>
            </a:r>
          </a:p>
        </p:txBody>
      </p:sp>
      <p:sp>
        <p:nvSpPr>
          <p:cNvPr id="4" name="Rectangle 1">
            <a:extLst>
              <a:ext uri="{FF2B5EF4-FFF2-40B4-BE49-F238E27FC236}">
                <a16:creationId xmlns:a16="http://schemas.microsoft.com/office/drawing/2014/main" id="{06D832AE-55FD-4134-9317-57644E9628A4}"/>
              </a:ext>
            </a:extLst>
          </p:cNvPr>
          <p:cNvSpPr>
            <a:spLocks noGrp="1" noChangeArrowheads="1"/>
          </p:cNvSpPr>
          <p:nvPr>
            <p:ph idx="1"/>
          </p:nvPr>
        </p:nvSpPr>
        <p:spPr bwMode="auto">
          <a:xfrm>
            <a:off x="457200" y="1506438"/>
            <a:ext cx="6044155"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df = </a:t>
            </a:r>
            <a:r>
              <a:rPr kumimoji="0" lang="en-US" altLang="en-US" sz="20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pd.read_csv</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000" b="1" i="0" u="none" strike="noStrike" cap="none" normalizeH="0" baseline="0" dirty="0">
                <a:ln>
                  <a:noFill/>
                </a:ln>
                <a:solidFill>
                  <a:srgbClr val="008080"/>
                </a:solidFill>
                <a:effectLst/>
                <a:latin typeface="Times New Roman" panose="02020603050405020304" pitchFamily="18" charset="0"/>
                <a:cs typeface="Times New Roman" panose="02020603050405020304" pitchFamily="18" charset="0"/>
              </a:rPr>
              <a:t>'</a:t>
            </a:r>
            <a:r>
              <a:rPr kumimoji="0" lang="en-US" altLang="en-US" sz="2000" b="1" i="0" u="none" strike="noStrike" cap="none" normalizeH="0" baseline="0" dirty="0" err="1">
                <a:ln>
                  <a:noFill/>
                </a:ln>
                <a:solidFill>
                  <a:srgbClr val="008080"/>
                </a:solidFill>
                <a:effectLst/>
                <a:latin typeface="Times New Roman" panose="02020603050405020304" pitchFamily="18" charset="0"/>
                <a:cs typeface="Times New Roman" panose="02020603050405020304" pitchFamily="18" charset="0"/>
              </a:rPr>
              <a:t>imdb_master.csv'</a:t>
            </a:r>
            <a:r>
              <a:rPr kumimoji="0" lang="en-US" altLang="en-US" sz="20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err="1">
                <a:ln>
                  <a:noFill/>
                </a:ln>
                <a:solidFill>
                  <a:srgbClr val="660099"/>
                </a:solidFill>
                <a:effectLst/>
                <a:latin typeface="Times New Roman" panose="02020603050405020304" pitchFamily="18" charset="0"/>
                <a:cs typeface="Times New Roman" panose="02020603050405020304" pitchFamily="18" charset="0"/>
              </a:rPr>
              <a:t>encoding</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000" b="1" i="0" u="none" strike="noStrike" cap="none" normalizeH="0" baseline="0" dirty="0">
                <a:ln>
                  <a:noFill/>
                </a:ln>
                <a:solidFill>
                  <a:srgbClr val="008080"/>
                </a:solidFill>
                <a:effectLst/>
                <a:latin typeface="Times New Roman" panose="02020603050405020304" pitchFamily="18" charset="0"/>
                <a:cs typeface="Times New Roman" panose="02020603050405020304" pitchFamily="18" charset="0"/>
              </a:rPr>
              <a:t>'latin-1'</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b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sentences = df[</a:t>
            </a:r>
            <a:r>
              <a:rPr kumimoji="0" lang="en-US" altLang="en-US" sz="2000" b="1" i="0" u="none" strike="noStrike" cap="none" normalizeH="0" baseline="0" dirty="0">
                <a:ln>
                  <a:noFill/>
                </a:ln>
                <a:solidFill>
                  <a:srgbClr val="008080"/>
                </a:solidFill>
                <a:effectLst/>
                <a:latin typeface="Times New Roman" panose="02020603050405020304" pitchFamily="18" charset="0"/>
                <a:cs typeface="Times New Roman" panose="02020603050405020304" pitchFamily="18" charset="0"/>
              </a:rPr>
              <a:t>'review'</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].values</a:t>
            </a:r>
            <a:b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y = df[</a:t>
            </a:r>
            <a:r>
              <a:rPr kumimoji="0" lang="en-US" altLang="en-US" sz="2000" b="1" i="0" u="none" strike="noStrike" cap="none" normalizeH="0" baseline="0" dirty="0">
                <a:ln>
                  <a:noFill/>
                </a:ln>
                <a:solidFill>
                  <a:srgbClr val="008080"/>
                </a:solidFill>
                <a:effectLst/>
                <a:latin typeface="Times New Roman" panose="02020603050405020304" pitchFamily="18" charset="0"/>
                <a:cs typeface="Times New Roman" panose="02020603050405020304" pitchFamily="18" charset="0"/>
              </a:rPr>
              <a:t>'label'</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].values</a:t>
            </a:r>
            <a:b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66147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5CE8E-A39D-4982-89DF-7CADCB92ACD1}"/>
              </a:ext>
            </a:extLst>
          </p:cNvPr>
          <p:cNvSpPr>
            <a:spLocks noGrp="1"/>
          </p:cNvSpPr>
          <p:nvPr>
            <p:ph type="title"/>
          </p:nvPr>
        </p:nvSpPr>
        <p:spPr/>
        <p:txBody>
          <a:bodyPr>
            <a:normAutofit fontScale="90000"/>
          </a:bodyPr>
          <a:lstStyle/>
          <a:p>
            <a:r>
              <a:rPr lang="en-US" dirty="0"/>
              <a:t>Steps to prepare the text data (review column)</a:t>
            </a:r>
          </a:p>
        </p:txBody>
      </p:sp>
      <p:sp>
        <p:nvSpPr>
          <p:cNvPr id="3" name="Content Placeholder 2">
            <a:extLst>
              <a:ext uri="{FF2B5EF4-FFF2-40B4-BE49-F238E27FC236}">
                <a16:creationId xmlns:a16="http://schemas.microsoft.com/office/drawing/2014/main" id="{CFA7B9B9-822B-4AC0-A122-F1F503F40710}"/>
              </a:ext>
            </a:extLst>
          </p:cNvPr>
          <p:cNvSpPr>
            <a:spLocks noGrp="1"/>
          </p:cNvSpPr>
          <p:nvPr>
            <p:ph idx="1"/>
          </p:nvPr>
        </p:nvSpPr>
        <p:spPr/>
        <p:txBody>
          <a:bodyPr>
            <a:normAutofit/>
          </a:bodyPr>
          <a:lstStyle/>
          <a:p>
            <a:r>
              <a:rPr lang="en-US" sz="2000" dirty="0" err="1">
                <a:latin typeface="Times New Roman" panose="02020603050405020304" pitchFamily="18" charset="0"/>
                <a:cs typeface="Times New Roman" panose="02020603050405020304" pitchFamily="18" charset="0"/>
              </a:rPr>
              <a:t>Keras</a:t>
            </a:r>
            <a:r>
              <a:rPr lang="en-US" sz="2000" dirty="0">
                <a:latin typeface="Times New Roman" panose="02020603050405020304" pitchFamily="18" charset="0"/>
                <a:cs typeface="Times New Roman" panose="02020603050405020304" pitchFamily="18" charset="0"/>
              </a:rPr>
              <a:t> provides the </a:t>
            </a:r>
            <a:r>
              <a:rPr lang="en-US" sz="2000" dirty="0">
                <a:latin typeface="Times New Roman" panose="02020603050405020304" pitchFamily="18" charset="0"/>
                <a:cs typeface="Times New Roman" panose="02020603050405020304" pitchFamily="18" charset="0"/>
                <a:hlinkClick r:id="rId2"/>
              </a:rPr>
              <a:t>Tokenizer class</a:t>
            </a:r>
            <a:r>
              <a:rPr lang="en-US" sz="2000" dirty="0">
                <a:latin typeface="Times New Roman" panose="02020603050405020304" pitchFamily="18" charset="0"/>
                <a:cs typeface="Times New Roman" panose="02020603050405020304" pitchFamily="18" charset="0"/>
              </a:rPr>
              <a:t> for preparing text documents for deep learning. </a:t>
            </a:r>
          </a:p>
          <a:p>
            <a:r>
              <a:rPr lang="en-US" sz="2000" dirty="0">
                <a:latin typeface="Times New Roman" panose="02020603050405020304" pitchFamily="18" charset="0"/>
                <a:cs typeface="Times New Roman" panose="02020603050405020304" pitchFamily="18" charset="0"/>
              </a:rPr>
              <a:t>The Tokenizer must be constructed and then fit on either raw text documents or integer encoded text documents.</a:t>
            </a:r>
          </a:p>
          <a:p>
            <a:endParaRPr lang="en-US" sz="20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8E1213E-07ED-4915-95DA-103512800D5C}"/>
              </a:ext>
            </a:extLst>
          </p:cNvPr>
          <p:cNvSpPr>
            <a:spLocks noChangeArrowheads="1"/>
          </p:cNvSpPr>
          <p:nvPr/>
        </p:nvSpPr>
        <p:spPr bwMode="auto">
          <a:xfrm>
            <a:off x="2438400" y="2724150"/>
            <a:ext cx="4463017"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tokenizer = Tokenizer(</a:t>
            </a:r>
            <a:r>
              <a:rPr kumimoji="0" lang="en-US" altLang="en-US" sz="2000" b="0" i="0" u="none" strike="noStrike" cap="none" normalizeH="0" baseline="0" dirty="0" err="1">
                <a:ln>
                  <a:noFill/>
                </a:ln>
                <a:solidFill>
                  <a:srgbClr val="660099"/>
                </a:solidFill>
                <a:effectLst/>
                <a:latin typeface="Times New Roman" panose="02020603050405020304" pitchFamily="18" charset="0"/>
                <a:cs typeface="Times New Roman" panose="02020603050405020304" pitchFamily="18" charset="0"/>
              </a:rPr>
              <a:t>num_words</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2000</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b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tokenizer.fit_on_texts</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(sentences)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3738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B912D-689C-475B-8B2E-65663CA88C7C}"/>
              </a:ext>
            </a:extLst>
          </p:cNvPr>
          <p:cNvSpPr>
            <a:spLocks noGrp="1"/>
          </p:cNvSpPr>
          <p:nvPr>
            <p:ph type="title"/>
          </p:nvPr>
        </p:nvSpPr>
        <p:spPr/>
        <p:txBody>
          <a:bodyPr/>
          <a:lstStyle/>
          <a:p>
            <a:r>
              <a:rPr lang="en-US" dirty="0"/>
              <a:t>Encoding the target column</a:t>
            </a:r>
          </a:p>
        </p:txBody>
      </p:sp>
      <p:sp>
        <p:nvSpPr>
          <p:cNvPr id="4" name="Rectangle 1">
            <a:extLst>
              <a:ext uri="{FF2B5EF4-FFF2-40B4-BE49-F238E27FC236}">
                <a16:creationId xmlns:a16="http://schemas.microsoft.com/office/drawing/2014/main" id="{910C303C-C69E-4578-B32B-51E08604891B}"/>
              </a:ext>
            </a:extLst>
          </p:cNvPr>
          <p:cNvSpPr>
            <a:spLocks noGrp="1" noChangeArrowheads="1"/>
          </p:cNvSpPr>
          <p:nvPr>
            <p:ph idx="1"/>
          </p:nvPr>
        </p:nvSpPr>
        <p:spPr bwMode="auto">
          <a:xfrm>
            <a:off x="1219200" y="1581150"/>
            <a:ext cx="3735318"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le = </a:t>
            </a:r>
            <a:r>
              <a:rPr kumimoji="0" lang="en-US" altLang="en-US" sz="20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preprocessing.LabelEncoder</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b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y = </a:t>
            </a:r>
            <a:r>
              <a:rPr kumimoji="0" lang="en-US" altLang="en-US" sz="20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le.fit_transform</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(y)</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98954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8E014-5995-4824-910F-34BE120BE551}"/>
              </a:ext>
            </a:extLst>
          </p:cNvPr>
          <p:cNvSpPr>
            <a:spLocks noGrp="1"/>
          </p:cNvSpPr>
          <p:nvPr>
            <p:ph type="title"/>
          </p:nvPr>
        </p:nvSpPr>
        <p:spPr/>
        <p:txBody>
          <a:bodyPr/>
          <a:lstStyle/>
          <a:p>
            <a:r>
              <a:rPr lang="en-US" dirty="0"/>
              <a:t>Creating and fitting the model</a:t>
            </a:r>
          </a:p>
        </p:txBody>
      </p:sp>
      <p:sp>
        <p:nvSpPr>
          <p:cNvPr id="5" name="Content Placeholder 4">
            <a:extLst>
              <a:ext uri="{FF2B5EF4-FFF2-40B4-BE49-F238E27FC236}">
                <a16:creationId xmlns:a16="http://schemas.microsoft.com/office/drawing/2014/main" id="{59EAB87F-136C-42BF-B962-D921D847395F}"/>
              </a:ext>
            </a:extLst>
          </p:cNvPr>
          <p:cNvSpPr>
            <a:spLocks noGrp="1"/>
          </p:cNvSpPr>
          <p:nvPr>
            <p:ph idx="1"/>
          </p:nvPr>
        </p:nvSpPr>
        <p:spPr/>
        <p:txBody>
          <a:bodyPr/>
          <a:lstStyle/>
          <a:p>
            <a:pPr marL="0" indent="0">
              <a:buNone/>
            </a:pPr>
            <a:r>
              <a:rPr lang="en-US" dirty="0"/>
              <a:t> </a:t>
            </a:r>
          </a:p>
        </p:txBody>
      </p:sp>
      <p:sp>
        <p:nvSpPr>
          <p:cNvPr id="6" name="Rectangle 2">
            <a:extLst>
              <a:ext uri="{FF2B5EF4-FFF2-40B4-BE49-F238E27FC236}">
                <a16:creationId xmlns:a16="http://schemas.microsoft.com/office/drawing/2014/main" id="{4FD093A6-36CD-4D6C-8C81-F1C4CC92FB09}"/>
              </a:ext>
            </a:extLst>
          </p:cNvPr>
          <p:cNvSpPr>
            <a:spLocks noChangeArrowheads="1"/>
          </p:cNvSpPr>
          <p:nvPr/>
        </p:nvSpPr>
        <p:spPr bwMode="auto">
          <a:xfrm>
            <a:off x="499198" y="1569988"/>
            <a:ext cx="8602804"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model = Sequential()</a:t>
            </a:r>
            <a:b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model.add</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layers.Dense</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300</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rgbClr val="660099"/>
                </a:solidFill>
                <a:effectLst/>
                <a:latin typeface="Times New Roman" panose="02020603050405020304" pitchFamily="18" charset="0"/>
                <a:cs typeface="Times New Roman" panose="02020603050405020304" pitchFamily="18" charset="0"/>
              </a:rPr>
              <a:t>input_dim</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input_dim</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660099"/>
                </a:solidFill>
                <a:effectLst/>
                <a:latin typeface="Times New Roman" panose="02020603050405020304" pitchFamily="18" charset="0"/>
                <a:cs typeface="Times New Roman" panose="02020603050405020304" pitchFamily="18" charset="0"/>
              </a:rPr>
              <a:t>activation</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600" b="1" i="0" u="none" strike="noStrike" cap="none" normalizeH="0" baseline="0" dirty="0">
                <a:ln>
                  <a:noFill/>
                </a:ln>
                <a:solidFill>
                  <a:srgbClr val="008080"/>
                </a:solidFill>
                <a:effectLst/>
                <a:latin typeface="Times New Roman" panose="02020603050405020304" pitchFamily="18" charset="0"/>
                <a:cs typeface="Times New Roman" panose="02020603050405020304" pitchFamily="18" charset="0"/>
              </a:rPr>
              <a:t>'</a:t>
            </a:r>
            <a:r>
              <a:rPr kumimoji="0" lang="en-US" altLang="en-US" sz="1600" b="1" i="0" u="none" strike="noStrike" cap="none" normalizeH="0" baseline="0" dirty="0" err="1">
                <a:ln>
                  <a:noFill/>
                </a:ln>
                <a:solidFill>
                  <a:srgbClr val="008080"/>
                </a:solidFill>
                <a:effectLst/>
                <a:latin typeface="Times New Roman" panose="02020603050405020304" pitchFamily="18" charset="0"/>
                <a:cs typeface="Times New Roman" panose="02020603050405020304" pitchFamily="18" charset="0"/>
              </a:rPr>
              <a:t>relu</a:t>
            </a:r>
            <a:r>
              <a:rPr kumimoji="0" lang="en-US" altLang="en-US" sz="1600" b="1" i="0" u="none" strike="noStrike" cap="none" normalizeH="0" baseline="0" dirty="0">
                <a:ln>
                  <a:noFill/>
                </a:ln>
                <a:solidFill>
                  <a:srgbClr val="008080"/>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model.add</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layers.Dense</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5</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660099"/>
                </a:solidFill>
                <a:effectLst/>
                <a:latin typeface="Times New Roman" panose="02020603050405020304" pitchFamily="18" charset="0"/>
                <a:cs typeface="Times New Roman" panose="02020603050405020304" pitchFamily="18" charset="0"/>
              </a:rPr>
              <a:t>activation</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600" b="1" i="0" u="none" strike="noStrike" cap="none" normalizeH="0" baseline="0" dirty="0">
                <a:ln>
                  <a:noFill/>
                </a:ln>
                <a:solidFill>
                  <a:srgbClr val="008080"/>
                </a:solidFill>
                <a:effectLst/>
                <a:latin typeface="Times New Roman" panose="02020603050405020304" pitchFamily="18" charset="0"/>
                <a:cs typeface="Times New Roman" panose="02020603050405020304" pitchFamily="18" charset="0"/>
              </a:rPr>
              <a:t>'sigmoid'</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b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model.compile</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rgbClr val="660099"/>
                </a:solidFill>
                <a:effectLst/>
                <a:latin typeface="Times New Roman" panose="02020603050405020304" pitchFamily="18" charset="0"/>
                <a:cs typeface="Times New Roman" panose="02020603050405020304" pitchFamily="18" charset="0"/>
              </a:rPr>
              <a:t>loss</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600" b="1" i="0" u="none" strike="noStrike" cap="none" normalizeH="0" baseline="0" dirty="0">
                <a:ln>
                  <a:noFill/>
                </a:ln>
                <a:solidFill>
                  <a:srgbClr val="008080"/>
                </a:solidFill>
                <a:effectLst/>
                <a:latin typeface="Times New Roman" panose="02020603050405020304" pitchFamily="18" charset="0"/>
                <a:cs typeface="Times New Roman" panose="02020603050405020304" pitchFamily="18" charset="0"/>
              </a:rPr>
              <a:t>'sparse_categorical_</a:t>
            </a:r>
            <a:r>
              <a:rPr kumimoji="0" lang="en-US" altLang="en-US" sz="1600" b="1" i="0" u="none" strike="noStrike" cap="none" normalizeH="0" baseline="0" dirty="0" err="1">
                <a:ln>
                  <a:noFill/>
                </a:ln>
                <a:solidFill>
                  <a:srgbClr val="008080"/>
                </a:solidFill>
                <a:effectLst/>
                <a:latin typeface="Times New Roman" panose="02020603050405020304" pitchFamily="18" charset="0"/>
                <a:cs typeface="Times New Roman" panose="02020603050405020304" pitchFamily="18" charset="0"/>
              </a:rPr>
              <a:t>crossentropy</a:t>
            </a:r>
            <a:r>
              <a:rPr kumimoji="0" lang="en-US" altLang="en-US" sz="1600" b="1" i="0" u="none" strike="noStrike" cap="none" normalizeH="0" baseline="0" dirty="0">
                <a:ln>
                  <a:noFill/>
                </a:ln>
                <a:solidFill>
                  <a:srgbClr val="008080"/>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rgbClr val="660099"/>
                </a:solidFill>
                <a:effectLst/>
                <a:latin typeface="Times New Roman" panose="02020603050405020304" pitchFamily="18" charset="0"/>
                <a:cs typeface="Times New Roman" panose="02020603050405020304" pitchFamily="18" charset="0"/>
              </a:rPr>
              <a:t>optimizer</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600" b="1" i="0" u="none" strike="noStrike" cap="none" normalizeH="0" baseline="0" dirty="0">
                <a:ln>
                  <a:noFill/>
                </a:ln>
                <a:solidFill>
                  <a:srgbClr val="008080"/>
                </a:solidFill>
                <a:effectLst/>
                <a:latin typeface="Times New Roman" panose="02020603050405020304" pitchFamily="18" charset="0"/>
                <a:cs typeface="Times New Roman" panose="02020603050405020304" pitchFamily="18" charset="0"/>
              </a:rPr>
              <a:t>'</a:t>
            </a:r>
            <a:r>
              <a:rPr kumimoji="0" lang="en-US" altLang="en-US" sz="1600" b="1" i="0" u="none" strike="noStrike" cap="none" normalizeH="0" baseline="0" dirty="0" err="1">
                <a:ln>
                  <a:noFill/>
                </a:ln>
                <a:solidFill>
                  <a:srgbClr val="008080"/>
                </a:solidFill>
                <a:effectLst/>
                <a:latin typeface="Times New Roman" panose="02020603050405020304" pitchFamily="18" charset="0"/>
                <a:cs typeface="Times New Roman" panose="02020603050405020304" pitchFamily="18" charset="0"/>
              </a:rPr>
              <a:t>adam</a:t>
            </a:r>
            <a:r>
              <a:rPr kumimoji="0" lang="en-US" altLang="en-US" sz="1600" b="1" i="0" u="none" strike="noStrike" cap="none" normalizeH="0" baseline="0" dirty="0">
                <a:ln>
                  <a:noFill/>
                </a:ln>
                <a:solidFill>
                  <a:srgbClr val="008080"/>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rgbClr val="660099"/>
                </a:solidFill>
                <a:effectLst/>
                <a:latin typeface="Times New Roman" panose="02020603050405020304" pitchFamily="18" charset="0"/>
                <a:cs typeface="Times New Roman" panose="02020603050405020304" pitchFamily="18" charset="0"/>
              </a:rPr>
              <a:t>metrics</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600" b="1" i="0" u="none" strike="noStrike" cap="none" normalizeH="0" baseline="0" dirty="0">
                <a:ln>
                  <a:noFill/>
                </a:ln>
                <a:solidFill>
                  <a:srgbClr val="008080"/>
                </a:solidFill>
                <a:effectLst/>
                <a:latin typeface="Times New Roman" panose="02020603050405020304" pitchFamily="18" charset="0"/>
                <a:cs typeface="Times New Roman" panose="02020603050405020304" pitchFamily="18" charset="0"/>
              </a:rPr>
              <a:t>'acc'</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b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model.fit</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X_train,y_train</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660099"/>
                </a:solidFill>
                <a:effectLst/>
                <a:latin typeface="Times New Roman" panose="02020603050405020304" pitchFamily="18" charset="0"/>
                <a:cs typeface="Times New Roman" panose="02020603050405020304" pitchFamily="18" charset="0"/>
              </a:rPr>
              <a:t>epochs</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5</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660099"/>
                </a:solidFill>
                <a:effectLst/>
                <a:latin typeface="Times New Roman" panose="02020603050405020304" pitchFamily="18" charset="0"/>
                <a:cs typeface="Times New Roman" panose="02020603050405020304" pitchFamily="18" charset="0"/>
              </a:rPr>
              <a:t>verbose</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600" b="1" i="0" u="none" strike="noStrike" cap="none" normalizeH="0" baseline="0" dirty="0">
                <a:ln>
                  <a:noFill/>
                </a:ln>
                <a:solidFill>
                  <a:srgbClr val="000080"/>
                </a:solidFill>
                <a:effectLst/>
                <a:latin typeface="Times New Roman" panose="02020603050405020304" pitchFamily="18" charset="0"/>
                <a:cs typeface="Times New Roman" panose="02020603050405020304" pitchFamily="18" charset="0"/>
              </a:rPr>
              <a:t>True</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660099"/>
                </a:solidFill>
                <a:effectLst/>
                <a:latin typeface="Times New Roman" panose="02020603050405020304" pitchFamily="18" charset="0"/>
                <a:cs typeface="Times New Roman" panose="02020603050405020304" pitchFamily="18" charset="0"/>
              </a:rPr>
              <a:t>validation_data</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X_test,y_test</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660099"/>
                </a:solidFill>
                <a:effectLst/>
                <a:latin typeface="Times New Roman" panose="02020603050405020304" pitchFamily="18" charset="0"/>
                <a:cs typeface="Times New Roman" panose="02020603050405020304" pitchFamily="18" charset="0"/>
              </a:rPr>
              <a:t>batch_size</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256</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48FF8BDE-BD60-4889-BB15-13AD4D13BCF6}"/>
              </a:ext>
            </a:extLst>
          </p:cNvPr>
          <p:cNvCxnSpPr/>
          <p:nvPr/>
        </p:nvCxnSpPr>
        <p:spPr>
          <a:xfrm flipH="1">
            <a:off x="4419600" y="1281932"/>
            <a:ext cx="9144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C026DD5-D238-40B7-A839-15ECAC00D3A2}"/>
              </a:ext>
            </a:extLst>
          </p:cNvPr>
          <p:cNvCxnSpPr>
            <a:cxnSpLocks/>
          </p:cNvCxnSpPr>
          <p:nvPr/>
        </p:nvCxnSpPr>
        <p:spPr>
          <a:xfrm flipH="1">
            <a:off x="4419600" y="2566958"/>
            <a:ext cx="1524000" cy="5714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E11A971-66D1-40A6-9D00-5271422368EE}"/>
              </a:ext>
            </a:extLst>
          </p:cNvPr>
          <p:cNvCxnSpPr>
            <a:cxnSpLocks/>
          </p:cNvCxnSpPr>
          <p:nvPr/>
        </p:nvCxnSpPr>
        <p:spPr>
          <a:xfrm>
            <a:off x="2438400" y="2237752"/>
            <a:ext cx="228600" cy="9304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3481758C-9D79-4BB3-841A-84BA59AC6629}"/>
              </a:ext>
            </a:extLst>
          </p:cNvPr>
          <p:cNvSpPr/>
          <p:nvPr/>
        </p:nvSpPr>
        <p:spPr>
          <a:xfrm>
            <a:off x="5334000" y="895350"/>
            <a:ext cx="22860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What is </a:t>
            </a:r>
            <a:r>
              <a:rPr lang="en-US" dirty="0" err="1"/>
              <a:t>input_dim</a:t>
            </a:r>
            <a:r>
              <a:rPr lang="en-US" dirty="0"/>
              <a:t> here?</a:t>
            </a:r>
          </a:p>
        </p:txBody>
      </p:sp>
      <p:sp>
        <p:nvSpPr>
          <p:cNvPr id="15" name="Rectangle 14">
            <a:extLst>
              <a:ext uri="{FF2B5EF4-FFF2-40B4-BE49-F238E27FC236}">
                <a16:creationId xmlns:a16="http://schemas.microsoft.com/office/drawing/2014/main" id="{8D8917AD-265F-419E-A93D-8917DA588AE3}"/>
              </a:ext>
            </a:extLst>
          </p:cNvPr>
          <p:cNvSpPr/>
          <p:nvPr/>
        </p:nvSpPr>
        <p:spPr>
          <a:xfrm>
            <a:off x="194398" y="2174052"/>
            <a:ext cx="2286000" cy="857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Is this number of neurons for the last layer is correct?</a:t>
            </a:r>
          </a:p>
        </p:txBody>
      </p:sp>
      <p:sp>
        <p:nvSpPr>
          <p:cNvPr id="16" name="Rectangle 15">
            <a:extLst>
              <a:ext uri="{FF2B5EF4-FFF2-40B4-BE49-F238E27FC236}">
                <a16:creationId xmlns:a16="http://schemas.microsoft.com/office/drawing/2014/main" id="{043A2387-FC18-4545-8FA9-63E011AA44A3}"/>
              </a:ext>
            </a:extLst>
          </p:cNvPr>
          <p:cNvSpPr/>
          <p:nvPr/>
        </p:nvSpPr>
        <p:spPr>
          <a:xfrm>
            <a:off x="5867400" y="2231202"/>
            <a:ext cx="2286000" cy="800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Is this activation function for the last layer is correct?</a:t>
            </a:r>
          </a:p>
        </p:txBody>
      </p:sp>
    </p:spTree>
    <p:extLst>
      <p:ext uri="{BB962C8B-B14F-4D97-AF65-F5344CB8AC3E}">
        <p14:creationId xmlns:p14="http://schemas.microsoft.com/office/powerpoint/2010/main" val="532989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C25086-FD60-40E0-BD5B-41ACB6C64826}"/>
              </a:ext>
            </a:extLst>
          </p:cNvPr>
          <p:cNvSpPr>
            <a:spLocks noGrp="1"/>
          </p:cNvSpPr>
          <p:nvPr>
            <p:ph type="title"/>
          </p:nvPr>
        </p:nvSpPr>
        <p:spPr>
          <a:xfrm>
            <a:off x="457200" y="205979"/>
            <a:ext cx="8229600" cy="857250"/>
          </a:xfrm>
        </p:spPr>
        <p:txBody>
          <a:bodyPr>
            <a:normAutofit/>
          </a:bodyPr>
          <a:lstStyle/>
          <a:p>
            <a:pPr algn="l"/>
            <a:r>
              <a:rPr lang="en-US" sz="3600" dirty="0">
                <a:latin typeface="Georgia" panose="02040502050405020303" pitchFamily="18" charset="0"/>
              </a:rPr>
              <a:t>References</a:t>
            </a:r>
          </a:p>
        </p:txBody>
      </p:sp>
      <p:sp>
        <p:nvSpPr>
          <p:cNvPr id="7" name="Rectangle 6">
            <a:extLst>
              <a:ext uri="{FF2B5EF4-FFF2-40B4-BE49-F238E27FC236}">
                <a16:creationId xmlns:a16="http://schemas.microsoft.com/office/drawing/2014/main" id="{3476D1BC-1AE0-4803-80FC-A58761EA0710}"/>
              </a:ext>
            </a:extLst>
          </p:cNvPr>
          <p:cNvSpPr/>
          <p:nvPr/>
        </p:nvSpPr>
        <p:spPr>
          <a:xfrm>
            <a:off x="471376" y="1100886"/>
            <a:ext cx="8444023" cy="2308324"/>
          </a:xfrm>
          <a:prstGeom prst="rect">
            <a:avLst/>
          </a:prstGeom>
        </p:spPr>
        <p:txBody>
          <a:bodyPr wrap="square">
            <a:spAutoFit/>
          </a:bodyPr>
          <a:lstStyle/>
          <a:p>
            <a:r>
              <a:rPr lang="en-US" dirty="0">
                <a:latin typeface="Georgia" panose="02040502050405020303" pitchFamily="18" charset="0"/>
                <a:hlinkClick r:id="rId2"/>
              </a:rPr>
              <a:t>https://deeplearning4j.org/word2vec.html</a:t>
            </a:r>
            <a:r>
              <a:rPr lang="en-US" dirty="0">
                <a:latin typeface="Georgia" panose="02040502050405020303" pitchFamily="18" charset="0"/>
              </a:rPr>
              <a:t> </a:t>
            </a:r>
          </a:p>
          <a:p>
            <a:r>
              <a:rPr lang="en-US" dirty="0">
                <a:latin typeface="Georgia" panose="02040502050405020303" pitchFamily="18" charset="0"/>
                <a:hlinkClick r:id="rId3"/>
              </a:rPr>
              <a:t>https://towardsdatascience.com/tagged/word2vec</a:t>
            </a:r>
            <a:r>
              <a:rPr lang="en-US" dirty="0">
                <a:latin typeface="Georgia" panose="02040502050405020303" pitchFamily="18" charset="0"/>
              </a:rPr>
              <a:t> </a:t>
            </a:r>
          </a:p>
          <a:p>
            <a:r>
              <a:rPr lang="en-US" dirty="0">
                <a:latin typeface="Georgia" panose="02040502050405020303" pitchFamily="18" charset="0"/>
                <a:hlinkClick r:id="rId4"/>
              </a:rPr>
              <a:t>https://medium.com/@Aj.Cheng/word2vec-3b2cc79d674</a:t>
            </a:r>
            <a:r>
              <a:rPr lang="en-US" dirty="0">
                <a:latin typeface="Georgia" panose="02040502050405020303" pitchFamily="18" charset="0"/>
              </a:rPr>
              <a:t> </a:t>
            </a:r>
          </a:p>
          <a:p>
            <a:r>
              <a:rPr lang="en-US" dirty="0">
                <a:latin typeface="Georgia" panose="02040502050405020303" pitchFamily="18" charset="0"/>
                <a:hlinkClick r:id="rId5"/>
              </a:rPr>
              <a:t>https://medium.com/tag/word2vec</a:t>
            </a:r>
            <a:r>
              <a:rPr lang="en-US" dirty="0">
                <a:latin typeface="Georgia" panose="02040502050405020303" pitchFamily="18" charset="0"/>
              </a:rPr>
              <a:t> </a:t>
            </a:r>
          </a:p>
          <a:p>
            <a:r>
              <a:rPr lang="en-US" dirty="0">
                <a:latin typeface="Georgia" panose="02040502050405020303" pitchFamily="18" charset="0"/>
                <a:hlinkClick r:id="rId6"/>
              </a:rPr>
              <a:t>https://www.analyticsvidhya.com/blog/2017/06/word-embeddings-count-word2veec/</a:t>
            </a:r>
            <a:r>
              <a:rPr lang="en-US" dirty="0">
                <a:latin typeface="Georgia" panose="02040502050405020303" pitchFamily="18" charset="0"/>
              </a:rPr>
              <a:t> </a:t>
            </a:r>
          </a:p>
          <a:p>
            <a:r>
              <a:rPr lang="en-US" dirty="0">
                <a:latin typeface="Georgia" panose="02040502050405020303" pitchFamily="18" charset="0"/>
                <a:hlinkClick r:id="rId7"/>
              </a:rPr>
              <a:t>http://mccormickml.com/2016/04/19/word2vec-tutorial-the-skip-gram-model/</a:t>
            </a:r>
            <a:r>
              <a:rPr lang="en-US" dirty="0">
                <a:latin typeface="Georgia" panose="02040502050405020303" pitchFamily="18" charset="0"/>
              </a:rPr>
              <a:t> </a:t>
            </a:r>
          </a:p>
          <a:p>
            <a:r>
              <a:rPr lang="en-US" dirty="0">
                <a:latin typeface="Georgia" panose="02040502050405020303" pitchFamily="18" charset="0"/>
                <a:hlinkClick r:id="rId8"/>
              </a:rPr>
              <a:t>https://becominghuman.ai/how-does-word2vecs-skip-gram-work-f92e0525def4</a:t>
            </a:r>
            <a:r>
              <a:rPr lang="en-US" dirty="0">
                <a:latin typeface="Georgia" panose="02040502050405020303" pitchFamily="18" charset="0"/>
              </a:rPr>
              <a:t> </a:t>
            </a:r>
          </a:p>
        </p:txBody>
      </p:sp>
    </p:spTree>
    <p:extLst>
      <p:ext uri="{BB962C8B-B14F-4D97-AF65-F5344CB8AC3E}">
        <p14:creationId xmlns:p14="http://schemas.microsoft.com/office/powerpoint/2010/main" val="78212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6" name="Title 1">
            <a:extLst>
              <a:ext uri="{FF2B5EF4-FFF2-40B4-BE49-F238E27FC236}">
                <a16:creationId xmlns:a16="http://schemas.microsoft.com/office/drawing/2014/main" id="{5DBB5DCF-E86C-4C3B-A802-F12E4D9949AD}"/>
              </a:ext>
            </a:extLst>
          </p:cNvPr>
          <p:cNvSpPr>
            <a:spLocks noGrp="1"/>
          </p:cNvSpPr>
          <p:nvPr>
            <p:ph type="title"/>
          </p:nvPr>
        </p:nvSpPr>
        <p:spPr>
          <a:xfrm>
            <a:off x="460652" y="207963"/>
            <a:ext cx="8222696" cy="856531"/>
          </a:xfrm>
        </p:spPr>
        <p:txBody>
          <a:bodyPr>
            <a:normAutofit/>
          </a:bodyPr>
          <a:lstStyle/>
          <a:p>
            <a:pPr algn="l"/>
            <a:r>
              <a:rPr lang="en-US" sz="3597" dirty="0">
                <a:latin typeface="Georgia" panose="02040502050405020303" pitchFamily="18" charset="0"/>
              </a:rPr>
              <a:t>Deep Learning</a:t>
            </a:r>
          </a:p>
        </p:txBody>
      </p:sp>
      <p:sp>
        <p:nvSpPr>
          <p:cNvPr id="2" name="Rectangle 1">
            <a:extLst>
              <a:ext uri="{FF2B5EF4-FFF2-40B4-BE49-F238E27FC236}">
                <a16:creationId xmlns:a16="http://schemas.microsoft.com/office/drawing/2014/main" id="{5D38AD96-FD4D-445F-A585-693FF7A2C58B}"/>
              </a:ext>
            </a:extLst>
          </p:cNvPr>
          <p:cNvSpPr/>
          <p:nvPr/>
        </p:nvSpPr>
        <p:spPr>
          <a:xfrm>
            <a:off x="384516" y="1125164"/>
            <a:ext cx="8527241" cy="2675732"/>
          </a:xfrm>
          <a:prstGeom prst="rect">
            <a:avLst/>
          </a:prstGeom>
        </p:spPr>
        <p:txBody>
          <a:bodyPr wrap="square">
            <a:spAutoFit/>
          </a:bodyPr>
          <a:lstStyle/>
          <a:p>
            <a:pPr marL="342604" indent="-342604">
              <a:buFont typeface="Arial" panose="020B0604020202020204" pitchFamily="34" charset="0"/>
              <a:buChar char="•"/>
            </a:pPr>
            <a:r>
              <a:rPr lang="en-US" sz="2798" dirty="0">
                <a:latin typeface="Times New Roman" panose="02020603050405020304" pitchFamily="18" charset="0"/>
                <a:cs typeface="Times New Roman" panose="02020603050405020304" pitchFamily="18" charset="0"/>
              </a:rPr>
              <a:t>To "learn" we need some measurement of error.</a:t>
            </a:r>
          </a:p>
          <a:p>
            <a:pPr marL="342604" indent="-342604">
              <a:buFont typeface="Arial" panose="020B0604020202020204" pitchFamily="34" charset="0"/>
              <a:buChar char="•"/>
            </a:pPr>
            <a:endParaRPr lang="en-US" sz="2798" dirty="0">
              <a:latin typeface="Times New Roman" panose="02020603050405020304" pitchFamily="18" charset="0"/>
              <a:cs typeface="Times New Roman" panose="02020603050405020304" pitchFamily="18" charset="0"/>
            </a:endParaRPr>
          </a:p>
          <a:p>
            <a:pPr marL="799409" lvl="1" indent="-342604">
              <a:buFont typeface="Arial" panose="020B0604020202020204" pitchFamily="34" charset="0"/>
              <a:buChar char="•"/>
            </a:pPr>
            <a:r>
              <a:rPr lang="en-US" sz="2798" dirty="0">
                <a:latin typeface="Times New Roman" panose="02020603050405020304" pitchFamily="18" charset="0"/>
                <a:cs typeface="Times New Roman" panose="02020603050405020304" pitchFamily="18" charset="0"/>
              </a:rPr>
              <a:t>We use a Cost/Loss Function</a:t>
            </a:r>
          </a:p>
          <a:p>
            <a:pPr marL="1256214" lvl="2" indent="-342604">
              <a:buFont typeface="Arial" panose="020B0604020202020204" pitchFamily="34" charset="0"/>
              <a:buChar char="•"/>
            </a:pPr>
            <a:r>
              <a:rPr lang="en-US" sz="2798" dirty="0">
                <a:latin typeface="Times New Roman" panose="02020603050405020304" pitchFamily="18" charset="0"/>
                <a:cs typeface="Times New Roman" panose="02020603050405020304" pitchFamily="18" charset="0"/>
              </a:rPr>
              <a:t>Quadratic</a:t>
            </a:r>
          </a:p>
          <a:p>
            <a:pPr marL="1256214" lvl="2" indent="-342604">
              <a:buFont typeface="Arial" panose="020B0604020202020204" pitchFamily="34" charset="0"/>
              <a:buChar char="•"/>
            </a:pPr>
            <a:r>
              <a:rPr lang="en-US" sz="2798" dirty="0">
                <a:latin typeface="Times New Roman" panose="02020603050405020304" pitchFamily="18" charset="0"/>
                <a:cs typeface="Times New Roman" panose="02020603050405020304" pitchFamily="18" charset="0"/>
              </a:rPr>
              <a:t>Cross-Entropy</a:t>
            </a:r>
          </a:p>
          <a:p>
            <a:pPr marL="1256214" lvl="2" indent="-342604">
              <a:buFont typeface="Arial" panose="020B0604020202020204" pitchFamily="34" charset="0"/>
              <a:buChar char="•"/>
            </a:pPr>
            <a:r>
              <a:rPr lang="en-US" sz="2798" dirty="0">
                <a:latin typeface="Times New Roman" panose="02020603050405020304" pitchFamily="18" charset="0"/>
                <a:cs typeface="Times New Roman" panose="02020603050405020304" pitchFamily="18" charset="0"/>
              </a:rPr>
              <a:t>Hinge Loss</a:t>
            </a:r>
            <a:endParaRPr lang="fr-FR" sz="2798"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E63491F-9F56-45A9-87FD-8646FC268547}"/>
              </a:ext>
            </a:extLst>
          </p:cNvPr>
          <p:cNvSpPr/>
          <p:nvPr/>
        </p:nvSpPr>
        <p:spPr>
          <a:xfrm>
            <a:off x="384516" y="4627424"/>
            <a:ext cx="7537471" cy="215315"/>
          </a:xfrm>
          <a:prstGeom prst="rect">
            <a:avLst/>
          </a:prstGeom>
        </p:spPr>
        <p:txBody>
          <a:bodyPr wrap="square">
            <a:spAutoFit/>
          </a:bodyPr>
          <a:lstStyle/>
          <a:p>
            <a:r>
              <a:rPr lang="en-US" sz="799" dirty="0"/>
              <a:t>Source: </a:t>
            </a:r>
            <a:r>
              <a:rPr lang="en-US" sz="799" dirty="0">
                <a:hlinkClick r:id="rId3"/>
              </a:rPr>
              <a:t>https://www.udemy.com/complete-guide-to-tensorflow-for-deep-learning-with-python/learn/v4/overview</a:t>
            </a:r>
            <a:r>
              <a:rPr lang="en-US" sz="799" dirty="0"/>
              <a:t> </a:t>
            </a:r>
          </a:p>
        </p:txBody>
      </p:sp>
    </p:spTree>
    <p:extLst>
      <p:ext uri="{BB962C8B-B14F-4D97-AF65-F5344CB8AC3E}">
        <p14:creationId xmlns:p14="http://schemas.microsoft.com/office/powerpoint/2010/main" val="201112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6" name="Title 1">
            <a:extLst>
              <a:ext uri="{FF2B5EF4-FFF2-40B4-BE49-F238E27FC236}">
                <a16:creationId xmlns:a16="http://schemas.microsoft.com/office/drawing/2014/main" id="{5DBB5DCF-E86C-4C3B-A802-F12E4D9949AD}"/>
              </a:ext>
            </a:extLst>
          </p:cNvPr>
          <p:cNvSpPr>
            <a:spLocks noGrp="1"/>
          </p:cNvSpPr>
          <p:nvPr>
            <p:ph type="title"/>
          </p:nvPr>
        </p:nvSpPr>
        <p:spPr>
          <a:xfrm>
            <a:off x="460652" y="207963"/>
            <a:ext cx="8222696" cy="856531"/>
          </a:xfrm>
        </p:spPr>
        <p:txBody>
          <a:bodyPr>
            <a:normAutofit/>
          </a:bodyPr>
          <a:lstStyle/>
          <a:p>
            <a:pPr algn="l"/>
            <a:r>
              <a:rPr lang="en-US" sz="3597" dirty="0">
                <a:latin typeface="Georgia" panose="02040502050405020303" pitchFamily="18" charset="0"/>
              </a:rPr>
              <a:t>Deep Learning</a:t>
            </a:r>
          </a:p>
        </p:txBody>
      </p:sp>
      <p:sp>
        <p:nvSpPr>
          <p:cNvPr id="2" name="Rectangle 1">
            <a:extLst>
              <a:ext uri="{FF2B5EF4-FFF2-40B4-BE49-F238E27FC236}">
                <a16:creationId xmlns:a16="http://schemas.microsoft.com/office/drawing/2014/main" id="{5D38AD96-FD4D-445F-A585-693FF7A2C58B}"/>
              </a:ext>
            </a:extLst>
          </p:cNvPr>
          <p:cNvSpPr/>
          <p:nvPr/>
        </p:nvSpPr>
        <p:spPr>
          <a:xfrm>
            <a:off x="536789" y="1277437"/>
            <a:ext cx="8451104" cy="1814599"/>
          </a:xfrm>
          <a:prstGeom prst="rect">
            <a:avLst/>
          </a:prstGeom>
        </p:spPr>
        <p:txBody>
          <a:bodyPr wrap="square">
            <a:spAutoFit/>
          </a:bodyPr>
          <a:lstStyle/>
          <a:p>
            <a:pPr marL="342604" indent="-342604">
              <a:buFont typeface="Arial" panose="020B0604020202020204" pitchFamily="34" charset="0"/>
              <a:buChar char="•"/>
            </a:pPr>
            <a:r>
              <a:rPr lang="en-US" sz="2798" dirty="0">
                <a:latin typeface="Times New Roman" panose="02020603050405020304" pitchFamily="18" charset="0"/>
                <a:cs typeface="Times New Roman" panose="02020603050405020304" pitchFamily="18" charset="0"/>
              </a:rPr>
              <a:t>Once we have the measurement of error, we need to minimize it by choosing the correct weight and bias values.</a:t>
            </a:r>
          </a:p>
          <a:p>
            <a:pPr marL="342604" indent="-342604">
              <a:buFont typeface="Arial" panose="020B0604020202020204" pitchFamily="34" charset="0"/>
              <a:buChar char="•"/>
            </a:pPr>
            <a:r>
              <a:rPr lang="en-US" sz="2798" dirty="0">
                <a:latin typeface="Times New Roman" panose="02020603050405020304" pitchFamily="18" charset="0"/>
                <a:cs typeface="Times New Roman" panose="02020603050405020304" pitchFamily="18" charset="0"/>
              </a:rPr>
              <a:t>We use gradient descent to find the optimal values.</a:t>
            </a:r>
            <a:endParaRPr lang="fr-FR" sz="2798"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E63491F-9F56-45A9-87FD-8646FC268547}"/>
              </a:ext>
            </a:extLst>
          </p:cNvPr>
          <p:cNvSpPr/>
          <p:nvPr/>
        </p:nvSpPr>
        <p:spPr>
          <a:xfrm>
            <a:off x="384516" y="4627424"/>
            <a:ext cx="7537471" cy="215315"/>
          </a:xfrm>
          <a:prstGeom prst="rect">
            <a:avLst/>
          </a:prstGeom>
        </p:spPr>
        <p:txBody>
          <a:bodyPr wrap="square">
            <a:spAutoFit/>
          </a:bodyPr>
          <a:lstStyle/>
          <a:p>
            <a:r>
              <a:rPr lang="en-US" sz="799" dirty="0"/>
              <a:t>Source: </a:t>
            </a:r>
            <a:r>
              <a:rPr lang="en-US" sz="799" dirty="0">
                <a:hlinkClick r:id="rId3"/>
              </a:rPr>
              <a:t>https://www.udemy.com/complete-guide-to-tensorflow-for-deep-learning-with-python/learn/v4/overview</a:t>
            </a:r>
            <a:r>
              <a:rPr lang="en-US" sz="799" dirty="0"/>
              <a:t> </a:t>
            </a:r>
          </a:p>
        </p:txBody>
      </p:sp>
    </p:spTree>
    <p:extLst>
      <p:ext uri="{BB962C8B-B14F-4D97-AF65-F5344CB8AC3E}">
        <p14:creationId xmlns:p14="http://schemas.microsoft.com/office/powerpoint/2010/main" val="225141500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533</TotalTime>
  <Words>3038</Words>
  <Application>Microsoft Office PowerPoint</Application>
  <PresentationFormat>On-screen Show (16:9)</PresentationFormat>
  <Paragraphs>346</Paragraphs>
  <Slides>79</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79</vt:i4>
      </vt:variant>
    </vt:vector>
  </HeadingPairs>
  <TitlesOfParts>
    <vt:vector size="88" baseType="lpstr">
      <vt:lpstr>Calibri</vt:lpstr>
      <vt:lpstr>Wingdings</vt:lpstr>
      <vt:lpstr>Georgia</vt:lpstr>
      <vt:lpstr>Helvetica</vt:lpstr>
      <vt:lpstr>SFMono-Regular</vt:lpstr>
      <vt:lpstr>Arial</vt:lpstr>
      <vt:lpstr>Times New Roman</vt:lpstr>
      <vt:lpstr>Custom Design</vt:lpstr>
      <vt:lpstr>1_Office Theme</vt:lpstr>
      <vt:lpstr>Word Embedding</vt:lpstr>
      <vt:lpstr>Feedback is greatly appreciated!</vt:lpstr>
      <vt:lpstr>Overview</vt:lpstr>
      <vt:lpstr>PowerPoint Presentation</vt:lpstr>
      <vt:lpstr>Deep Learning</vt:lpstr>
      <vt:lpstr>Deep Learning</vt:lpstr>
      <vt:lpstr>Deep Learning</vt:lpstr>
      <vt:lpstr>Deep Learning</vt:lpstr>
      <vt:lpstr>Deep Learning</vt:lpstr>
      <vt:lpstr>Deep Learning</vt:lpstr>
      <vt:lpstr>PowerPoint Presentation</vt:lpstr>
      <vt:lpstr>PowerPoint Presentation</vt:lpstr>
      <vt:lpstr>Overfitting</vt:lpstr>
      <vt:lpstr>Underfitting</vt:lpstr>
      <vt:lpstr>Best fitted</vt:lpstr>
      <vt:lpstr>PowerPoint Presentation</vt:lpstr>
      <vt:lpstr>How to overcome it?</vt:lpstr>
      <vt:lpstr>Preventing Overfitting</vt:lpstr>
      <vt:lpstr>Dropout</vt:lpstr>
      <vt:lpstr>Dropout</vt:lpstr>
      <vt:lpstr>Dropout - Intuitive Reason</vt:lpstr>
      <vt:lpstr>Let’s try it</vt:lpstr>
      <vt:lpstr>Data Augmentation (Jittering)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Tensorboard</vt:lpstr>
      <vt:lpstr>Tensorboard https://keras.io/callbacks/#tensorboard</vt:lpstr>
      <vt:lpstr>Tensorboard </vt:lpstr>
      <vt:lpstr>Word Embedding</vt:lpstr>
      <vt:lpstr>Why Word Embeddings: Essential for text processing with DL</vt:lpstr>
      <vt:lpstr>Types of Word Embeddings</vt:lpstr>
      <vt:lpstr>Why do we use word embeddings in NLP?</vt:lpstr>
      <vt:lpstr>PowerPoint Presentation</vt:lpstr>
      <vt:lpstr>Word Embedding</vt:lpstr>
      <vt:lpstr>A world without word embeddings</vt:lpstr>
      <vt:lpstr>PowerPoint Presentation</vt:lpstr>
      <vt:lpstr>One-Hot encoding</vt:lpstr>
      <vt:lpstr>PowerPoint Presentation</vt:lpstr>
      <vt:lpstr>PowerPoint Presentation</vt:lpstr>
      <vt:lpstr>The problems with sparse one-hot encodings</vt:lpstr>
      <vt:lpstr>Idea behind Word Embedding</vt:lpstr>
      <vt:lpstr>Example on one hot encoding</vt:lpstr>
      <vt:lpstr>Equivalent Word embedding</vt:lpstr>
      <vt:lpstr>Types of Word Embeddings</vt:lpstr>
      <vt:lpstr>PowerPoint Presentation</vt:lpstr>
      <vt:lpstr>PowerPoint Presentation</vt:lpstr>
      <vt:lpstr>Word2vec - CBOW (Continuous Bag of words)</vt:lpstr>
      <vt:lpstr>Word2vec - CBOW (Continuous Bag of words)</vt:lpstr>
      <vt:lpstr>Word2vec - Skip-Gram Model</vt:lpstr>
      <vt:lpstr>Word2Vec Skip-gram  model</vt:lpstr>
      <vt:lpstr>word2vec. skip-gram model</vt:lpstr>
      <vt:lpstr>Properties of word2vec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Embedding layer in Keras</vt:lpstr>
      <vt:lpstr>Embedding layer in Keras</vt:lpstr>
      <vt:lpstr>Use case: Sentiment Classification, IMDB dataset</vt:lpstr>
      <vt:lpstr>Reading the data</vt:lpstr>
      <vt:lpstr>Steps to prepare the text data (review column)</vt:lpstr>
      <vt:lpstr>Encoding the target column</vt:lpstr>
      <vt:lpstr>Creating and fitting the model</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Embedding</dc:title>
  <dc:creator>Goudarzvand, Saria (UMKC-Student)</dc:creator>
  <cp:lastModifiedBy>Albishri, Ahmed (UMKC-Student)</cp:lastModifiedBy>
  <cp:revision>20</cp:revision>
  <dcterms:created xsi:type="dcterms:W3CDTF">2019-11-01T16:32:07Z</dcterms:created>
  <dcterms:modified xsi:type="dcterms:W3CDTF">2020-04-10T16:15:56Z</dcterms:modified>
</cp:coreProperties>
</file>